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57" r:id="rId4"/>
    <p:sldId id="279" r:id="rId5"/>
    <p:sldId id="259" r:id="rId6"/>
    <p:sldId id="258" r:id="rId7"/>
    <p:sldId id="378" r:id="rId8"/>
    <p:sldId id="379" r:id="rId9"/>
    <p:sldId id="380" r:id="rId10"/>
    <p:sldId id="381" r:id="rId11"/>
    <p:sldId id="280" r:id="rId12"/>
    <p:sldId id="260" r:id="rId13"/>
    <p:sldId id="262" r:id="rId14"/>
    <p:sldId id="277" r:id="rId15"/>
    <p:sldId id="275" r:id="rId16"/>
    <p:sldId id="281" r:id="rId17"/>
    <p:sldId id="282" r:id="rId18"/>
    <p:sldId id="377" r:id="rId19"/>
    <p:sldId id="26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0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365F9-C843-AB4F-8D6E-EBBB4FEE2757}" type="datetimeFigureOut">
              <a:rPr lang="en-US" smtClean="0"/>
              <a:t>06/06/16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7E83E-EC27-F741-B034-48EB852BE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58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7E83E-EC27-F741-B034-48EB852BE4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98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= self-</a:t>
            </a:r>
            <a:r>
              <a:rPr lang="en-US" dirty="0" err="1" smtClean="0"/>
              <a:t>reg</a:t>
            </a:r>
            <a:r>
              <a:rPr lang="en-US" dirty="0" smtClean="0"/>
              <a:t>; clarity – short and long; and </a:t>
            </a:r>
            <a:r>
              <a:rPr lang="en-US" dirty="0" err="1" smtClean="0"/>
              <a:t>para</a:t>
            </a:r>
            <a:r>
              <a:rPr lang="en-US" dirty="0" smtClean="0"/>
              <a:t>; 3 – vocab and attitude.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7E83E-EC27-F741-B034-48EB852BE4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87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= self-</a:t>
            </a:r>
            <a:r>
              <a:rPr lang="en-US" dirty="0" err="1" smtClean="0"/>
              <a:t>reg</a:t>
            </a:r>
            <a:r>
              <a:rPr lang="en-US" dirty="0" smtClean="0"/>
              <a:t>; clarity – short and long; and </a:t>
            </a:r>
            <a:r>
              <a:rPr lang="en-US" dirty="0" err="1" smtClean="0"/>
              <a:t>para</a:t>
            </a:r>
            <a:r>
              <a:rPr lang="en-US" dirty="0" smtClean="0"/>
              <a:t>; 3 – vocab and attitude.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7E83E-EC27-F741-B034-48EB852BE4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87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= self-</a:t>
            </a:r>
            <a:r>
              <a:rPr lang="en-US" dirty="0" err="1" smtClean="0"/>
              <a:t>reg</a:t>
            </a:r>
            <a:r>
              <a:rPr lang="en-US" dirty="0" smtClean="0"/>
              <a:t>; clarity – short and long; and </a:t>
            </a:r>
            <a:r>
              <a:rPr lang="en-US" dirty="0" err="1" smtClean="0"/>
              <a:t>para</a:t>
            </a:r>
            <a:r>
              <a:rPr lang="en-US" dirty="0" smtClean="0"/>
              <a:t>; 3 – vocab and attitude.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7E83E-EC27-F741-B034-48EB852BE4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87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2113-6DD3-FA49-8BC9-32446703C64F}" type="datetimeFigureOut">
              <a:rPr lang="en-US" smtClean="0"/>
              <a:t>06/06/16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9D31-8345-C54A-910F-FBF3097B1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2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2113-6DD3-FA49-8BC9-32446703C64F}" type="datetimeFigureOut">
              <a:rPr lang="en-US" smtClean="0"/>
              <a:t>06/06/16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9D31-8345-C54A-910F-FBF3097B1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2113-6DD3-FA49-8BC9-32446703C64F}" type="datetimeFigureOut">
              <a:rPr lang="en-US" smtClean="0"/>
              <a:t>06/06/16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9D31-8345-C54A-910F-FBF3097B1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4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6C31-9DCA-3B44-A6AB-6A822AC3C5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06/06/16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388D-E75E-8A4A-8EC8-3789C223E01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6C31-9DCA-3B44-A6AB-6A822AC3C5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06/06/16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388D-E75E-8A4A-8EC8-3789C223E01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6C31-9DCA-3B44-A6AB-6A822AC3C5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06/06/16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388D-E75E-8A4A-8EC8-3789C223E01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6C31-9DCA-3B44-A6AB-6A822AC3C5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06/06/16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388D-E75E-8A4A-8EC8-3789C223E01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6C31-9DCA-3B44-A6AB-6A822AC3C5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06/06/16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388D-E75E-8A4A-8EC8-3789C223E01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6C31-9DCA-3B44-A6AB-6A822AC3C5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06/06/16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388D-E75E-8A4A-8EC8-3789C223E01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6C31-9DCA-3B44-A6AB-6A822AC3C5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06/06/16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388D-E75E-8A4A-8EC8-3789C223E01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6C31-9DCA-3B44-A6AB-6A822AC3C5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06/06/16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388D-E75E-8A4A-8EC8-3789C223E01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2113-6DD3-FA49-8BC9-32446703C64F}" type="datetimeFigureOut">
              <a:rPr lang="en-US" smtClean="0"/>
              <a:t>06/06/16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9D31-8345-C54A-910F-FBF3097B1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2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6C31-9DCA-3B44-A6AB-6A822AC3C5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06/06/16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388D-E75E-8A4A-8EC8-3789C223E01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6C31-9DCA-3B44-A6AB-6A822AC3C5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06/06/16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388D-E75E-8A4A-8EC8-3789C223E01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6C31-9DCA-3B44-A6AB-6A822AC3C5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06/06/16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B388D-E75E-8A4A-8EC8-3789C223E01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2113-6DD3-FA49-8BC9-32446703C64F}" type="datetimeFigureOut">
              <a:rPr lang="en-US" smtClean="0"/>
              <a:t>06/06/16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9D31-8345-C54A-910F-FBF3097B1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2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2113-6DD3-FA49-8BC9-32446703C64F}" type="datetimeFigureOut">
              <a:rPr lang="en-US" smtClean="0"/>
              <a:t>06/06/16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9D31-8345-C54A-910F-FBF3097B1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2113-6DD3-FA49-8BC9-32446703C64F}" type="datetimeFigureOut">
              <a:rPr lang="en-US" smtClean="0"/>
              <a:t>06/06/16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9D31-8345-C54A-910F-FBF3097B1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2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2113-6DD3-FA49-8BC9-32446703C64F}" type="datetimeFigureOut">
              <a:rPr lang="en-US" smtClean="0"/>
              <a:t>06/06/16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9D31-8345-C54A-910F-FBF3097B1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0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2113-6DD3-FA49-8BC9-32446703C64F}" type="datetimeFigureOut">
              <a:rPr lang="en-US" smtClean="0"/>
              <a:t>06/06/16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9D31-8345-C54A-910F-FBF3097B1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2113-6DD3-FA49-8BC9-32446703C64F}" type="datetimeFigureOut">
              <a:rPr lang="en-US" smtClean="0"/>
              <a:t>06/06/16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9D31-8345-C54A-910F-FBF3097B1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2113-6DD3-FA49-8BC9-32446703C64F}" type="datetimeFigureOut">
              <a:rPr lang="en-US" smtClean="0"/>
              <a:t>06/06/16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9D31-8345-C54A-910F-FBF3097B1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8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42113-6DD3-FA49-8BC9-32446703C64F}" type="datetimeFigureOut">
              <a:rPr lang="en-US" smtClean="0"/>
              <a:t>06/06/16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A9D31-8345-C54A-910F-FBF3097B1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5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26C31-9DCA-3B44-A6AB-6A822AC3C5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06/06/16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B388D-E75E-8A4A-8EC8-3789C223E01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English Writing Fun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17526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Mr</a:t>
            </a:r>
            <a:r>
              <a:rPr lang="en-US" dirty="0" smtClean="0"/>
              <a:t> B </a:t>
            </a:r>
            <a:r>
              <a:rPr lang="en-US" dirty="0" err="1" smtClean="0"/>
              <a:t>Masterclass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81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4851" y="2844269"/>
            <a:ext cx="7726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/>
              <a:t>Advice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11058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5163" y="622221"/>
            <a:ext cx="7726568" cy="6617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/>
              <a:t>1: </a:t>
            </a:r>
            <a:r>
              <a:rPr lang="en-GB" sz="4400" b="1" dirty="0" smtClean="0">
                <a:solidFill>
                  <a:srgbClr val="FF0000"/>
                </a:solidFill>
              </a:rPr>
              <a:t>Timings</a:t>
            </a:r>
            <a:r>
              <a:rPr lang="en-GB" sz="4400" b="1" dirty="0" smtClean="0"/>
              <a:t>: 1 hour</a:t>
            </a:r>
          </a:p>
          <a:p>
            <a:pPr algn="ctr"/>
            <a:r>
              <a:rPr lang="en-GB" sz="4400" b="1" dirty="0" smtClean="0"/>
              <a:t>2: </a:t>
            </a:r>
            <a:r>
              <a:rPr lang="en-GB" sz="4400" b="1" dirty="0" smtClean="0">
                <a:solidFill>
                  <a:srgbClr val="FF0000"/>
                </a:solidFill>
              </a:rPr>
              <a:t>Clarity</a:t>
            </a:r>
            <a:r>
              <a:rPr lang="en-GB" sz="4400" b="1" dirty="0" smtClean="0"/>
              <a:t>: good writing sounds good – say it in your head</a:t>
            </a:r>
          </a:p>
          <a:p>
            <a:pPr algn="ctr"/>
            <a:r>
              <a:rPr lang="en-GB" sz="4400" b="1" dirty="0" smtClean="0"/>
              <a:t>3: </a:t>
            </a:r>
            <a:r>
              <a:rPr lang="en-GB" sz="4400" b="1" dirty="0" smtClean="0">
                <a:solidFill>
                  <a:srgbClr val="FF0000"/>
                </a:solidFill>
              </a:rPr>
              <a:t>Sentences</a:t>
            </a:r>
            <a:r>
              <a:rPr lang="en-GB" sz="4400" b="1" dirty="0" smtClean="0"/>
              <a:t>: long and short</a:t>
            </a:r>
          </a:p>
          <a:p>
            <a:pPr algn="ctr"/>
            <a:r>
              <a:rPr lang="en-GB" sz="4400" b="1" dirty="0" smtClean="0"/>
              <a:t>4: </a:t>
            </a:r>
            <a:r>
              <a:rPr lang="en-GB" sz="4400" b="1" dirty="0" smtClean="0">
                <a:solidFill>
                  <a:srgbClr val="FF0000"/>
                </a:solidFill>
              </a:rPr>
              <a:t>Words</a:t>
            </a:r>
            <a:r>
              <a:rPr lang="en-GB" sz="4400" b="1" dirty="0" smtClean="0"/>
              <a:t>: use words that are vivid, sensuous, but not fancy for the sake of it</a:t>
            </a:r>
          </a:p>
          <a:p>
            <a:pPr algn="ctr"/>
            <a:r>
              <a:rPr lang="en-GB" sz="4400" b="1" dirty="0" smtClean="0"/>
              <a:t>5: In task 2, be </a:t>
            </a:r>
            <a:r>
              <a:rPr lang="en-GB" sz="4400" b="1" dirty="0" smtClean="0">
                <a:solidFill>
                  <a:srgbClr val="FF0000"/>
                </a:solidFill>
              </a:rPr>
              <a:t>interesting</a:t>
            </a:r>
            <a:r>
              <a:rPr lang="en-GB" sz="4400" b="1" dirty="0" smtClean="0"/>
              <a:t>!</a:t>
            </a:r>
          </a:p>
          <a:p>
            <a:pPr algn="ctr"/>
            <a:endParaRPr lang="en-GB" sz="2400" b="1" dirty="0" smtClean="0"/>
          </a:p>
          <a:p>
            <a:pPr algn="ctr"/>
            <a:endParaRPr lang="en-GB" sz="2400" b="1" dirty="0" smtClean="0"/>
          </a:p>
          <a:p>
            <a:pPr algn="ct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2171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4851" y="2844269"/>
            <a:ext cx="7726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/>
              <a:t>Practice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79986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6-05 at 10.03.5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61"/>
          <a:stretch/>
        </p:blipFill>
        <p:spPr>
          <a:xfrm>
            <a:off x="-156777" y="2383346"/>
            <a:ext cx="9144000" cy="174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97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6-06-06 at 13.28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24220">
            <a:off x="1929709" y="-203841"/>
            <a:ext cx="53904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44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6-06 at 13.33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78" y="0"/>
            <a:ext cx="72217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52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6-06 at 13.29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12" y="0"/>
            <a:ext cx="84637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52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Main Hint:</a:t>
            </a:r>
            <a:br>
              <a:rPr lang="en-US" dirty="0" smtClean="0"/>
            </a:br>
            <a:r>
              <a:rPr lang="en-US" dirty="0" smtClean="0"/>
              <a:t>Read it aloud in your 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72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English Writing Fun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17526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Mr</a:t>
            </a:r>
            <a:r>
              <a:rPr lang="en-US" dirty="0" smtClean="0"/>
              <a:t> B </a:t>
            </a:r>
            <a:r>
              <a:rPr lang="en-US" dirty="0" err="1" smtClean="0"/>
              <a:t>Masterclass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85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4851" y="482989"/>
            <a:ext cx="7726568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English Exam</a:t>
            </a:r>
          </a:p>
          <a:p>
            <a:pPr algn="ctr"/>
            <a:r>
              <a:rPr lang="en-GB" sz="3200" b="1" dirty="0" smtClean="0"/>
              <a:t>Essentials:</a:t>
            </a:r>
          </a:p>
          <a:p>
            <a:pPr algn="ctr"/>
            <a:endParaRPr lang="en-GB" sz="3200" b="1" dirty="0"/>
          </a:p>
          <a:p>
            <a:pPr algn="ctr"/>
            <a:endParaRPr lang="en-GB" sz="3200" b="1" dirty="0" smtClean="0"/>
          </a:p>
          <a:p>
            <a:pPr marL="342900" indent="-342900">
              <a:buFont typeface="Arial"/>
              <a:buChar char="•"/>
            </a:pPr>
            <a:r>
              <a:rPr lang="en-GB" sz="3200" b="1" dirty="0" smtClean="0"/>
              <a:t>Tuesday 7 June 2015</a:t>
            </a:r>
          </a:p>
          <a:p>
            <a:pPr marL="342900" indent="-342900">
              <a:buFont typeface="Arial"/>
              <a:buChar char="•"/>
            </a:pPr>
            <a:r>
              <a:rPr lang="en-GB" sz="3200" b="1" dirty="0" smtClean="0"/>
              <a:t>9:15 am</a:t>
            </a:r>
          </a:p>
          <a:p>
            <a:pPr marL="342900" indent="-342900">
              <a:buFont typeface="Arial"/>
              <a:buChar char="•"/>
            </a:pPr>
            <a:r>
              <a:rPr lang="en-GB" sz="3200" b="1" dirty="0" smtClean="0"/>
              <a:t>2 hours 15 minutes:</a:t>
            </a:r>
          </a:p>
          <a:p>
            <a:endParaRPr lang="en-GB" sz="3200" b="1" dirty="0" smtClean="0"/>
          </a:p>
          <a:p>
            <a:pPr marL="800100" lvl="1" indent="-342900">
              <a:buFont typeface="Arial"/>
              <a:buChar char="•"/>
            </a:pPr>
            <a:r>
              <a:rPr lang="en-GB" sz="3200" b="1" dirty="0" smtClean="0"/>
              <a:t>1 hour 15 READING</a:t>
            </a:r>
          </a:p>
          <a:p>
            <a:pPr marL="800100" lvl="1" indent="-342900">
              <a:buFont typeface="Arial"/>
              <a:buChar char="•"/>
            </a:pPr>
            <a:r>
              <a:rPr lang="en-GB" sz="3200" b="1" dirty="0" smtClean="0"/>
              <a:t>1 hour WRITING</a:t>
            </a:r>
          </a:p>
          <a:p>
            <a:pPr algn="ctr"/>
            <a:endParaRPr lang="en-GB" sz="3200" b="1" dirty="0" smtClean="0"/>
          </a:p>
          <a:p>
            <a:pPr algn="ctr"/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30963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6-05 at 10.03.5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41"/>
          <a:stretch/>
        </p:blipFill>
        <p:spPr>
          <a:xfrm>
            <a:off x="0" y="1799620"/>
            <a:ext cx="9144000" cy="267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73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4851" y="1073309"/>
            <a:ext cx="77265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QUESTION 5:	Writing to explain or describe (16 marks)</a:t>
            </a:r>
            <a:endParaRPr lang="en-GB" sz="2400" dirty="0"/>
          </a:p>
          <a:p>
            <a:r>
              <a:rPr lang="en-US" sz="2400" dirty="0"/>
              <a:t> </a:t>
            </a:r>
            <a:endParaRPr lang="en-GB" sz="2400" dirty="0"/>
          </a:p>
          <a:p>
            <a:pPr marL="285750" lvl="0" indent="-285750">
              <a:buFont typeface="Arial"/>
              <a:buChar char="•"/>
            </a:pPr>
            <a:r>
              <a:rPr lang="en-US" sz="2400" dirty="0"/>
              <a:t>You might be required to write a letter or an article or a </a:t>
            </a:r>
            <a:r>
              <a:rPr lang="en-US" sz="2400" dirty="0" smtClean="0"/>
              <a:t>blog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25 minutes</a:t>
            </a:r>
            <a:endParaRPr lang="en-GB" sz="2400" dirty="0"/>
          </a:p>
        </p:txBody>
      </p:sp>
      <p:pic>
        <p:nvPicPr>
          <p:cNvPr id="4" name="Picture 3" descr="Screen Shot 2016-06-05 at 10.03.5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61"/>
          <a:stretch/>
        </p:blipFill>
        <p:spPr>
          <a:xfrm>
            <a:off x="-156777" y="3496619"/>
            <a:ext cx="9144000" cy="174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6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6-05 at 10.04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0941"/>
            <a:ext cx="9144000" cy="33942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4851" y="1073309"/>
            <a:ext cx="7726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QUESTION 6:	Writing to persuade or </a:t>
            </a:r>
            <a:r>
              <a:rPr lang="en-US" sz="2400" b="1" dirty="0" smtClean="0"/>
              <a:t>advise (24 marks)</a:t>
            </a:r>
            <a:endParaRPr lang="en-GB" sz="2400" dirty="0"/>
          </a:p>
          <a:p>
            <a:r>
              <a:rPr lang="en-US" sz="2400" dirty="0"/>
              <a:t> </a:t>
            </a:r>
            <a:endParaRPr lang="en-GB" sz="2400" dirty="0"/>
          </a:p>
          <a:p>
            <a:pPr marL="342900" lvl="0" indent="-342900">
              <a:buFont typeface="Arial"/>
              <a:buChar char="•"/>
            </a:pPr>
            <a:r>
              <a:rPr lang="en-US" sz="2400" dirty="0"/>
              <a:t>W</a:t>
            </a:r>
            <a:r>
              <a:rPr lang="en-US" sz="2400" dirty="0" smtClean="0"/>
              <a:t>rite </a:t>
            </a:r>
            <a:r>
              <a:rPr lang="en-US" sz="2400" dirty="0"/>
              <a:t>an article (most likely) or blog or speech</a:t>
            </a:r>
            <a:endParaRPr lang="en-GB" sz="2400" dirty="0"/>
          </a:p>
          <a:p>
            <a:pPr marL="342900" lvl="0" indent="-342900">
              <a:buFont typeface="Arial"/>
              <a:buChar char="•"/>
            </a:pPr>
            <a:r>
              <a:rPr lang="en-US" sz="2400" dirty="0"/>
              <a:t>Y</a:t>
            </a:r>
            <a:r>
              <a:rPr lang="en-US" sz="2400" dirty="0" smtClean="0"/>
              <a:t>ou </a:t>
            </a:r>
            <a:r>
              <a:rPr lang="en-US" sz="2400" dirty="0"/>
              <a:t>are expressing your opinion</a:t>
            </a:r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35 minutes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5132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060" y="2345391"/>
            <a:ext cx="768452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prstClr val="black"/>
                </a:solidFill>
                <a:latin typeface="Calibri"/>
              </a:rPr>
              <a:t>Explain / describe</a:t>
            </a:r>
          </a:p>
          <a:p>
            <a:pPr algn="ctr"/>
            <a:r>
              <a:rPr lang="en-US" sz="6600" dirty="0" smtClean="0">
                <a:solidFill>
                  <a:prstClr val="black"/>
                </a:solidFill>
                <a:latin typeface="Calibri"/>
              </a:rPr>
              <a:t>(25 minutes)</a:t>
            </a:r>
            <a:endParaRPr lang="en-US" sz="6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626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051" y="479444"/>
            <a:ext cx="4289338" cy="585699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prstClr val="white"/>
                </a:solidFill>
                <a:latin typeface="Calibri"/>
              </a:rPr>
              <a:t>Write a blog </a:t>
            </a:r>
            <a:r>
              <a:rPr lang="en-US" sz="2800" dirty="0" smtClean="0">
                <a:solidFill>
                  <a:srgbClr val="FFFF00"/>
                </a:solidFill>
                <a:latin typeface="Calibri"/>
              </a:rPr>
              <a:t>describing</a:t>
            </a:r>
            <a:r>
              <a:rPr lang="en-US" sz="2800" dirty="0" smtClean="0">
                <a:solidFill>
                  <a:prstClr val="white"/>
                </a:solidFill>
                <a:latin typeface="Calibri"/>
              </a:rPr>
              <a:t> a place of interest in your area</a:t>
            </a:r>
          </a:p>
          <a:p>
            <a:endParaRPr lang="en-US" sz="2800" dirty="0" smtClean="0">
              <a:solidFill>
                <a:prstClr val="white"/>
              </a:solidFill>
              <a:latin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prstClr val="white"/>
                </a:solidFill>
                <a:latin typeface="Calibri"/>
              </a:rPr>
              <a:t>Write a letter </a:t>
            </a:r>
            <a:r>
              <a:rPr lang="en-US" sz="2800" dirty="0" smtClean="0">
                <a:solidFill>
                  <a:srgbClr val="FFFF00"/>
                </a:solidFill>
                <a:latin typeface="Calibri"/>
              </a:rPr>
              <a:t>explaining</a:t>
            </a:r>
            <a:r>
              <a:rPr lang="en-US" sz="2800" dirty="0" smtClean="0">
                <a:solidFill>
                  <a:prstClr val="white"/>
                </a:solidFill>
                <a:latin typeface="Calibri"/>
              </a:rPr>
              <a:t> why you disagree with school uniform</a:t>
            </a:r>
          </a:p>
          <a:p>
            <a:endParaRPr lang="en-US" sz="2800" dirty="0" smtClean="0">
              <a:solidFill>
                <a:prstClr val="white"/>
              </a:solidFill>
              <a:latin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prstClr val="white"/>
                </a:solidFill>
                <a:latin typeface="Calibri"/>
              </a:rPr>
              <a:t>Write an article </a:t>
            </a:r>
            <a:r>
              <a:rPr lang="en-US" sz="2800" dirty="0" smtClean="0">
                <a:solidFill>
                  <a:srgbClr val="FFFF00"/>
                </a:solidFill>
                <a:latin typeface="Calibri"/>
              </a:rPr>
              <a:t>informing</a:t>
            </a:r>
            <a:r>
              <a:rPr lang="en-US" sz="2800" dirty="0" smtClean="0">
                <a:solidFill>
                  <a:prstClr val="white"/>
                </a:solidFill>
                <a:latin typeface="Calibri"/>
              </a:rPr>
              <a:t> people about how young people are often stereotyped in the media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3490" y="609024"/>
            <a:ext cx="3796906" cy="6740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prstClr val="black"/>
              </a:solidFill>
              <a:latin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Be </a:t>
            </a:r>
            <a:r>
              <a:rPr lang="en-US" sz="3600" b="1" dirty="0" smtClean="0">
                <a:solidFill>
                  <a:srgbClr val="FF0000"/>
                </a:solidFill>
                <a:latin typeface="Calibri"/>
              </a:rPr>
              <a:t>clear</a:t>
            </a:r>
          </a:p>
          <a:p>
            <a:pPr marL="457200" indent="-457200">
              <a:buFont typeface="Arial"/>
              <a:buChar char="•"/>
            </a:pP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Be </a:t>
            </a:r>
            <a:r>
              <a:rPr lang="en-US" sz="3600" b="1" dirty="0" smtClean="0">
                <a:solidFill>
                  <a:srgbClr val="FF0000"/>
                </a:solidFill>
                <a:latin typeface="Calibri"/>
              </a:rPr>
              <a:t>structured</a:t>
            </a: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:</a:t>
            </a:r>
          </a:p>
          <a:p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	5 paragraphs</a:t>
            </a:r>
          </a:p>
          <a:p>
            <a:pPr marL="457200" indent="-457200">
              <a:buFont typeface="Arial"/>
              <a:buChar char="•"/>
            </a:pP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Be </a:t>
            </a:r>
            <a:r>
              <a:rPr lang="en-US" sz="3600" b="1" dirty="0" smtClean="0">
                <a:solidFill>
                  <a:srgbClr val="FF0000"/>
                </a:solidFill>
                <a:latin typeface="Calibri"/>
              </a:rPr>
              <a:t>specific</a:t>
            </a: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 – examples</a:t>
            </a:r>
          </a:p>
          <a:p>
            <a:pPr marL="457200" indent="-457200">
              <a:buFont typeface="Arial"/>
              <a:buChar char="•"/>
            </a:pP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Use </a:t>
            </a:r>
            <a:r>
              <a:rPr lang="en-US" sz="3600" b="1" dirty="0" smtClean="0">
                <a:solidFill>
                  <a:srgbClr val="FF0000"/>
                </a:solidFill>
                <a:latin typeface="Calibri"/>
              </a:rPr>
              <a:t>short and long</a:t>
            </a:r>
            <a:r>
              <a:rPr lang="en-US" sz="36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sentences</a:t>
            </a:r>
          </a:p>
          <a:p>
            <a:pPr marL="457200" indent="-457200">
              <a:buFont typeface="Arial"/>
              <a:buChar char="•"/>
            </a:pPr>
            <a:r>
              <a:rPr lang="en-US" sz="3600" b="1" dirty="0" smtClean="0">
                <a:solidFill>
                  <a:srgbClr val="FF0000"/>
                </a:solidFill>
                <a:latin typeface="Calibri"/>
              </a:rPr>
              <a:t>2+ </a:t>
            </a: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sides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  <a:p>
            <a:endParaRPr lang="en-US" sz="3600" dirty="0">
              <a:solidFill>
                <a:prstClr val="black"/>
              </a:solidFill>
              <a:latin typeface="Calibri"/>
            </a:endParaRPr>
          </a:p>
          <a:p>
            <a:endParaRPr lang="en-US" sz="3600" dirty="0" smtClean="0">
              <a:solidFill>
                <a:prstClr val="black"/>
              </a:solidFill>
              <a:latin typeface="Calibri"/>
            </a:endParaRPr>
          </a:p>
          <a:p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703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060" y="2345391"/>
            <a:ext cx="768452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prstClr val="black"/>
                </a:solidFill>
                <a:latin typeface="Calibri"/>
              </a:rPr>
              <a:t>Persuade / argue</a:t>
            </a:r>
          </a:p>
          <a:p>
            <a:pPr algn="ctr"/>
            <a:r>
              <a:rPr lang="en-US" sz="6600" dirty="0" smtClean="0">
                <a:solidFill>
                  <a:prstClr val="black"/>
                </a:solidFill>
                <a:latin typeface="Calibri"/>
              </a:rPr>
              <a:t>(35 </a:t>
            </a:r>
            <a:r>
              <a:rPr lang="en-US" sz="6600" dirty="0" err="1" smtClean="0">
                <a:solidFill>
                  <a:prstClr val="black"/>
                </a:solidFill>
                <a:latin typeface="Calibri"/>
              </a:rPr>
              <a:t>mins</a:t>
            </a:r>
            <a:r>
              <a:rPr lang="en-US" sz="6600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US" sz="6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455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390" y="1308754"/>
            <a:ext cx="4289338" cy="39703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prstClr val="white"/>
                </a:solidFill>
                <a:latin typeface="Calibri"/>
              </a:rPr>
              <a:t>Write an article </a:t>
            </a:r>
            <a:r>
              <a:rPr lang="en-US" sz="2800" dirty="0" smtClean="0">
                <a:solidFill>
                  <a:srgbClr val="FFFF00"/>
                </a:solidFill>
                <a:latin typeface="Calibri"/>
              </a:rPr>
              <a:t>persuading</a:t>
            </a:r>
            <a:r>
              <a:rPr lang="en-US" sz="2800" dirty="0" smtClean="0">
                <a:solidFill>
                  <a:prstClr val="white"/>
                </a:solidFill>
                <a:latin typeface="Calibri"/>
              </a:rPr>
              <a:t> readers that we should take more responsibility for the environment</a:t>
            </a:r>
          </a:p>
          <a:p>
            <a:endParaRPr lang="en-US" sz="2800" dirty="0" smtClean="0">
              <a:solidFill>
                <a:prstClr val="white"/>
              </a:solidFill>
              <a:latin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prstClr val="white"/>
                </a:solidFill>
                <a:latin typeface="Calibri"/>
              </a:rPr>
              <a:t>Write an article </a:t>
            </a:r>
            <a:r>
              <a:rPr lang="en-US" sz="2800" dirty="0" smtClean="0">
                <a:solidFill>
                  <a:srgbClr val="FFFF00"/>
                </a:solidFill>
                <a:latin typeface="Calibri"/>
              </a:rPr>
              <a:t>arguing</a:t>
            </a:r>
            <a:r>
              <a:rPr lang="en-US" sz="2800" dirty="0" smtClean="0">
                <a:solidFill>
                  <a:prstClr val="white"/>
                </a:solidFill>
                <a:latin typeface="Calibri"/>
              </a:rPr>
              <a:t> that reality television is harmful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40944" y="-272117"/>
            <a:ext cx="3978328" cy="8956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prstClr val="black"/>
              </a:solidFill>
              <a:latin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Be </a:t>
            </a:r>
            <a:r>
              <a:rPr lang="en-US" sz="3600" b="1" dirty="0" smtClean="0">
                <a:solidFill>
                  <a:srgbClr val="FF0000"/>
                </a:solidFill>
                <a:latin typeface="Calibri"/>
              </a:rPr>
              <a:t>opinionated</a:t>
            </a:r>
          </a:p>
          <a:p>
            <a:pPr marL="457200" indent="-457200">
              <a:buFont typeface="Arial"/>
              <a:buChar char="•"/>
            </a:pP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Be </a:t>
            </a:r>
            <a:r>
              <a:rPr lang="en-US" sz="3600" b="1" dirty="0" smtClean="0">
                <a:solidFill>
                  <a:srgbClr val="FF0000"/>
                </a:solidFill>
                <a:latin typeface="Calibri"/>
              </a:rPr>
              <a:t>varied</a:t>
            </a: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: questions, statistics, quotations, stories</a:t>
            </a:r>
          </a:p>
          <a:p>
            <a:pPr marL="457200" indent="-457200">
              <a:buFont typeface="Arial"/>
              <a:buChar char="•"/>
            </a:pP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Choose </a:t>
            </a:r>
            <a:r>
              <a:rPr lang="en-US" sz="3600" b="1" dirty="0" smtClean="0">
                <a:solidFill>
                  <a:srgbClr val="FF0000"/>
                </a:solidFill>
                <a:latin typeface="Calibri"/>
              </a:rPr>
              <a:t>interesting</a:t>
            </a: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 words</a:t>
            </a:r>
          </a:p>
          <a:p>
            <a:pPr marL="457200" indent="-457200">
              <a:buFont typeface="Arial"/>
              <a:buChar char="•"/>
            </a:pP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Use </a:t>
            </a:r>
            <a:r>
              <a:rPr lang="en-US" sz="3600" b="1" dirty="0" smtClean="0">
                <a:solidFill>
                  <a:srgbClr val="FF0000"/>
                </a:solidFill>
                <a:latin typeface="Calibri"/>
              </a:rPr>
              <a:t>short and long </a:t>
            </a: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sentences</a:t>
            </a:r>
          </a:p>
          <a:p>
            <a:pPr marL="457200" indent="-457200">
              <a:buFont typeface="Arial"/>
              <a:buChar char="•"/>
            </a:pPr>
            <a:r>
              <a:rPr lang="en-US" sz="3600" b="1" dirty="0" smtClean="0">
                <a:solidFill>
                  <a:srgbClr val="FF0000"/>
                </a:solidFill>
                <a:latin typeface="Calibri"/>
              </a:rPr>
              <a:t>2½ - 3 </a:t>
            </a: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sides</a:t>
            </a:r>
          </a:p>
          <a:p>
            <a:endParaRPr lang="en-US" sz="3600" dirty="0">
              <a:solidFill>
                <a:prstClr val="black"/>
              </a:solidFill>
              <a:latin typeface="Calibri"/>
            </a:endParaRPr>
          </a:p>
          <a:p>
            <a:endParaRPr lang="en-US" sz="3600" dirty="0">
              <a:solidFill>
                <a:prstClr val="black"/>
              </a:solidFill>
              <a:latin typeface="Calibri"/>
            </a:endParaRPr>
          </a:p>
          <a:p>
            <a:endParaRPr lang="en-US" sz="3600" dirty="0" smtClean="0">
              <a:solidFill>
                <a:prstClr val="black"/>
              </a:solidFill>
              <a:latin typeface="Calibri"/>
            </a:endParaRPr>
          </a:p>
          <a:p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974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275</Words>
  <Application>Microsoft Macintosh PowerPoint</Application>
  <PresentationFormat>On-screen Show (4:3)</PresentationFormat>
  <Paragraphs>68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1_Office Theme</vt:lpstr>
      <vt:lpstr>English Writing Fun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Main Hint: Read it aloud in your head</vt:lpstr>
      <vt:lpstr>English Writing Fun</vt:lpstr>
    </vt:vector>
  </TitlesOfParts>
  <Company>King Edward VI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Writing Fun</dc:title>
  <dc:creator>Geoff Barton</dc:creator>
  <cp:lastModifiedBy>Geoff Barton</cp:lastModifiedBy>
  <cp:revision>11</cp:revision>
  <dcterms:created xsi:type="dcterms:W3CDTF">2015-03-06T08:03:06Z</dcterms:created>
  <dcterms:modified xsi:type="dcterms:W3CDTF">2016-06-06T18:26:19Z</dcterms:modified>
</cp:coreProperties>
</file>