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62" r:id="rId6"/>
    <p:sldId id="263" r:id="rId7"/>
    <p:sldId id="264" r:id="rId8"/>
    <p:sldId id="260" r:id="rId9"/>
    <p:sldId id="259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6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6F81-119F-5041-83AB-B13C87A79B5E}" type="datetimeFigureOut">
              <a:rPr lang="en-US" smtClean="0"/>
              <a:t>10/22/09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6F71-D489-1543-92F0-A2600BA0E4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6F81-119F-5041-83AB-B13C87A79B5E}" type="datetimeFigureOut">
              <a:rPr lang="en-US" smtClean="0"/>
              <a:t>10/22/09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6F71-D489-1543-92F0-A2600BA0E4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6F81-119F-5041-83AB-B13C87A79B5E}" type="datetimeFigureOut">
              <a:rPr lang="en-US" smtClean="0"/>
              <a:t>10/22/09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6F71-D489-1543-92F0-A2600BA0E4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6F81-119F-5041-83AB-B13C87A79B5E}" type="datetimeFigureOut">
              <a:rPr lang="en-US" smtClean="0"/>
              <a:t>10/22/09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6F71-D489-1543-92F0-A2600BA0E4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6F81-119F-5041-83AB-B13C87A79B5E}" type="datetimeFigureOut">
              <a:rPr lang="en-US" smtClean="0"/>
              <a:t>10/22/09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6F71-D489-1543-92F0-A2600BA0E4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6F81-119F-5041-83AB-B13C87A79B5E}" type="datetimeFigureOut">
              <a:rPr lang="en-US" smtClean="0"/>
              <a:t>10/22/09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6F71-D489-1543-92F0-A2600BA0E4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6F81-119F-5041-83AB-B13C87A79B5E}" type="datetimeFigureOut">
              <a:rPr lang="en-US" smtClean="0"/>
              <a:t>10/22/09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6F71-D489-1543-92F0-A2600BA0E4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6F81-119F-5041-83AB-B13C87A79B5E}" type="datetimeFigureOut">
              <a:rPr lang="en-US" smtClean="0"/>
              <a:t>10/22/09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6F71-D489-1543-92F0-A2600BA0E4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6F81-119F-5041-83AB-B13C87A79B5E}" type="datetimeFigureOut">
              <a:rPr lang="en-US" smtClean="0"/>
              <a:t>10/22/09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6F71-D489-1543-92F0-A2600BA0E4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6F81-119F-5041-83AB-B13C87A79B5E}" type="datetimeFigureOut">
              <a:rPr lang="en-US" smtClean="0"/>
              <a:t>10/22/09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6F71-D489-1543-92F0-A2600BA0E4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6F81-119F-5041-83AB-B13C87A79B5E}" type="datetimeFigureOut">
              <a:rPr lang="en-US" smtClean="0"/>
              <a:t>10/22/09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6F71-D489-1543-92F0-A2600BA0E4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91000">
              <a:schemeClr val="tx2">
                <a:lumMod val="75000"/>
              </a:schemeClr>
            </a:gs>
            <a:gs pos="77000">
              <a:schemeClr val="tx1"/>
            </a:gs>
          </a:gsLst>
          <a:lin ang="4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06F81-119F-5041-83AB-B13C87A79B5E}" type="datetimeFigureOut">
              <a:rPr lang="en-US" smtClean="0"/>
              <a:t>10/22/09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56F71-D489-1543-92F0-A2600BA0E4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ssolv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09-10-22 at 21.48.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5063" y="-2052639"/>
            <a:ext cx="1501725" cy="91193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Non-</a:t>
            </a:r>
            <a:r>
              <a:rPr lang="en-US" dirty="0" err="1" smtClean="0">
                <a:solidFill>
                  <a:srgbClr val="FFFFFF"/>
                </a:solidFill>
              </a:rPr>
              <a:t>Mathsy</a:t>
            </a:r>
            <a:r>
              <a:rPr lang="en-US" dirty="0" smtClean="0">
                <a:solidFill>
                  <a:srgbClr val="FFFFFF"/>
                </a:solidFill>
              </a:rPr>
              <a:t> Things that 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May Make a Difference to </a:t>
            </a:r>
            <a:r>
              <a:rPr lang="en-US" dirty="0" err="1" smtClean="0">
                <a:solidFill>
                  <a:srgbClr val="FFFFFF"/>
                </a:solidFill>
              </a:rPr>
              <a:t>Maths</a:t>
            </a:r>
            <a:r>
              <a:rPr lang="en-US" dirty="0" smtClean="0">
                <a:solidFill>
                  <a:srgbClr val="FFFFFF"/>
                </a:solidFill>
              </a:rPr>
              <a:t> Attainment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9091"/>
            <a:ext cx="6400800" cy="1752600"/>
          </a:xfrm>
        </p:spPr>
        <p:txBody>
          <a:bodyPr/>
          <a:lstStyle/>
          <a:p>
            <a:r>
              <a:rPr lang="en-US" dirty="0" smtClean="0"/>
              <a:t>A Conversation:</a:t>
            </a:r>
          </a:p>
          <a:p>
            <a:r>
              <a:rPr lang="en-US" dirty="0" smtClean="0"/>
              <a:t>Geoff Barton (&amp; not Julia Upton)</a:t>
            </a:r>
          </a:p>
          <a:p>
            <a:r>
              <a:rPr lang="en-US" dirty="0" smtClean="0"/>
              <a:t>October 2009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9" name="Picture 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757" y="334382"/>
            <a:ext cx="8248209" cy="595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09-10-22 at 21.48.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5063" y="-2052639"/>
            <a:ext cx="1501725" cy="911934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5258" y="560654"/>
            <a:ext cx="6784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5400" dirty="0" smtClean="0">
                <a:solidFill>
                  <a:srgbClr val="FFFFFF"/>
                </a:solidFill>
              </a:rPr>
              <a:t>4 Key messages … </a:t>
            </a:r>
            <a:endParaRPr lang="en-US" sz="5400" dirty="0" smtClean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73313" y="1681962"/>
            <a:ext cx="6258077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rgbClr val="FFFFFF"/>
                </a:solidFill>
              </a:rPr>
              <a:t>Work with </a:t>
            </a:r>
            <a:r>
              <a:rPr lang="en-GB" sz="2800" b="1" dirty="0" smtClean="0">
                <a:solidFill>
                  <a:srgbClr val="FFFFFF"/>
                </a:solidFill>
              </a:rPr>
              <a:t>individuals</a:t>
            </a:r>
            <a:r>
              <a:rPr lang="en-GB" sz="2800" dirty="0" smtClean="0">
                <a:solidFill>
                  <a:srgbClr val="FFFFFF"/>
                </a:solidFill>
              </a:rPr>
              <a:t> and genuinely </a:t>
            </a:r>
            <a:r>
              <a:rPr lang="en-GB" sz="2800" b="1" dirty="0" smtClean="0">
                <a:solidFill>
                  <a:srgbClr val="FFFFFF"/>
                </a:solidFill>
              </a:rPr>
              <a:t>unpick</a:t>
            </a:r>
            <a:r>
              <a:rPr lang="en-GB" sz="2800" dirty="0" smtClean="0">
                <a:solidFill>
                  <a:srgbClr val="FFFFFF"/>
                </a:solidFill>
              </a:rPr>
              <a:t> their </a:t>
            </a:r>
            <a:r>
              <a:rPr lang="en-GB" sz="2800" b="1" dirty="0" smtClean="0">
                <a:solidFill>
                  <a:srgbClr val="FFFFFF"/>
                </a:solidFill>
              </a:rPr>
              <a:t>misconceptions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rgbClr val="FFFFFF"/>
                </a:solidFill>
              </a:rPr>
              <a:t>Don’t just focus on the “C” grade skills – their </a:t>
            </a:r>
            <a:r>
              <a:rPr lang="en-GB" sz="2800" b="1" dirty="0" smtClean="0">
                <a:solidFill>
                  <a:srgbClr val="FFFFFF"/>
                </a:solidFill>
              </a:rPr>
              <a:t>misunderstandings</a:t>
            </a:r>
            <a:r>
              <a:rPr lang="en-GB" sz="2800" dirty="0" smtClean="0">
                <a:solidFill>
                  <a:srgbClr val="FFFFFF"/>
                </a:solidFill>
              </a:rPr>
              <a:t> are often at a more </a:t>
            </a:r>
            <a:r>
              <a:rPr lang="en-GB" sz="2800" b="1" dirty="0" smtClean="0">
                <a:solidFill>
                  <a:srgbClr val="FFFFFF"/>
                </a:solidFill>
              </a:rPr>
              <a:t>fundamental</a:t>
            </a:r>
            <a:r>
              <a:rPr lang="en-GB" sz="2800" dirty="0" smtClean="0">
                <a:solidFill>
                  <a:srgbClr val="FFFFFF"/>
                </a:solidFill>
              </a:rPr>
              <a:t> </a:t>
            </a:r>
            <a:r>
              <a:rPr lang="en-GB" sz="2800" b="1" dirty="0" smtClean="0">
                <a:solidFill>
                  <a:srgbClr val="FFFFFF"/>
                </a:solidFill>
              </a:rPr>
              <a:t>level</a:t>
            </a:r>
            <a:r>
              <a:rPr lang="en-GB" sz="2800" dirty="0">
                <a:solidFill>
                  <a:srgbClr val="FFFFFF"/>
                </a:solidFill>
              </a:rPr>
              <a:t>:</a:t>
            </a:r>
            <a:r>
              <a:rPr lang="en-GB" sz="2800" dirty="0" smtClean="0">
                <a:solidFill>
                  <a:srgbClr val="FFFFFF"/>
                </a:solidFill>
              </a:rPr>
              <a:t> 80% of the questions on the exam are below C grade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rgbClr val="FFFFFF"/>
                </a:solidFill>
              </a:rPr>
              <a:t>Get students </a:t>
            </a:r>
            <a:r>
              <a:rPr lang="en-GB" sz="2800" b="1" dirty="0" smtClean="0">
                <a:solidFill>
                  <a:srgbClr val="FFFFFF"/>
                </a:solidFill>
              </a:rPr>
              <a:t>confident</a:t>
            </a:r>
            <a:r>
              <a:rPr lang="en-GB" sz="2800" dirty="0" smtClean="0">
                <a:solidFill>
                  <a:srgbClr val="FFFFFF"/>
                </a:solidFill>
              </a:rPr>
              <a:t> to </a:t>
            </a:r>
            <a:r>
              <a:rPr lang="en-GB" sz="2800" b="1" dirty="0" smtClean="0">
                <a:solidFill>
                  <a:srgbClr val="FFFFFF"/>
                </a:solidFill>
              </a:rPr>
              <a:t>“have a go”</a:t>
            </a:r>
            <a:r>
              <a:rPr lang="en-GB" sz="2800" dirty="0" smtClean="0">
                <a:solidFill>
                  <a:srgbClr val="FFFFFF"/>
                </a:solidFill>
              </a:rPr>
              <a:t> – the </a:t>
            </a:r>
            <a:r>
              <a:rPr lang="en-GB" sz="2800" b="1" dirty="0" smtClean="0">
                <a:solidFill>
                  <a:srgbClr val="FFFFFF"/>
                </a:solidFill>
              </a:rPr>
              <a:t>number-phobic</a:t>
            </a:r>
            <a:r>
              <a:rPr lang="en-GB" sz="2800" dirty="0" smtClean="0">
                <a:solidFill>
                  <a:srgbClr val="FFFFFF"/>
                </a:solidFill>
              </a:rPr>
              <a:t> but </a:t>
            </a:r>
            <a:r>
              <a:rPr lang="en-GB" sz="2800" dirty="0" err="1" smtClean="0">
                <a:solidFill>
                  <a:srgbClr val="FFFFFF"/>
                </a:solidFill>
              </a:rPr>
              <a:t>aspirational</a:t>
            </a:r>
            <a:endParaRPr lang="en-GB" sz="2800" dirty="0" smtClean="0">
              <a:solidFill>
                <a:srgbClr val="FFFF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rgbClr val="FFFFFF"/>
                </a:solidFill>
              </a:rPr>
              <a:t> Hardworking students often don’t put pen to paper for fear of it being wrong</a:t>
            </a:r>
            <a:endParaRPr lang="en-US" sz="2800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C6C6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C6C6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C6C6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C6C6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09-10-22 at 21.48.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5063" y="-2052639"/>
            <a:ext cx="1501725" cy="91193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Non-</a:t>
            </a:r>
            <a:r>
              <a:rPr lang="en-US" dirty="0" err="1" smtClean="0">
                <a:solidFill>
                  <a:srgbClr val="FFFFFF"/>
                </a:solidFill>
              </a:rPr>
              <a:t>Mathsy</a:t>
            </a:r>
            <a:r>
              <a:rPr lang="en-US" dirty="0" smtClean="0">
                <a:solidFill>
                  <a:srgbClr val="FFFFFF"/>
                </a:solidFill>
              </a:rPr>
              <a:t> Things that 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May Make a Difference to </a:t>
            </a:r>
            <a:r>
              <a:rPr lang="en-US" dirty="0" err="1" smtClean="0">
                <a:solidFill>
                  <a:srgbClr val="FFFFFF"/>
                </a:solidFill>
              </a:rPr>
              <a:t>Maths</a:t>
            </a:r>
            <a:r>
              <a:rPr lang="en-US" dirty="0" smtClean="0">
                <a:solidFill>
                  <a:srgbClr val="FFFFFF"/>
                </a:solidFill>
              </a:rPr>
              <a:t> Attainment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9091"/>
            <a:ext cx="6400800" cy="1752600"/>
          </a:xfrm>
        </p:spPr>
        <p:txBody>
          <a:bodyPr/>
          <a:lstStyle/>
          <a:p>
            <a:r>
              <a:rPr lang="en-US" dirty="0" smtClean="0"/>
              <a:t>A Conversation:</a:t>
            </a:r>
          </a:p>
          <a:p>
            <a:r>
              <a:rPr lang="en-US" dirty="0" smtClean="0"/>
              <a:t>Geoff Barton</a:t>
            </a:r>
          </a:p>
          <a:p>
            <a:r>
              <a:rPr lang="en-US" dirty="0" smtClean="0"/>
              <a:t>October 2009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09-10-22 at 21.48.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5063" y="-2052639"/>
            <a:ext cx="1501725" cy="911934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24583" y="1876475"/>
            <a:ext cx="678435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5400" dirty="0" smtClean="0">
                <a:solidFill>
                  <a:srgbClr val="FFFFFF"/>
                </a:solidFill>
              </a:rPr>
              <a:t>What teachers do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dirty="0" smtClean="0">
                <a:solidFill>
                  <a:srgbClr val="FFFFFF"/>
                </a:solidFill>
              </a:rPr>
              <a:t>What students do</a:t>
            </a:r>
            <a:endParaRPr lang="en-US" sz="54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09-10-22 at 21.48.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5063" y="-2052639"/>
            <a:ext cx="1501725" cy="911934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24583" y="1876475"/>
            <a:ext cx="6784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5400" dirty="0" smtClean="0">
                <a:solidFill>
                  <a:srgbClr val="FFFFFF"/>
                </a:solidFill>
              </a:rPr>
              <a:t>What teachers do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22893" y="2799805"/>
            <a:ext cx="6258077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</a:rPr>
              <a:t>Teacher talk: questions, thinking time, responding to answers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</a:rPr>
              <a:t>Using exploratory talk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</a:rPr>
              <a:t>Illuminating barriers to learning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</a:rPr>
              <a:t>Using fewer but better questions – inc multi-choice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</a:rPr>
              <a:t>Teaching </a:t>
            </a:r>
            <a:r>
              <a:rPr lang="en-US" sz="2800" dirty="0" err="1" smtClean="0">
                <a:solidFill>
                  <a:srgbClr val="FFFFFF"/>
                </a:solidFill>
              </a:rPr>
              <a:t>memorisation</a:t>
            </a:r>
            <a:r>
              <a:rPr lang="en-US" sz="2800" dirty="0" smtClean="0">
                <a:solidFill>
                  <a:srgbClr val="FFFFFF"/>
                </a:solidFill>
              </a:rPr>
              <a:t>: “How can I help you to remember this?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C6C6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C6C6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C6C6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C6C6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C6C6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09-10-22 at 21.48.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5063" y="-2052639"/>
            <a:ext cx="1501725" cy="911934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24583" y="2208290"/>
            <a:ext cx="678435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en-US" sz="5400" dirty="0" smtClean="0">
                <a:solidFill>
                  <a:srgbClr val="FFFFFF"/>
                </a:solidFill>
              </a:rPr>
              <a:t>Using Diagnostic Questions</a:t>
            </a:r>
            <a:endParaRPr lang="en-US" sz="5400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88" y="428625"/>
            <a:ext cx="6029325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4143375"/>
            <a:ext cx="20716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0" y="5429250"/>
            <a:ext cx="2381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88" y="4143375"/>
            <a:ext cx="2381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0688" y="5357813"/>
            <a:ext cx="2381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428625"/>
            <a:ext cx="627697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63" y="3143250"/>
            <a:ext cx="209391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63" y="4714875"/>
            <a:ext cx="209391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63" y="3143250"/>
            <a:ext cx="20002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43563" y="4643438"/>
            <a:ext cx="209391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25" y="500063"/>
            <a:ext cx="23812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63" y="3071813"/>
            <a:ext cx="10382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63" y="4929188"/>
            <a:ext cx="10382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63" y="4857750"/>
            <a:ext cx="10763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43563" y="3000375"/>
            <a:ext cx="10763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09-10-22 at 21.48.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5063" y="-2052639"/>
            <a:ext cx="1501725" cy="911934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24583" y="953145"/>
            <a:ext cx="6784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5400" dirty="0" smtClean="0">
                <a:solidFill>
                  <a:srgbClr val="FFFFFF"/>
                </a:solidFill>
              </a:rPr>
              <a:t>What teachers do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22893" y="2082429"/>
            <a:ext cx="6258077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</a:rPr>
              <a:t>Teacher talk: questions, thinking time, responding to answers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</a:rPr>
              <a:t>Using exploratory talk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</a:rPr>
              <a:t>Illuminating barriers to learning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</a:rPr>
              <a:t>Using multi-choice diagnostic questions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</a:rPr>
              <a:t>Teaching </a:t>
            </a:r>
            <a:r>
              <a:rPr lang="en-US" sz="2800" dirty="0" err="1" smtClean="0">
                <a:solidFill>
                  <a:srgbClr val="FFFFFF"/>
                </a:solidFill>
              </a:rPr>
              <a:t>memorisation</a:t>
            </a:r>
            <a:r>
              <a:rPr lang="en-US" sz="2800" dirty="0" smtClean="0">
                <a:solidFill>
                  <a:srgbClr val="FFFFFF"/>
                </a:solidFill>
              </a:rPr>
              <a:t>: “How can I help you to remember this?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C6C6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C6C6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C6C6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C6C6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C6C6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09-10-22 at 21.48.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5063" y="-2052639"/>
            <a:ext cx="1501725" cy="911934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24583" y="953145"/>
            <a:ext cx="6784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5400" dirty="0" smtClean="0">
                <a:solidFill>
                  <a:srgbClr val="FFFFFF"/>
                </a:solidFill>
              </a:rPr>
              <a:t>2.	What students do</a:t>
            </a:r>
            <a:endParaRPr lang="en-US" sz="5400" dirty="0" smtClean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2893" y="2082429"/>
            <a:ext cx="625807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</a:rPr>
              <a:t>What do students say?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</a:rPr>
              <a:t>Use intervention pre-questions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</a:rPr>
              <a:t>Revision carousels based on student need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</a:rPr>
              <a:t>Some students learn better from ‘non-teachers’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</a:rPr>
              <a:t>Demonstrate relevance to real life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</a:rPr>
              <a:t>Articulate the blockages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</a:rPr>
              <a:t>Create ‘girl security’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C6C6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C6C6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C6C6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C6C6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C6C6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C6C6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C6C6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260</Words>
  <Application>Microsoft Macintosh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Non-Mathsy Things that  May Make a Difference to Maths Attainment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Non-Mathsy Things that  May Make a Difference to Maths Attainment</vt:lpstr>
    </vt:vector>
  </TitlesOfParts>
  <Company>King Edward VI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Non-Mathsy Things that May Make a Difference to Maths Attainment</dc:title>
  <dc:creator>Geoff Barton</dc:creator>
  <cp:lastModifiedBy>Geoff Barton</cp:lastModifiedBy>
  <cp:revision>7</cp:revision>
  <dcterms:created xsi:type="dcterms:W3CDTF">2009-10-22T20:16:16Z</dcterms:created>
  <dcterms:modified xsi:type="dcterms:W3CDTF">2009-10-22T21:25:55Z</dcterms:modified>
</cp:coreProperties>
</file>