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9"/>
  </p:notesMasterIdLst>
  <p:sldIdLst>
    <p:sldId id="256" r:id="rId2"/>
    <p:sldId id="331" r:id="rId3"/>
    <p:sldId id="258" r:id="rId4"/>
    <p:sldId id="330" r:id="rId5"/>
    <p:sldId id="285" r:id="rId6"/>
    <p:sldId id="332" r:id="rId7"/>
    <p:sldId id="257" r:id="rId8"/>
    <p:sldId id="260" r:id="rId9"/>
    <p:sldId id="261" r:id="rId10"/>
    <p:sldId id="262" r:id="rId11"/>
    <p:sldId id="263" r:id="rId12"/>
    <p:sldId id="264" r:id="rId13"/>
    <p:sldId id="265" r:id="rId14"/>
    <p:sldId id="266" r:id="rId15"/>
    <p:sldId id="267" r:id="rId16"/>
    <p:sldId id="268" r:id="rId17"/>
    <p:sldId id="269" r:id="rId18"/>
    <p:sldId id="270"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271" r:id="rId54"/>
    <p:sldId id="272" r:id="rId55"/>
    <p:sldId id="273" r:id="rId56"/>
    <p:sldId id="274" r:id="rId57"/>
    <p:sldId id="275" r:id="rId58"/>
    <p:sldId id="320" r:id="rId59"/>
    <p:sldId id="321" r:id="rId60"/>
    <p:sldId id="322" r:id="rId61"/>
    <p:sldId id="323" r:id="rId62"/>
    <p:sldId id="324" r:id="rId63"/>
    <p:sldId id="325" r:id="rId64"/>
    <p:sldId id="326" r:id="rId65"/>
    <p:sldId id="327" r:id="rId66"/>
    <p:sldId id="328" r:id="rId67"/>
    <p:sldId id="329"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A5FBA-8624-6A4E-A34D-4D1A742032C2}" type="datetimeFigureOut">
              <a:rPr lang="en-US" smtClean="0"/>
              <a:t>7/21/10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FC8AB-EDFD-F941-BE31-D0919687FBD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05933C7-DC70-A24D-A454-5BC62C84E80D}" type="slidenum">
              <a:rPr lang="en-US"/>
              <a:pPr/>
              <a:t>57</a:t>
            </a:fld>
            <a:endParaRPr 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05933C7-DC70-A24D-A454-5BC62C84E80D}" type="slidenum">
              <a:rPr lang="en-US"/>
              <a:pPr/>
              <a:t>66</a:t>
            </a:fld>
            <a:endParaRPr 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997D261-3561-F44D-9718-0201A2AD002E}" type="slidenum">
              <a:rPr lang="en-US"/>
              <a:pPr/>
              <a:t>58</a:t>
            </a:fld>
            <a:endParaRPr 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E52C52D-1D25-6F4F-B18D-921541E44988}" type="slidenum">
              <a:rPr lang="en-US"/>
              <a:pPr/>
              <a:t>59</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7DE75AA-B52B-D748-9A20-484F163291E2}" type="slidenum">
              <a:rPr lang="en-US"/>
              <a:pPr/>
              <a:t>60</a:t>
            </a:fld>
            <a:endParaRPr lang="en-U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24006B1-425F-4948-9BBD-89B036190B65}" type="slidenum">
              <a:rPr lang="en-US"/>
              <a:pPr/>
              <a:t>61</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D6BD9BC-F4A4-0F45-9F1B-DFDC149010BD}" type="slidenum">
              <a:rPr lang="en-US"/>
              <a:pPr/>
              <a:t>62</a:t>
            </a:fld>
            <a:endParaRPr lang="en-US"/>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3566491-2899-F344-93A1-91D61BA15377}" type="slidenum">
              <a:rPr lang="en-US"/>
              <a:pPr/>
              <a:t>63</a:t>
            </a:fld>
            <a:endParaRPr lang="en-US"/>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D4C4AE1-2A78-154B-9EE6-743E95E601FA}" type="slidenum">
              <a:rPr lang="en-US"/>
              <a:pPr/>
              <a:t>64</a:t>
            </a:fld>
            <a:endParaRPr lang="en-US"/>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37A0C73-E0EE-724D-BDC5-CE6226F64AC3}" type="slidenum">
              <a:rPr lang="en-US"/>
              <a:pPr/>
              <a:t>65</a:t>
            </a:fld>
            <a:endParaRPr lang="en-US"/>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t>7/21/10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t>7/21/10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t>7/21/10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1BD371-663B-124A-9D8F-6ED6DFFD77E2}" type="datetimeFigureOut">
              <a:rPr lang="en-US" smtClean="0"/>
              <a:t>7/21/10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81BD371-663B-124A-9D8F-6ED6DFFD77E2}" type="datetimeFigureOut">
              <a:rPr lang="en-US" smtClean="0"/>
              <a:t>7/21/10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653-34E6-E44B-BFDD-AC99B19F40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81BD371-663B-124A-9D8F-6ED6DFFD77E2}" type="datetimeFigureOut">
              <a:rPr lang="en-US" smtClean="0"/>
              <a:t>7/21/10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653-34E6-E44B-BFDD-AC99B19F40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81BD371-663B-124A-9D8F-6ED6DFFD77E2}" type="datetimeFigureOut">
              <a:rPr lang="en-US" smtClean="0"/>
              <a:t>7/21/10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9653-34E6-E44B-BFDD-AC99B19F40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81BD371-663B-124A-9D8F-6ED6DFFD77E2}" type="datetimeFigureOut">
              <a:rPr lang="en-US" smtClean="0"/>
              <a:t>7/21/10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9653-34E6-E44B-BFDD-AC99B19F40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BD371-663B-124A-9D8F-6ED6DFFD77E2}" type="datetimeFigureOut">
              <a:rPr lang="en-US" smtClean="0"/>
              <a:t>7/21/10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9653-34E6-E44B-BFDD-AC99B19F40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1BD371-663B-124A-9D8F-6ED6DFFD77E2}" type="datetimeFigureOut">
              <a:rPr lang="en-US" smtClean="0"/>
              <a:t>7/21/10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653-34E6-E44B-BFDD-AC99B19F40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1BD371-663B-124A-9D8F-6ED6DFFD77E2}" type="datetimeFigureOut">
              <a:rPr lang="en-US" smtClean="0"/>
              <a:t>7/21/10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653-34E6-E44B-BFDD-AC99B19F40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BD371-663B-124A-9D8F-6ED6DFFD77E2}" type="datetimeFigureOut">
              <a:rPr lang="en-US" smtClean="0"/>
              <a:t>7/21/10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D9653-34E6-E44B-BFDD-AC99B19F40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739610" y="1425812"/>
            <a:ext cx="2095479" cy="3808305"/>
          </a:xfrm>
          <a:prstGeom prst="rect">
            <a:avLst/>
          </a:prstGeom>
        </p:spPr>
      </p:pic>
      <p:sp>
        <p:nvSpPr>
          <p:cNvPr id="4" name="TextBox 3"/>
          <p:cNvSpPr txBox="1"/>
          <p:nvPr/>
        </p:nvSpPr>
        <p:spPr>
          <a:xfrm>
            <a:off x="2579913" y="2727914"/>
            <a:ext cx="6564087" cy="1015663"/>
          </a:xfrm>
          <a:prstGeom prst="rect">
            <a:avLst/>
          </a:prstGeom>
          <a:noFill/>
        </p:spPr>
        <p:txBody>
          <a:bodyPr wrap="square" rtlCol="0">
            <a:spAutoFit/>
          </a:bodyPr>
          <a:lstStyle/>
          <a:p>
            <a:r>
              <a:rPr lang="en-GB" sz="6000" dirty="0" smtClean="0"/>
              <a:t>Reading </a:t>
            </a:r>
            <a:r>
              <a:rPr lang="en-GB" sz="6000" dirty="0" smtClean="0">
                <a:solidFill>
                  <a:srgbClr val="FF0000"/>
                </a:solidFill>
              </a:rPr>
              <a:t>Fun </a:t>
            </a:r>
            <a:r>
              <a:rPr lang="en-GB" sz="6000" dirty="0" smtClean="0"/>
              <a:t>Pack</a:t>
            </a:r>
            <a:endParaRPr lang="en-US" sz="6000" dirty="0"/>
          </a:p>
        </p:txBody>
      </p:sp>
      <p:sp>
        <p:nvSpPr>
          <p:cNvPr id="26" name="Rectangle 25"/>
          <p:cNvSpPr/>
          <p:nvPr/>
        </p:nvSpPr>
        <p:spPr>
          <a:xfrm>
            <a:off x="739610" y="1164067"/>
            <a:ext cx="2095479"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39610" y="3670270"/>
            <a:ext cx="2067242"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0" y="2880314"/>
            <a:ext cx="2067242"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257705" y="2727914"/>
            <a:ext cx="485439"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920247" y="1316467"/>
            <a:ext cx="2067242"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39610" y="2586815"/>
            <a:ext cx="930151"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Up Arrow Callout 33"/>
          <p:cNvSpPr/>
          <p:nvPr/>
        </p:nvSpPr>
        <p:spPr>
          <a:xfrm>
            <a:off x="1778550" y="4617656"/>
            <a:ext cx="577384" cy="1232921"/>
          </a:xfrm>
          <a:prstGeom prst="upArrowCallout">
            <a:avLst>
              <a:gd name="adj1" fmla="val 29073"/>
              <a:gd name="adj2" fmla="val 25000"/>
              <a:gd name="adj3" fmla="val 25000"/>
              <a:gd name="adj4" fmla="val 745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solidFill>
                  <a:schemeClr val="tx1"/>
                </a:solidFill>
              </a:rPr>
              <a:t>?</a:t>
            </a:r>
            <a:endParaRPr lang="en-US" sz="6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xit" presetSubtype="4" accel="50000" decel="50000" fill="hold" grpId="0"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accel="50000" decel="50000" fill="hold" grpId="0" nodeType="clickEffect">
                                  <p:stCondLst>
                                    <p:cond delay="0"/>
                                  </p:stCondLst>
                                  <p:childTnLst>
                                    <p:anim calcmode="lin" valueType="num">
                                      <p:cBhvr additive="base">
                                        <p:cTn id="34" dur="500"/>
                                        <p:tgtEl>
                                          <p:spTgt spid="26"/>
                                        </p:tgtEl>
                                        <p:attrNameLst>
                                          <p:attrName>ppt_x</p:attrName>
                                        </p:attrNameLst>
                                      </p:cBhvr>
                                      <p:tavLst>
                                        <p:tav tm="0">
                                          <p:val>
                                            <p:strVal val="ppt_x"/>
                                          </p:val>
                                        </p:tav>
                                        <p:tav tm="100000">
                                          <p:val>
                                            <p:strVal val="ppt_x"/>
                                          </p:val>
                                        </p:tav>
                                      </p:tavLst>
                                    </p:anim>
                                    <p:anim calcmode="lin" valueType="num">
                                      <p:cBhvr additive="base">
                                        <p:cTn id="35" dur="500"/>
                                        <p:tgtEl>
                                          <p:spTgt spid="26"/>
                                        </p:tgtEl>
                                        <p:attrNameLst>
                                          <p:attrName>ppt_y</p:attrName>
                                        </p:attrNameLst>
                                      </p:cBhvr>
                                      <p:tavLst>
                                        <p:tav tm="0">
                                          <p:val>
                                            <p:strVal val="ppt_y"/>
                                          </p:val>
                                        </p:tav>
                                        <p:tav tm="100000">
                                          <p:val>
                                            <p:strVal val="1+ppt_h/2"/>
                                          </p:val>
                                        </p:tav>
                                      </p:tavLst>
                                    </p:anim>
                                    <p:set>
                                      <p:cBhvr>
                                        <p:cTn id="36" dur="1" fill="hold">
                                          <p:stCondLst>
                                            <p:cond delay="499"/>
                                          </p:stCondLst>
                                        </p:cTn>
                                        <p:tgtEl>
                                          <p:spTgt spid="2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accel="50000" decel="50000" fill="hold" grpId="0" nodeType="clickEffect">
                                  <p:stCondLst>
                                    <p:cond delay="0"/>
                                  </p:stCondLst>
                                  <p:childTnLst>
                                    <p:anim calcmode="lin" valueType="num">
                                      <p:cBhvr additive="base">
                                        <p:cTn id="40" dur="500"/>
                                        <p:tgtEl>
                                          <p:spTgt spid="28"/>
                                        </p:tgtEl>
                                        <p:attrNameLst>
                                          <p:attrName>ppt_x</p:attrName>
                                        </p:attrNameLst>
                                      </p:cBhvr>
                                      <p:tavLst>
                                        <p:tav tm="0">
                                          <p:val>
                                            <p:strVal val="ppt_x"/>
                                          </p:val>
                                        </p:tav>
                                        <p:tav tm="100000">
                                          <p:val>
                                            <p:strVal val="ppt_x"/>
                                          </p:val>
                                        </p:tav>
                                      </p:tavLst>
                                    </p:anim>
                                    <p:anim calcmode="lin" valueType="num">
                                      <p:cBhvr additive="base">
                                        <p:cTn id="41" dur="500"/>
                                        <p:tgtEl>
                                          <p:spTgt spid="28"/>
                                        </p:tgtEl>
                                        <p:attrNameLst>
                                          <p:attrName>ppt_y</p:attrName>
                                        </p:attrNameLst>
                                      </p:cBhvr>
                                      <p:tavLst>
                                        <p:tav tm="0">
                                          <p:val>
                                            <p:strVal val="ppt_y"/>
                                          </p:val>
                                        </p:tav>
                                        <p:tav tm="100000">
                                          <p:val>
                                            <p:strVal val="1+ppt_h/2"/>
                                          </p:val>
                                        </p:tav>
                                      </p:tavLst>
                                    </p:anim>
                                    <p:set>
                                      <p:cBhvr>
                                        <p:cTn id="42" dur="1" fill="hold">
                                          <p:stCondLst>
                                            <p:cond delay="499"/>
                                          </p:stCondLst>
                                        </p:cTn>
                                        <p:tgtEl>
                                          <p:spTgt spid="2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accel="50000" decel="50000" fill="hold" grpId="0" nodeType="clickEffect">
                                  <p:stCondLst>
                                    <p:cond delay="0"/>
                                  </p:stCondLst>
                                  <p:childTnLst>
                                    <p:anim calcmode="lin" valueType="num">
                                      <p:cBhvr additive="base">
                                        <p:cTn id="46" dur="500"/>
                                        <p:tgtEl>
                                          <p:spTgt spid="27"/>
                                        </p:tgtEl>
                                        <p:attrNameLst>
                                          <p:attrName>ppt_x</p:attrName>
                                        </p:attrNameLst>
                                      </p:cBhvr>
                                      <p:tavLst>
                                        <p:tav tm="0">
                                          <p:val>
                                            <p:strVal val="ppt_x"/>
                                          </p:val>
                                        </p:tav>
                                        <p:tav tm="100000">
                                          <p:val>
                                            <p:strVal val="ppt_x"/>
                                          </p:val>
                                        </p:tav>
                                      </p:tavLst>
                                    </p:anim>
                                    <p:anim calcmode="lin" valueType="num">
                                      <p:cBhvr additive="base">
                                        <p:cTn id="47" dur="500"/>
                                        <p:tgtEl>
                                          <p:spTgt spid="27"/>
                                        </p:tgtEl>
                                        <p:attrNameLst>
                                          <p:attrName>ppt_y</p:attrName>
                                        </p:attrNameLst>
                                      </p:cBhvr>
                                      <p:tavLst>
                                        <p:tav tm="0">
                                          <p:val>
                                            <p:strVal val="ppt_y"/>
                                          </p:val>
                                        </p:tav>
                                        <p:tav tm="100000">
                                          <p:val>
                                            <p:strVal val="1+ppt_h/2"/>
                                          </p:val>
                                        </p:tav>
                                      </p:tavLst>
                                    </p:anim>
                                    <p:set>
                                      <p:cBhvr>
                                        <p:cTn id="48" dur="1" fill="hold">
                                          <p:stCondLst>
                                            <p:cond delay="4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accel="50000" decel="50000" fill="hold" grpId="0" nodeType="clickEffect">
                                  <p:stCondLst>
                                    <p:cond delay="0"/>
                                  </p:stCondLst>
                                  <p:childTnLst>
                                    <p:anim calcmode="lin" valueType="num">
                                      <p:cBhvr additive="base">
                                        <p:cTn id="52" dur="500"/>
                                        <p:tgtEl>
                                          <p:spTgt spid="30"/>
                                        </p:tgtEl>
                                        <p:attrNameLst>
                                          <p:attrName>ppt_x</p:attrName>
                                        </p:attrNameLst>
                                      </p:cBhvr>
                                      <p:tavLst>
                                        <p:tav tm="0">
                                          <p:val>
                                            <p:strVal val="ppt_x"/>
                                          </p:val>
                                        </p:tav>
                                        <p:tav tm="100000">
                                          <p:val>
                                            <p:strVal val="ppt_x"/>
                                          </p:val>
                                        </p:tav>
                                      </p:tavLst>
                                    </p:anim>
                                    <p:anim calcmode="lin" valueType="num">
                                      <p:cBhvr additive="base">
                                        <p:cTn id="53" dur="500"/>
                                        <p:tgtEl>
                                          <p:spTgt spid="30"/>
                                        </p:tgtEl>
                                        <p:attrNameLst>
                                          <p:attrName>ppt_y</p:attrName>
                                        </p:attrNameLst>
                                      </p:cBhvr>
                                      <p:tavLst>
                                        <p:tav tm="0">
                                          <p:val>
                                            <p:strVal val="ppt_y"/>
                                          </p:val>
                                        </p:tav>
                                        <p:tav tm="100000">
                                          <p:val>
                                            <p:strVal val="1+ppt_h/2"/>
                                          </p:val>
                                        </p:tav>
                                      </p:tavLst>
                                    </p:anim>
                                    <p:set>
                                      <p:cBhvr>
                                        <p:cTn id="54" dur="1" fill="hold">
                                          <p:stCondLst>
                                            <p:cond delay="499"/>
                                          </p:stCondLst>
                                        </p:cTn>
                                        <p:tgtEl>
                                          <p:spTgt spid="3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xit" presetSubtype="4" accel="50000" decel="50000" fill="hold" grpId="0"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7" grpId="0" animBg="1"/>
      <p:bldP spid="28" grpId="0" animBg="1"/>
      <p:bldP spid="29" grpId="0" animBg="1"/>
      <p:bldP spid="30" grpId="0" animBg="1"/>
      <p:bldP spid="31" grpId="0" animBg="1"/>
      <p:bldP spid="34"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34473" y="838201"/>
            <a:ext cx="8198928" cy="55790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34473" y="1587487"/>
            <a:ext cx="8198928" cy="4829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560371" y="2412577"/>
            <a:ext cx="8173030" cy="392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45305"/>
            <a:ext cx="7772400" cy="1470025"/>
          </a:xfrm>
        </p:spPr>
        <p:txBody>
          <a:bodyPr>
            <a:normAutofit fontScale="90000"/>
          </a:bodyPr>
          <a:lstStyle/>
          <a:p>
            <a:r>
              <a:rPr lang="en-US" dirty="0" smtClean="0"/>
              <a:t>How we Read:</a:t>
            </a:r>
            <a:br>
              <a:rPr lang="en-US" dirty="0" smtClean="0"/>
            </a:br>
            <a:r>
              <a:rPr lang="en-US" dirty="0" smtClean="0"/>
              <a:t>Exploring </a:t>
            </a:r>
            <a:r>
              <a:rPr lang="en-US" dirty="0" smtClean="0">
                <a:solidFill>
                  <a:srgbClr val="FF0000"/>
                </a:solidFill>
              </a:rPr>
              <a:t>Lexical </a:t>
            </a:r>
            <a:r>
              <a:rPr lang="en-US" i="1" dirty="0" err="1" smtClean="0"/>
              <a:t>v</a:t>
            </a:r>
            <a:r>
              <a:rPr lang="en-US" dirty="0" smtClean="0"/>
              <a:t> Grammatical Clues</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08173" y="2620199"/>
            <a:ext cx="8388912" cy="1938992"/>
          </a:xfrm>
          <a:prstGeom prst="rect">
            <a:avLst/>
          </a:prstGeom>
          <a:noFill/>
        </p:spPr>
        <p:txBody>
          <a:bodyPr wrap="square" rtlCol="0">
            <a:spAutoFit/>
          </a:bodyPr>
          <a:lstStyle/>
          <a:p>
            <a:pPr algn="ctr"/>
            <a:r>
              <a:rPr lang="en-GB" sz="6000" dirty="0" smtClean="0"/>
              <a:t>Be a better  reader in one hour’s time</a:t>
            </a:r>
            <a:endParaRPr lang="en-US" sz="6000" dirty="0"/>
          </a:p>
        </p:txBody>
      </p:sp>
      <p:cxnSp>
        <p:nvCxnSpPr>
          <p:cNvPr id="16" name="Straight Connector 15"/>
          <p:cNvCxnSpPr/>
          <p:nvPr/>
        </p:nvCxnSpPr>
        <p:spPr>
          <a:xfrm rot="5400000">
            <a:off x="3909918" y="3252882"/>
            <a:ext cx="56375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To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2012986"/>
            <a:ext cx="7796215" cy="1754327"/>
          </a:xfrm>
          <a:prstGeom prst="rect">
            <a:avLst/>
          </a:prstGeom>
          <a:noFill/>
        </p:spPr>
        <p:txBody>
          <a:bodyPr wrap="square" rtlCol="0">
            <a:spAutoFit/>
          </a:bodyPr>
          <a:lstStyle/>
          <a:p>
            <a:pPr marL="342900" indent="-342900">
              <a:buFont typeface="+mj-lt"/>
              <a:buAutoNum type="arabicPeriod"/>
            </a:pPr>
            <a:r>
              <a:rPr lang="en-US" sz="5400" dirty="0" smtClean="0"/>
              <a:t>What type of text is this?</a:t>
            </a:r>
          </a:p>
          <a:p>
            <a:pPr marL="342900" indent="-342900">
              <a:buFont typeface="+mj-lt"/>
              <a:buAutoNum type="arabicPeriod"/>
            </a:pPr>
            <a:r>
              <a:rPr lang="en-US" sz="5400" dirty="0" smtClean="0"/>
              <a:t>What is its topic?</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441682"/>
            <a:ext cx="7276302" cy="2520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67816" y="4279913"/>
            <a:ext cx="461428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67816" y="4279913"/>
            <a:ext cx="461428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45785" y="4279913"/>
            <a:ext cx="383631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2357036"/>
            <a:ext cx="7276301" cy="1605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69495" y="1759194"/>
            <a:ext cx="7276301" cy="274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5" name="TextBox 4"/>
          <p:cNvSpPr txBox="1"/>
          <p:nvPr/>
        </p:nvSpPr>
        <p:spPr>
          <a:xfrm>
            <a:off x="4770783" y="5206073"/>
            <a:ext cx="3375014" cy="923330"/>
          </a:xfrm>
          <a:prstGeom prst="rect">
            <a:avLst/>
          </a:prstGeom>
          <a:noFill/>
        </p:spPr>
        <p:txBody>
          <a:bodyPr wrap="square" rtlCol="0">
            <a:spAutoFit/>
          </a:bodyPr>
          <a:lstStyle/>
          <a:p>
            <a:endParaRPr lang="en-US" dirty="0" smtClean="0"/>
          </a:p>
          <a:p>
            <a:r>
              <a:rPr lang="en-US" dirty="0" smtClean="0">
                <a:solidFill>
                  <a:srgbClr val="FF0000"/>
                </a:solidFill>
              </a:rPr>
              <a:t>History of the Bassoon</a:t>
            </a:r>
          </a:p>
          <a:p>
            <a:r>
              <a:rPr lang="en-US" dirty="0" smtClean="0">
                <a:solidFill>
                  <a:srgbClr val="FF0000"/>
                </a:solidFill>
              </a:rPr>
              <a:t>http://</a:t>
            </a:r>
            <a:r>
              <a:rPr lang="en-US" dirty="0" err="1" smtClean="0">
                <a:solidFill>
                  <a:srgbClr val="FF0000"/>
                </a:solidFill>
              </a:rPr>
              <a:t>library.thinkquest.org</a:t>
            </a: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2012986"/>
            <a:ext cx="7796215" cy="1754327"/>
          </a:xfrm>
          <a:prstGeom prst="rect">
            <a:avLst/>
          </a:prstGeom>
          <a:noFill/>
        </p:spPr>
        <p:txBody>
          <a:bodyPr wrap="square" rtlCol="0">
            <a:spAutoFit/>
          </a:bodyPr>
          <a:lstStyle/>
          <a:p>
            <a:pPr marL="342900" indent="-342900">
              <a:buFont typeface="+mj-lt"/>
              <a:buAutoNum type="arabicPeriod"/>
            </a:pPr>
            <a:r>
              <a:rPr lang="en-US" sz="5400" dirty="0" smtClean="0"/>
              <a:t>What type of text is this?</a:t>
            </a:r>
          </a:p>
          <a:p>
            <a:pPr marL="342900" indent="-342900">
              <a:buFont typeface="+mj-lt"/>
              <a:buAutoNum type="arabicPeriod"/>
            </a:pPr>
            <a:r>
              <a:rPr lang="en-US" sz="5400" dirty="0" smtClean="0"/>
              <a:t>What is its topic?</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3935" y="2727914"/>
            <a:ext cx="8388912" cy="1015663"/>
          </a:xfrm>
          <a:prstGeom prst="rect">
            <a:avLst/>
          </a:prstGeom>
          <a:noFill/>
        </p:spPr>
        <p:txBody>
          <a:bodyPr wrap="square" rtlCol="0">
            <a:spAutoFit/>
          </a:bodyPr>
          <a:lstStyle/>
          <a:p>
            <a:r>
              <a:rPr lang="en-GB" sz="6000" dirty="0" smtClean="0"/>
              <a:t>SKIMMING   </a:t>
            </a:r>
            <a:r>
              <a:rPr lang="en-GB" sz="6000" dirty="0" smtClean="0">
                <a:solidFill>
                  <a:srgbClr val="FF0000"/>
                </a:solidFill>
              </a:rPr>
              <a:t>SCANNING</a:t>
            </a:r>
            <a:endParaRPr lang="en-US" sz="6000" dirty="0"/>
          </a:p>
        </p:txBody>
      </p:sp>
      <p:cxnSp>
        <p:nvCxnSpPr>
          <p:cNvPr id="16" name="Straight Connector 15"/>
          <p:cNvCxnSpPr/>
          <p:nvPr/>
        </p:nvCxnSpPr>
        <p:spPr>
          <a:xfrm rot="5400000">
            <a:off x="3813572" y="3349228"/>
            <a:ext cx="756444"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15723" y="2768944"/>
            <a:ext cx="7796215" cy="923330"/>
          </a:xfrm>
          <a:prstGeom prst="rect">
            <a:avLst/>
          </a:prstGeom>
          <a:noFill/>
        </p:spPr>
        <p:txBody>
          <a:bodyPr wrap="square" rtlCol="0">
            <a:spAutoFit/>
          </a:bodyPr>
          <a:lstStyle/>
          <a:p>
            <a:pPr marL="342900" indent="-342900" algn="ctr"/>
            <a:r>
              <a:rPr lang="en-US" sz="5400" dirty="0" smtClean="0"/>
              <a:t>TEXT WINDOWS</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823818"/>
            <a:ext cx="7796215" cy="5355313"/>
          </a:xfrm>
          <a:prstGeom prst="rect">
            <a:avLst/>
          </a:prstGeom>
          <a:noFill/>
        </p:spPr>
        <p:txBody>
          <a:bodyPr wrap="square" rtlCol="0">
            <a:spAutoFit/>
          </a:bodyPr>
          <a:lstStyle/>
          <a:p>
            <a:r>
              <a:rPr lang="en-US" dirty="0"/>
              <a:t>Debra Morgan is a fictional character in the novels Darkly Dreaming Dexter, Dearly Devoted Dexter, Dexter in the Dark and Dexter By Design, as well as the Showtime TV series Dexter based on the first novel, in which and she is played by Jennifer Carpenter.</a:t>
            </a:r>
            <a:endParaRPr lang="en-GB" dirty="0"/>
          </a:p>
          <a:p>
            <a:r>
              <a:rPr lang="en-US" dirty="0"/>
              <a:t>Debra was born to Doris Morgan and Harry Morgan and later became foster sister to Dexter Morgan. A rough, foul-mouthed tomboy, she craved the attention of her father, and envied Dexter for all the time that Harry spent with him — unaware that Harry was teaching him how to get away with murder.</a:t>
            </a:r>
            <a:endParaRPr lang="en-GB" dirty="0"/>
          </a:p>
          <a:p>
            <a:r>
              <a:rPr lang="en-US" dirty="0"/>
              <a:t>When she was 12, her mother, Doris Morgan, died of cancer. From then on, she wants to become a detective like her father, and started learning to shoot a gun by taking her father's. Dexter found out and told Harry, who punished her; hurt, Debra told Dexter that she wished that Harry had never brought him home; she was immediately remorseful for saying it, however, and apologized.</a:t>
            </a:r>
            <a:endParaRPr lang="en-GB" dirty="0"/>
          </a:p>
          <a:p>
            <a:r>
              <a:rPr lang="en-US" dirty="0"/>
              <a:t>She is distraught at her father's death and inspired by his legendary police career, she follows in his footsteps and joins the police and yearns desperately to become a Homicide Detective.</a:t>
            </a:r>
            <a:endParaRPr lang="en-GB" dirty="0"/>
          </a:p>
          <a:p>
            <a:r>
              <a:rPr lang="en-US" dirty="0"/>
              <a:t>She spends three years in patrol and then another two years in vice before being promoted by Captain Tom Matthews (a friend of her father), becoming a Homicide officer at the start of the first 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0" y="-2822215"/>
            <a:ext cx="10288072" cy="9680215"/>
          </a:xfrm>
          <a:prstGeom prst="frame">
            <a:avLst>
              <a:gd name="adj1" fmla="val 449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823818"/>
            <a:ext cx="7796215" cy="5355313"/>
          </a:xfrm>
          <a:prstGeom prst="rect">
            <a:avLst/>
          </a:prstGeom>
          <a:noFill/>
        </p:spPr>
        <p:txBody>
          <a:bodyPr wrap="square" rtlCol="0">
            <a:spAutoFit/>
          </a:bodyPr>
          <a:lstStyle/>
          <a:p>
            <a:r>
              <a:rPr lang="en-US" dirty="0"/>
              <a:t>Debra Morgan is a fictional character in the novels Darkly Dreaming Dexter, Dearly Devoted Dexter, Dexter in the Dark and Dexter By Design, as well as the Showtime TV series Dexter based on the first novel, in which and she is played by Jennifer Carpenter.</a:t>
            </a:r>
            <a:endParaRPr lang="en-GB" dirty="0"/>
          </a:p>
          <a:p>
            <a:r>
              <a:rPr lang="en-US" dirty="0"/>
              <a:t>Debra was born to Doris Morgan and Harry Morgan and later became foster sister to Dexter Morgan. A rough, foul-mouthed tomboy, she craved the attention of her father, and envied Dexter for all the time that Harry spent with him — unaware that Harry was teaching him how to get away with murder.</a:t>
            </a:r>
            <a:endParaRPr lang="en-GB" dirty="0"/>
          </a:p>
          <a:p>
            <a:r>
              <a:rPr lang="en-US" dirty="0"/>
              <a:t>When she was 12, her mother, Doris Morgan, died of cancer. From then on, she wants to become a detective like her father, and started learning to shoot a gun by taking her father's. Dexter found out and told Harry, who punished her; hurt, Debra told Dexter that she wished that Harry had never brought him home; she was immediately remorseful for saying it, however, and apologized.</a:t>
            </a:r>
            <a:endParaRPr lang="en-GB" dirty="0"/>
          </a:p>
          <a:p>
            <a:r>
              <a:rPr lang="en-US" dirty="0"/>
              <a:t>She is distraught at her father's death and inspired by his legendary police career, she follows in his footsteps and joins the police and yearns desperately to become a Homicide Detective.</a:t>
            </a:r>
            <a:endParaRPr lang="en-GB" dirty="0"/>
          </a:p>
          <a:p>
            <a:r>
              <a:rPr lang="en-US" dirty="0"/>
              <a:t>She spends three years in patrol and then another two years in vice before being promoted by Captain Tom Matthews (a friend of her father), becoming a Homicide officer at the start of the first 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366103" y="-904462"/>
            <a:ext cx="9510103" cy="7762462"/>
          </a:xfrm>
          <a:prstGeom prst="frame">
            <a:avLst>
              <a:gd name="adj1" fmla="val 449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823818"/>
            <a:ext cx="7796215" cy="5355313"/>
          </a:xfrm>
          <a:prstGeom prst="rect">
            <a:avLst/>
          </a:prstGeom>
          <a:noFill/>
        </p:spPr>
        <p:txBody>
          <a:bodyPr wrap="square" rtlCol="0">
            <a:spAutoFit/>
          </a:bodyPr>
          <a:lstStyle/>
          <a:p>
            <a:r>
              <a:rPr lang="en-US" dirty="0"/>
              <a:t>Debra Morgan is a fictional character in the novels Darkly Dreaming Dexter, Dearly Devoted Dexter, Dexter in the Dark and Dexter By Design, as well as the Showtime TV series Dexter based on the first novel, in which and she is played by Jennifer Carpenter.</a:t>
            </a:r>
            <a:endParaRPr lang="en-GB" dirty="0"/>
          </a:p>
          <a:p>
            <a:r>
              <a:rPr lang="en-US" dirty="0"/>
              <a:t>Debra was born to Doris Morgan and Harry Morgan and later became foster sister to Dexter Morgan. A rough, foul-mouthed tomboy, she craved the attention of her father, and envied Dexter for all the time that Harry spent with him — unaware that Harry was teaching him how to get away with murder.</a:t>
            </a:r>
            <a:endParaRPr lang="en-GB" dirty="0"/>
          </a:p>
          <a:p>
            <a:r>
              <a:rPr lang="en-US" dirty="0"/>
              <a:t>When she was 12, her mother, Doris Morgan, died of cancer. From then on, she wants to become a detective like her father, and started learning to shoot a gun by taking her father's. Dexter found out and told Harry, who punished her; hurt, Debra told Dexter that she wished that Harry had never brought him home; she was immediately remorseful for saying it, however, and apologized.</a:t>
            </a:r>
            <a:endParaRPr lang="en-GB" dirty="0"/>
          </a:p>
          <a:p>
            <a:r>
              <a:rPr lang="en-US" dirty="0"/>
              <a:t>She is distraught at her father's death and inspired by his legendary police career, she follows in his footsteps and joins the police and yearns desperately to become a Homicide Detective.</a:t>
            </a:r>
            <a:endParaRPr lang="en-GB" dirty="0"/>
          </a:p>
          <a:p>
            <a:r>
              <a:rPr lang="en-US" dirty="0"/>
              <a:t>She spends three years in patrol and then another two years in vice before being promoted by Captain Tom Matthews (a friend of her father), becoming a Homicide officer at the start of the first 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1144072" y="552403"/>
            <a:ext cx="10288072" cy="8227965"/>
          </a:xfrm>
          <a:prstGeom prst="frame">
            <a:avLst>
              <a:gd name="adj1" fmla="val 449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15723" y="2768944"/>
            <a:ext cx="7796215" cy="923330"/>
          </a:xfrm>
          <a:prstGeom prst="rect">
            <a:avLst/>
          </a:prstGeom>
          <a:noFill/>
        </p:spPr>
        <p:txBody>
          <a:bodyPr wrap="square" rtlCol="0">
            <a:spAutoFit/>
          </a:bodyPr>
          <a:lstStyle/>
          <a:p>
            <a:pPr marL="342900" indent="-342900" algn="ctr"/>
            <a:r>
              <a:rPr lang="en-US" sz="5400" dirty="0" smtClean="0"/>
              <a:t>TEXT WINDOWS</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41682"/>
            <a:ext cx="7796215" cy="2585323"/>
          </a:xfrm>
          <a:prstGeom prst="rect">
            <a:avLst/>
          </a:prstGeom>
          <a:noFill/>
        </p:spPr>
        <p:txBody>
          <a:bodyPr wrap="square" rtlCol="0">
            <a:spAutoFit/>
          </a:bodyPr>
          <a:lstStyle/>
          <a:p>
            <a:r>
              <a:rPr lang="en-US" dirty="0"/>
              <a:t>Manuel </a:t>
            </a:r>
            <a:r>
              <a:rPr lang="en-US" dirty="0" err="1"/>
              <a:t>Dorrego</a:t>
            </a:r>
            <a:r>
              <a:rPr lang="en-US" dirty="0"/>
              <a:t> (11 June 1787 – 13 December 1828) was an Argentine statesman and soldier. He was governor of Buenos Aires in 1820, and then again from 1827 to 1828.</a:t>
            </a:r>
            <a:endParaRPr lang="en-GB" dirty="0"/>
          </a:p>
          <a:p>
            <a:r>
              <a:rPr lang="en-US" dirty="0" err="1"/>
              <a:t>Dorrego</a:t>
            </a:r>
            <a:r>
              <a:rPr lang="en-US" dirty="0"/>
              <a:t> stepped into the political void created after the resignation of the first President of Argentina, the liberal Bernardino </a:t>
            </a:r>
            <a:r>
              <a:rPr lang="en-US" dirty="0" err="1"/>
              <a:t>Rivadavia</a:t>
            </a:r>
            <a:r>
              <a:rPr lang="en-US" dirty="0"/>
              <a:t>. </a:t>
            </a:r>
            <a:r>
              <a:rPr lang="en-US" dirty="0" err="1"/>
              <a:t>Dorrego</a:t>
            </a:r>
            <a:r>
              <a:rPr lang="en-US" dirty="0"/>
              <a:t> was a firm supporter of Federalism, and this consequently led to his execution at the hands of Juan </a:t>
            </a:r>
            <a:r>
              <a:rPr lang="en-US" dirty="0" err="1"/>
              <a:t>Lavalle</a:t>
            </a:r>
            <a:r>
              <a:rPr lang="en-US" dirty="0"/>
              <a:t>. The conservative caudillo Juan Manuel de Rosas became his federalist successor, and ruled Argentina from 1829 to 1852.</a:t>
            </a:r>
            <a:endParaRPr lang="en-GB" dirty="0"/>
          </a:p>
          <a:p>
            <a:r>
              <a:rPr lang="en-US" dirty="0"/>
              <a:t>He was buried in La </a:t>
            </a:r>
            <a:r>
              <a:rPr lang="en-US" dirty="0" err="1"/>
              <a:t>Recoleta</a:t>
            </a:r>
            <a:r>
              <a:rPr lang="en-US" dirty="0"/>
              <a:t> Cemetery in Buenos Aires.</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366103" y="-904462"/>
            <a:ext cx="8852193" cy="4931467"/>
          </a:xfrm>
          <a:prstGeom prst="frame">
            <a:avLst>
              <a:gd name="adj1" fmla="val 449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41682"/>
            <a:ext cx="7796215" cy="2585323"/>
          </a:xfrm>
          <a:prstGeom prst="rect">
            <a:avLst/>
          </a:prstGeom>
          <a:noFill/>
        </p:spPr>
        <p:txBody>
          <a:bodyPr wrap="square" rtlCol="0">
            <a:spAutoFit/>
          </a:bodyPr>
          <a:lstStyle/>
          <a:p>
            <a:r>
              <a:rPr lang="en-US" dirty="0"/>
              <a:t>Manuel </a:t>
            </a:r>
            <a:r>
              <a:rPr lang="en-US" dirty="0" err="1"/>
              <a:t>Dorrego</a:t>
            </a:r>
            <a:r>
              <a:rPr lang="en-US" dirty="0"/>
              <a:t> (11 June 1787 – 13 December 1828) was an Argentine statesman and soldier. He was governor of Buenos Aires in 1820, and then again from 1827 to 1828.</a:t>
            </a:r>
            <a:endParaRPr lang="en-GB" dirty="0"/>
          </a:p>
          <a:p>
            <a:r>
              <a:rPr lang="en-US" dirty="0" err="1"/>
              <a:t>Dorrego</a:t>
            </a:r>
            <a:r>
              <a:rPr lang="en-US" dirty="0"/>
              <a:t> stepped into the political void created after the resignation of the first President of Argentina, the liberal Bernardino </a:t>
            </a:r>
            <a:r>
              <a:rPr lang="en-US" dirty="0" err="1"/>
              <a:t>Rivadavia</a:t>
            </a:r>
            <a:r>
              <a:rPr lang="en-US" dirty="0"/>
              <a:t>. </a:t>
            </a:r>
            <a:r>
              <a:rPr lang="en-US" dirty="0" err="1"/>
              <a:t>Dorrego</a:t>
            </a:r>
            <a:r>
              <a:rPr lang="en-US" dirty="0"/>
              <a:t> was a firm supporter of Federalism, and this consequently led to his execution at the hands of Juan </a:t>
            </a:r>
            <a:r>
              <a:rPr lang="en-US" dirty="0" err="1"/>
              <a:t>Lavalle</a:t>
            </a:r>
            <a:r>
              <a:rPr lang="en-US" dirty="0"/>
              <a:t>. The conservative caudillo Juan Manuel de Rosas became his federalist successor, and ruled Argentina from 1829 to 1852.</a:t>
            </a:r>
            <a:endParaRPr lang="en-GB" dirty="0"/>
          </a:p>
          <a:p>
            <a:r>
              <a:rPr lang="en-US" dirty="0"/>
              <a:t>He was buried in La </a:t>
            </a:r>
            <a:r>
              <a:rPr lang="en-US" dirty="0" err="1"/>
              <a:t>Recoleta</a:t>
            </a:r>
            <a:r>
              <a:rPr lang="en-US" dirty="0"/>
              <a:t> Cemetery in Buenos Aires.</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872927" y="1121308"/>
            <a:ext cx="7990707" cy="4931467"/>
          </a:xfrm>
          <a:prstGeom prst="frame">
            <a:avLst>
              <a:gd name="adj1" fmla="val 449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1025327" y="1273708"/>
            <a:ext cx="7990707" cy="4931467"/>
          </a:xfrm>
          <a:prstGeom prst="frame">
            <a:avLst>
              <a:gd name="adj1" fmla="val 449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41682"/>
            <a:ext cx="7796215" cy="2585323"/>
          </a:xfrm>
          <a:prstGeom prst="rect">
            <a:avLst/>
          </a:prstGeom>
          <a:noFill/>
        </p:spPr>
        <p:txBody>
          <a:bodyPr wrap="square" rtlCol="0">
            <a:spAutoFit/>
          </a:bodyPr>
          <a:lstStyle/>
          <a:p>
            <a:r>
              <a:rPr lang="en-US" dirty="0"/>
              <a:t>Manuel </a:t>
            </a:r>
            <a:r>
              <a:rPr lang="en-US" dirty="0" err="1"/>
              <a:t>Dorrego</a:t>
            </a:r>
            <a:r>
              <a:rPr lang="en-US" dirty="0"/>
              <a:t> (11 June 1787 – 13 December 1828) was an Argentine statesman and soldier. He was governor of Buenos Aires in 1820, and then again from 1827 to 1828.</a:t>
            </a:r>
            <a:endParaRPr lang="en-GB" dirty="0"/>
          </a:p>
          <a:p>
            <a:r>
              <a:rPr lang="en-US" dirty="0" err="1"/>
              <a:t>Dorrego</a:t>
            </a:r>
            <a:r>
              <a:rPr lang="en-US" dirty="0"/>
              <a:t> stepped into the political void created after the resignation of the first President of Argentina, the liberal Bernardino </a:t>
            </a:r>
            <a:r>
              <a:rPr lang="en-US" dirty="0" err="1"/>
              <a:t>Rivadavia</a:t>
            </a:r>
            <a:r>
              <a:rPr lang="en-US" dirty="0"/>
              <a:t>. </a:t>
            </a:r>
            <a:r>
              <a:rPr lang="en-US" dirty="0" err="1"/>
              <a:t>Dorrego</a:t>
            </a:r>
            <a:r>
              <a:rPr lang="en-US" dirty="0"/>
              <a:t> was a firm supporter of Federalism, and this consequently led to his execution at the hands of Juan </a:t>
            </a:r>
            <a:r>
              <a:rPr lang="en-US" dirty="0" err="1"/>
              <a:t>Lavalle</a:t>
            </a:r>
            <a:r>
              <a:rPr lang="en-US" dirty="0"/>
              <a:t>. The conservative caudillo Juan Manuel de Rosas became his federalist successor, and ruled Argentina from 1829 to 1852.</a:t>
            </a:r>
            <a:endParaRPr lang="en-GB" dirty="0"/>
          </a:p>
          <a:p>
            <a:r>
              <a:rPr lang="en-US" dirty="0"/>
              <a:t>He was buried in La </a:t>
            </a:r>
            <a:r>
              <a:rPr lang="en-US" dirty="0" err="1"/>
              <a:t>Recoleta</a:t>
            </a:r>
            <a:r>
              <a:rPr lang="en-US" dirty="0"/>
              <a:t> Cemetery in Buenos Aires.</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457629" y="1441682"/>
            <a:ext cx="8852193" cy="4931467"/>
          </a:xfrm>
          <a:prstGeom prst="frame">
            <a:avLst>
              <a:gd name="adj1" fmla="val 449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15723" y="2768944"/>
            <a:ext cx="7796215" cy="923330"/>
          </a:xfrm>
          <a:prstGeom prst="rect">
            <a:avLst/>
          </a:prstGeom>
          <a:noFill/>
        </p:spPr>
        <p:txBody>
          <a:bodyPr wrap="square" rtlCol="0">
            <a:spAutoFit/>
          </a:bodyPr>
          <a:lstStyle/>
          <a:p>
            <a:pPr marL="342900" indent="-342900" algn="ctr"/>
            <a:r>
              <a:rPr lang="en-US" sz="5400" dirty="0" smtClean="0"/>
              <a:t>TEXT WINDOWS</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913744"/>
            <a:ext cx="3894829" cy="4524316"/>
          </a:xfrm>
          <a:prstGeom prst="rect">
            <a:avLst/>
          </a:prstGeom>
          <a:noFill/>
        </p:spPr>
        <p:txBody>
          <a:bodyPr wrap="square" rtlCol="0">
            <a:spAutoFit/>
          </a:bodyPr>
          <a:lstStyle/>
          <a:p>
            <a:r>
              <a:rPr lang="en-US" dirty="0"/>
              <a:t>Drayton or Market Drayton was a rural district in </a:t>
            </a:r>
            <a:r>
              <a:rPr lang="en-US" dirty="0" err="1"/>
              <a:t>Shropshire</a:t>
            </a:r>
            <a:r>
              <a:rPr lang="en-US" dirty="0"/>
              <a:t>, England from 1894 to 1974. It was created by the Local Government Act 1894 under the name 'Drayton', from that part of the Market Drayton rural sanitary district which was in </a:t>
            </a:r>
            <a:r>
              <a:rPr lang="en-US" dirty="0" err="1"/>
              <a:t>Shropshire</a:t>
            </a:r>
            <a:r>
              <a:rPr lang="en-US" dirty="0"/>
              <a:t> (the rest forming </a:t>
            </a:r>
            <a:r>
              <a:rPr lang="en-US" dirty="0" err="1"/>
              <a:t>Blore</a:t>
            </a:r>
            <a:r>
              <a:rPr lang="en-US" dirty="0"/>
              <a:t> Heath Rural District in Staffordshire).</a:t>
            </a:r>
            <a:endParaRPr lang="en-GB" dirty="0"/>
          </a:p>
          <a:p>
            <a:r>
              <a:rPr lang="en-US" dirty="0"/>
              <a:t>In 1966 the district was merged with the Market Drayton urban district and renamed the 'Market Drayton' rural district.</a:t>
            </a:r>
            <a:endParaRPr lang="en-GB" dirty="0"/>
          </a:p>
          <a:p>
            <a:r>
              <a:rPr lang="en-US" dirty="0"/>
              <a:t>In 1974, under the Local Government Act 1972 it was abolished, and became part of the North </a:t>
            </a:r>
            <a:r>
              <a:rPr lang="en-US" dirty="0" err="1"/>
              <a:t>Shropshire</a:t>
            </a:r>
            <a:r>
              <a:rPr lang="en-US" dirty="0"/>
              <a:t> district.</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1067420" y="0"/>
            <a:ext cx="9306390" cy="6713961"/>
          </a:xfrm>
          <a:prstGeom prst="frame">
            <a:avLst>
              <a:gd name="adj1" fmla="val 449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90928" y="2727914"/>
            <a:ext cx="6564087" cy="1015663"/>
          </a:xfrm>
          <a:prstGeom prst="rect">
            <a:avLst/>
          </a:prstGeom>
          <a:noFill/>
        </p:spPr>
        <p:txBody>
          <a:bodyPr wrap="square" rtlCol="0">
            <a:spAutoFit/>
          </a:bodyPr>
          <a:lstStyle/>
          <a:p>
            <a:r>
              <a:rPr lang="en-GB" sz="6000" dirty="0" smtClean="0"/>
              <a:t>Cloze  </a:t>
            </a:r>
            <a:r>
              <a:rPr lang="en-GB" sz="6000" dirty="0" smtClean="0">
                <a:solidFill>
                  <a:srgbClr val="FF0000"/>
                </a:solidFill>
              </a:rPr>
              <a:t> PREDICTION</a:t>
            </a:r>
            <a:endParaRPr lang="en-US" sz="6000" dirty="0"/>
          </a:p>
        </p:txBody>
      </p:sp>
      <p:cxnSp>
        <p:nvCxnSpPr>
          <p:cNvPr id="16" name="Straight Connector 15"/>
          <p:cNvCxnSpPr/>
          <p:nvPr/>
        </p:nvCxnSpPr>
        <p:spPr>
          <a:xfrm rot="5400000">
            <a:off x="3813572" y="3349228"/>
            <a:ext cx="756444"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913744"/>
            <a:ext cx="3894829" cy="4524316"/>
          </a:xfrm>
          <a:prstGeom prst="rect">
            <a:avLst/>
          </a:prstGeom>
          <a:noFill/>
        </p:spPr>
        <p:txBody>
          <a:bodyPr wrap="square" rtlCol="0">
            <a:spAutoFit/>
          </a:bodyPr>
          <a:lstStyle/>
          <a:p>
            <a:r>
              <a:rPr lang="en-US" dirty="0"/>
              <a:t>Drayton or Market Drayton was a rural district in </a:t>
            </a:r>
            <a:r>
              <a:rPr lang="en-US" dirty="0" err="1"/>
              <a:t>Shropshire</a:t>
            </a:r>
            <a:r>
              <a:rPr lang="en-US" dirty="0"/>
              <a:t>, England from 1894 to 1974. It was created by the Local Government Act 1894 under the name 'Drayton', from that part of the Market Drayton rural sanitary district which was in </a:t>
            </a:r>
            <a:r>
              <a:rPr lang="en-US" dirty="0" err="1"/>
              <a:t>Shropshire</a:t>
            </a:r>
            <a:r>
              <a:rPr lang="en-US" dirty="0"/>
              <a:t> (the rest forming </a:t>
            </a:r>
            <a:r>
              <a:rPr lang="en-US" dirty="0" err="1"/>
              <a:t>Blore</a:t>
            </a:r>
            <a:r>
              <a:rPr lang="en-US" dirty="0"/>
              <a:t> Heath Rural District in Staffordshire).</a:t>
            </a:r>
            <a:endParaRPr lang="en-GB" dirty="0"/>
          </a:p>
          <a:p>
            <a:r>
              <a:rPr lang="en-US" dirty="0"/>
              <a:t>In 1966 the district was merged with the Market Drayton urban district and renamed the 'Market Drayton' rural district.</a:t>
            </a:r>
            <a:endParaRPr lang="en-GB" dirty="0"/>
          </a:p>
          <a:p>
            <a:r>
              <a:rPr lang="en-US" dirty="0"/>
              <a:t>In 1974, under the Local Government Act 1972 it was abolished, and became part of the North </a:t>
            </a:r>
            <a:r>
              <a:rPr lang="en-US" dirty="0" err="1"/>
              <a:t>Shropshire</a:t>
            </a:r>
            <a:r>
              <a:rPr lang="en-US" dirty="0"/>
              <a:t> district.</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357413" y="-275901"/>
            <a:ext cx="10585470" cy="6713961"/>
          </a:xfrm>
          <a:prstGeom prst="frame">
            <a:avLst>
              <a:gd name="adj1" fmla="val 449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913744"/>
            <a:ext cx="6811031" cy="2585323"/>
          </a:xfrm>
          <a:prstGeom prst="rect">
            <a:avLst/>
          </a:prstGeom>
          <a:noFill/>
        </p:spPr>
        <p:txBody>
          <a:bodyPr wrap="square" rtlCol="0">
            <a:spAutoFit/>
          </a:bodyPr>
          <a:lstStyle/>
          <a:p>
            <a:r>
              <a:rPr lang="en-US" dirty="0"/>
              <a:t>Drayton or Market Drayton was a rural district in </a:t>
            </a:r>
            <a:r>
              <a:rPr lang="en-US" dirty="0" err="1"/>
              <a:t>Shropshire</a:t>
            </a:r>
            <a:r>
              <a:rPr lang="en-US" dirty="0"/>
              <a:t>, England from 1894 to 1974. It was created by the Local Government Act 1894 under the name 'Drayton', from that part of the Market Drayton rural sanitary district which was in </a:t>
            </a:r>
            <a:r>
              <a:rPr lang="en-US" dirty="0" err="1"/>
              <a:t>Shropshire</a:t>
            </a:r>
            <a:r>
              <a:rPr lang="en-US" dirty="0"/>
              <a:t> (the rest forming </a:t>
            </a:r>
            <a:r>
              <a:rPr lang="en-US" dirty="0" err="1"/>
              <a:t>Blore</a:t>
            </a:r>
            <a:r>
              <a:rPr lang="en-US" dirty="0"/>
              <a:t> Heath Rural District in Staffordshire).</a:t>
            </a:r>
            <a:endParaRPr lang="en-GB" dirty="0"/>
          </a:p>
          <a:p>
            <a:r>
              <a:rPr lang="en-US" dirty="0"/>
              <a:t>In 1966 the district was merged with the Market Drayton urban district and renamed the 'Market Drayton' rural district.</a:t>
            </a:r>
            <a:endParaRPr lang="en-GB" dirty="0"/>
          </a:p>
          <a:p>
            <a:r>
              <a:rPr lang="en-US" dirty="0"/>
              <a:t>In 1974, under the Local Government Act 1972 it was abolished, and became part of the North </a:t>
            </a:r>
            <a:r>
              <a:rPr lang="en-US" dirty="0" err="1"/>
              <a:t>Shropshire</a:t>
            </a:r>
            <a:r>
              <a:rPr lang="en-US" dirty="0"/>
              <a:t> district.</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717292" y="985969"/>
            <a:ext cx="9534101" cy="5872031"/>
          </a:xfrm>
          <a:prstGeom prst="frame">
            <a:avLst>
              <a:gd name="adj1" fmla="val 3596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913744"/>
            <a:ext cx="6811031" cy="2585323"/>
          </a:xfrm>
          <a:prstGeom prst="rect">
            <a:avLst/>
          </a:prstGeom>
          <a:noFill/>
        </p:spPr>
        <p:txBody>
          <a:bodyPr wrap="square" rtlCol="0">
            <a:spAutoFit/>
          </a:bodyPr>
          <a:lstStyle/>
          <a:p>
            <a:r>
              <a:rPr lang="en-US" dirty="0"/>
              <a:t>Drayton or Market Drayton was a rural district in </a:t>
            </a:r>
            <a:r>
              <a:rPr lang="en-US" dirty="0" err="1"/>
              <a:t>Shropshire</a:t>
            </a:r>
            <a:r>
              <a:rPr lang="en-US" dirty="0"/>
              <a:t>, England from 1894 to 1974. It was created by the Local Government Act 1894 under the name 'Drayton', from that part of the Market Drayton rural sanitary district which was in </a:t>
            </a:r>
            <a:r>
              <a:rPr lang="en-US" dirty="0" err="1"/>
              <a:t>Shropshire</a:t>
            </a:r>
            <a:r>
              <a:rPr lang="en-US" dirty="0"/>
              <a:t> (the rest forming </a:t>
            </a:r>
            <a:r>
              <a:rPr lang="en-US" dirty="0" err="1"/>
              <a:t>Blore</a:t>
            </a:r>
            <a:r>
              <a:rPr lang="en-US" dirty="0"/>
              <a:t> Heath Rural District in Staffordshire).</a:t>
            </a:r>
            <a:endParaRPr lang="en-GB" dirty="0"/>
          </a:p>
          <a:p>
            <a:r>
              <a:rPr lang="en-US" dirty="0"/>
              <a:t>In 1966 the district was merged with the Market Drayton urban district and renamed the 'Market Drayton' rural district.</a:t>
            </a:r>
            <a:endParaRPr lang="en-GB" dirty="0"/>
          </a:p>
          <a:p>
            <a:r>
              <a:rPr lang="en-US" dirty="0"/>
              <a:t>In 1974, under the Local Government Act 1972 it was abolished, and became part of the North </a:t>
            </a:r>
            <a:r>
              <a:rPr lang="en-US" dirty="0" err="1"/>
              <a:t>Shropshire</a:t>
            </a:r>
            <a:r>
              <a:rPr lang="en-US" dirty="0"/>
              <a:t> district.</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15723" y="2768944"/>
            <a:ext cx="7796215" cy="923330"/>
          </a:xfrm>
          <a:prstGeom prst="rect">
            <a:avLst/>
          </a:prstGeom>
          <a:noFill/>
        </p:spPr>
        <p:txBody>
          <a:bodyPr wrap="square" rtlCol="0">
            <a:spAutoFit/>
          </a:bodyPr>
          <a:lstStyle/>
          <a:p>
            <a:pPr marL="342900" indent="-342900" algn="ctr"/>
            <a:r>
              <a:rPr lang="en-US" sz="5400" dirty="0" smtClean="0"/>
              <a:t>TEXT WINDOWS</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30240"/>
            <a:ext cx="7796215" cy="4801315"/>
          </a:xfrm>
          <a:prstGeom prst="rect">
            <a:avLst/>
          </a:prstGeom>
          <a:noFill/>
        </p:spPr>
        <p:txBody>
          <a:bodyPr wrap="square" rtlCol="0">
            <a:spAutoFit/>
          </a:bodyPr>
          <a:lstStyle/>
          <a:p>
            <a:r>
              <a:rPr lang="en-US" dirty="0"/>
              <a:t>My father's family name being </a:t>
            </a:r>
            <a:r>
              <a:rPr lang="en-US" dirty="0" err="1"/>
              <a:t>Pirrip</a:t>
            </a:r>
            <a:r>
              <a:rPr lang="en-US" dirty="0"/>
              <a:t>, and my Christian name Philip, my infant tongue could make of both names nothing longer or more explicit than Pip. So, I called myself Pip, and came to be called </a:t>
            </a:r>
            <a:r>
              <a:rPr lang="en-US" dirty="0" err="1"/>
              <a:t>Pip.I</a:t>
            </a:r>
            <a:r>
              <a:rPr lang="en-US" dirty="0"/>
              <a:t> give </a:t>
            </a:r>
            <a:r>
              <a:rPr lang="en-US" dirty="0" err="1"/>
              <a:t>Pirrip</a:t>
            </a:r>
            <a:r>
              <a:rPr lang="en-US" dirty="0"/>
              <a:t> as my father's family name, on the authority of his tombstone and my sister - Mrs. Joe </a:t>
            </a:r>
            <a:r>
              <a:rPr lang="en-US" dirty="0" err="1"/>
              <a:t>Gargery</a:t>
            </a:r>
            <a:r>
              <a:rPr lang="en-US" dirty="0"/>
              <a:t>, who married the blacksmith. As I never saw my father or my mother, and never saw any likeness of either of them (for their days were long before the days of photographs), my first fancies regarding what they were like, were unreasonably derived from their tombstones. The shape of the letters on my father's, gave me an odd idea that he was a square, stout, dark man, with curly black hair. From the character and turn of the inscription, "Also Georgiana Wife of the Above," I drew a childish conclusion that my mother was freckled and sickly. To five little stone lozenges, each about a foot and a half long, which were arranged in a neat row beside their grave, and were sacred to the memory of five little brothers of mine - who gave up trying to get a living, exceedingly early in that universal struggle - I am indebted for a belief I religiously entertained that they had all been born on their backs with their hands in their trousers-pockets, and had never taken them out in this state of existence.</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357413" y="-275901"/>
            <a:ext cx="10585470" cy="6713961"/>
          </a:xfrm>
          <a:prstGeom prst="frame">
            <a:avLst>
              <a:gd name="adj1" fmla="val 449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30240"/>
            <a:ext cx="7796215" cy="4801315"/>
          </a:xfrm>
          <a:prstGeom prst="rect">
            <a:avLst/>
          </a:prstGeom>
          <a:noFill/>
        </p:spPr>
        <p:txBody>
          <a:bodyPr wrap="square" rtlCol="0">
            <a:spAutoFit/>
          </a:bodyPr>
          <a:lstStyle/>
          <a:p>
            <a:r>
              <a:rPr lang="en-US" dirty="0"/>
              <a:t>My father's family name being </a:t>
            </a:r>
            <a:r>
              <a:rPr lang="en-US" dirty="0" err="1"/>
              <a:t>Pirrip</a:t>
            </a:r>
            <a:r>
              <a:rPr lang="en-US" dirty="0"/>
              <a:t>, and my Christian name Philip, my infant tongue could make of both names nothing longer or more explicit than Pip. So, I called myself Pip, and came to be called </a:t>
            </a:r>
            <a:r>
              <a:rPr lang="en-US" dirty="0" err="1"/>
              <a:t>Pip.I</a:t>
            </a:r>
            <a:r>
              <a:rPr lang="en-US" dirty="0"/>
              <a:t> give </a:t>
            </a:r>
            <a:r>
              <a:rPr lang="en-US" dirty="0" err="1"/>
              <a:t>Pirrip</a:t>
            </a:r>
            <a:r>
              <a:rPr lang="en-US" dirty="0"/>
              <a:t> as my father's family name, on the authority of his tombstone and my sister - Mrs. Joe </a:t>
            </a:r>
            <a:r>
              <a:rPr lang="en-US" dirty="0" err="1"/>
              <a:t>Gargery</a:t>
            </a:r>
            <a:r>
              <a:rPr lang="en-US" dirty="0"/>
              <a:t>, who married the blacksmith. As I never saw my father or my mother, and never saw any likeness of either of them (for their days were long before the days of photographs), my first fancies regarding what they were like, were unreasonably derived from their tombstones. The shape of the letters on my father's, gave me an odd idea that he was a square, stout, dark man, with curly black hair. From the character and turn of the inscription, "Also Georgiana Wife of the Above," I drew a childish conclusion that my mother was freckled and sickly. To five little stone lozenges, each about a foot and a half long, which were arranged in a neat row beside their grave, and were sacred to the memory of five little brothers of mine - who gave up trying to get a living, exceedingly early in that universal struggle - I am indebted for a belief I religiously entertained that they had all been born on their backs with their hands in their trousers-pockets, and had never taken them out in this state of existence.</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606815" y="1240913"/>
            <a:ext cx="10585470" cy="6713961"/>
          </a:xfrm>
          <a:prstGeom prst="frame">
            <a:avLst>
              <a:gd name="adj1" fmla="val 4497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30240"/>
            <a:ext cx="7796215" cy="4801315"/>
          </a:xfrm>
          <a:prstGeom prst="rect">
            <a:avLst/>
          </a:prstGeom>
          <a:noFill/>
        </p:spPr>
        <p:txBody>
          <a:bodyPr wrap="square" rtlCol="0">
            <a:spAutoFit/>
          </a:bodyPr>
          <a:lstStyle/>
          <a:p>
            <a:r>
              <a:rPr lang="en-US" dirty="0"/>
              <a:t>My father's family name being </a:t>
            </a:r>
            <a:r>
              <a:rPr lang="en-US" dirty="0" err="1"/>
              <a:t>Pirrip</a:t>
            </a:r>
            <a:r>
              <a:rPr lang="en-US" dirty="0"/>
              <a:t>, and my Christian name Philip, my infant tongue could make of both names nothing longer or more explicit than Pip. So, I called myself Pip, and came to be called </a:t>
            </a:r>
            <a:r>
              <a:rPr lang="en-US" dirty="0" err="1"/>
              <a:t>Pip.I</a:t>
            </a:r>
            <a:r>
              <a:rPr lang="en-US" dirty="0"/>
              <a:t> give </a:t>
            </a:r>
            <a:r>
              <a:rPr lang="en-US" dirty="0" err="1"/>
              <a:t>Pirrip</a:t>
            </a:r>
            <a:r>
              <a:rPr lang="en-US" dirty="0"/>
              <a:t> as my father's family name, on the authority of his tombstone and my sister - Mrs. Joe </a:t>
            </a:r>
            <a:r>
              <a:rPr lang="en-US" dirty="0" err="1"/>
              <a:t>Gargery</a:t>
            </a:r>
            <a:r>
              <a:rPr lang="en-US" dirty="0"/>
              <a:t>, who married the blacksmith. As I never saw my father or my mother, and never saw any likeness of either of them (for their days were long before the days of photographs), my first fancies regarding what they were like, were unreasonably derived from their tombstones. The shape of the letters on my father's, gave me an odd idea that he was a square, stout, dark man, with curly black hair. From the character and turn of the inscription, "Also Georgiana Wife of the Above," I drew a childish conclusion that my mother was freckled and sickly. To five little stone lozenges, each about a foot and a half long, which were arranged in a neat row beside their grave, and were sacred to the memory of five little brothers of mine - who gave up trying to get a living, exceedingly early in that universal struggle - I am indebted for a belief I religiously entertained that they had all been born on their backs with their hands in their trousers-pockets, and had never taken them out in this state of existence.</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15723" y="2768944"/>
            <a:ext cx="7796215" cy="923330"/>
          </a:xfrm>
          <a:prstGeom prst="rect">
            <a:avLst/>
          </a:prstGeom>
          <a:noFill/>
        </p:spPr>
        <p:txBody>
          <a:bodyPr wrap="square" rtlCol="0">
            <a:spAutoFit/>
          </a:bodyPr>
          <a:lstStyle/>
          <a:p>
            <a:pPr marL="342900" indent="-342900" algn="ctr"/>
            <a:r>
              <a:rPr lang="en-US" sz="5400" dirty="0" smtClean="0"/>
              <a:t>TEXT WINDOWS</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09777"/>
            <a:ext cx="7796215" cy="3693319"/>
          </a:xfrm>
          <a:prstGeom prst="rect">
            <a:avLst/>
          </a:prstGeom>
          <a:noFill/>
        </p:spPr>
        <p:txBody>
          <a:bodyPr wrap="square" rtlCol="0">
            <a:spAutoFit/>
          </a:bodyPr>
          <a:lstStyle/>
          <a:p>
            <a:r>
              <a:rPr lang="en-US" dirty="0"/>
              <a:t>Carlisle Centurions is a rugby league club based in Carlisle, </a:t>
            </a:r>
            <a:r>
              <a:rPr lang="en-US" dirty="0" err="1"/>
              <a:t>Cumbria</a:t>
            </a:r>
            <a:r>
              <a:rPr lang="en-US" dirty="0"/>
              <a:t>. They play in the National Division of the Rugby League Conference. Their home ground is </a:t>
            </a:r>
            <a:r>
              <a:rPr lang="en-US" dirty="0" err="1"/>
              <a:t>Gillford</a:t>
            </a:r>
            <a:r>
              <a:rPr lang="en-US" dirty="0"/>
              <a:t> Park and has covered accommodation on three sides with nearly 1,000 seats available for spectators.</a:t>
            </a:r>
            <a:endParaRPr lang="en-GB" dirty="0"/>
          </a:p>
          <a:p>
            <a:r>
              <a:rPr lang="en-US" dirty="0"/>
              <a:t>Carlisle Border Raiders RLFC were a semi-professional club that existed between 1981 and 1997. The club were founded in 2003 by former international Bev </a:t>
            </a:r>
            <a:r>
              <a:rPr lang="en-US" dirty="0" err="1"/>
              <a:t>Risman</a:t>
            </a:r>
            <a:r>
              <a:rPr lang="en-US" dirty="0"/>
              <a:t> and joined the North West Division of the Rugby League Conference which it won. The Centurions went on to reach the Grand Final of the Harry Jepson Trophy in 2003 when they were narrowly beaten at </a:t>
            </a:r>
            <a:r>
              <a:rPr lang="en-US" dirty="0" err="1"/>
              <a:t>Wilderspool</a:t>
            </a:r>
            <a:r>
              <a:rPr lang="en-US" dirty="0"/>
              <a:t> by Bridgend Blue Bulls.</a:t>
            </a:r>
            <a:endParaRPr lang="en-GB" dirty="0"/>
          </a:p>
          <a:p>
            <a:r>
              <a:rPr lang="en-US" dirty="0"/>
              <a:t>The 2004 season saw Carlisle Centurions leave the Conference to join the newly formed National League Three. Centurions 'A' continued to play in the Conference in a newly formed Cumbrian Division but withdrew mid-season.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0" y="-1610865"/>
            <a:ext cx="10585470" cy="6713961"/>
          </a:xfrm>
          <a:prstGeom prst="frame">
            <a:avLst>
              <a:gd name="adj1" fmla="val 4637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09777"/>
            <a:ext cx="7796215" cy="3693319"/>
          </a:xfrm>
          <a:prstGeom prst="rect">
            <a:avLst/>
          </a:prstGeom>
          <a:noFill/>
        </p:spPr>
        <p:txBody>
          <a:bodyPr wrap="square" rtlCol="0">
            <a:spAutoFit/>
          </a:bodyPr>
          <a:lstStyle/>
          <a:p>
            <a:r>
              <a:rPr lang="en-US" dirty="0"/>
              <a:t>Carlisle Centurions is a rugby league club based in Carlisle, </a:t>
            </a:r>
            <a:r>
              <a:rPr lang="en-US" dirty="0" err="1"/>
              <a:t>Cumbria</a:t>
            </a:r>
            <a:r>
              <a:rPr lang="en-US" dirty="0"/>
              <a:t>. They play in the National Division of the Rugby League Conference. Their home ground is </a:t>
            </a:r>
            <a:r>
              <a:rPr lang="en-US" dirty="0" err="1"/>
              <a:t>Gillford</a:t>
            </a:r>
            <a:r>
              <a:rPr lang="en-US" dirty="0"/>
              <a:t> Park and has covered accommodation on three sides with nearly 1,000 seats available for spectators.</a:t>
            </a:r>
            <a:endParaRPr lang="en-GB" dirty="0"/>
          </a:p>
          <a:p>
            <a:r>
              <a:rPr lang="en-US" dirty="0"/>
              <a:t>Carlisle Border Raiders RLFC were a semi-professional club that existed between 1981 and 1997. The club were founded in 2003 by former international Bev </a:t>
            </a:r>
            <a:r>
              <a:rPr lang="en-US" dirty="0" err="1"/>
              <a:t>Risman</a:t>
            </a:r>
            <a:r>
              <a:rPr lang="en-US" dirty="0"/>
              <a:t> and joined the North West Division of the Rugby League Conference which it won. The Centurions went on to reach the Grand Final of the Harry Jepson Trophy in 2003 when they were narrowly beaten at </a:t>
            </a:r>
            <a:r>
              <a:rPr lang="en-US" dirty="0" err="1"/>
              <a:t>Wilderspool</a:t>
            </a:r>
            <a:r>
              <a:rPr lang="en-US" dirty="0"/>
              <a:t> by Bridgend Blue Bulls.</a:t>
            </a:r>
            <a:endParaRPr lang="en-GB" dirty="0"/>
          </a:p>
          <a:p>
            <a:r>
              <a:rPr lang="en-US" dirty="0"/>
              <a:t>The 2004 season saw Carlisle Centurions leave the Conference to join the newly formed National League Three. Centurions 'A' continued to play in the Conference in a newly formed Cumbrian Division but withdrew mid-season.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1023024" y="1187583"/>
            <a:ext cx="10585470" cy="7272493"/>
          </a:xfrm>
          <a:prstGeom prst="frame">
            <a:avLst>
              <a:gd name="adj1" fmla="val 4637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96619" y="1750614"/>
            <a:ext cx="5319938" cy="1569660"/>
          </a:xfrm>
          <a:prstGeom prst="rect">
            <a:avLst/>
          </a:prstGeom>
          <a:noFill/>
        </p:spPr>
        <p:txBody>
          <a:bodyPr wrap="square" rtlCol="0">
            <a:spAutoFit/>
          </a:bodyPr>
          <a:lstStyle/>
          <a:p>
            <a:r>
              <a:rPr lang="en-US" sz="2400" dirty="0"/>
              <a:t>There was a young man from Dealing</a:t>
            </a:r>
            <a:endParaRPr lang="en-GB" sz="2400" dirty="0"/>
          </a:p>
          <a:p>
            <a:r>
              <a:rPr lang="en-US" sz="2400" dirty="0"/>
              <a:t>Who caught the bus for </a:t>
            </a:r>
            <a:r>
              <a:rPr lang="en-US" sz="2400" dirty="0" err="1"/>
              <a:t>Ealing</a:t>
            </a:r>
            <a:r>
              <a:rPr lang="en-US" sz="2400" dirty="0"/>
              <a:t>.</a:t>
            </a:r>
            <a:endParaRPr lang="en-GB" sz="2400" dirty="0"/>
          </a:p>
          <a:p>
            <a:r>
              <a:rPr lang="en-US" sz="2400" dirty="0"/>
              <a:t>It said on the door</a:t>
            </a:r>
            <a:endParaRPr lang="en-GB" sz="2400" dirty="0"/>
          </a:p>
          <a:p>
            <a:r>
              <a:rPr lang="en-US" sz="2400" dirty="0"/>
              <a:t>Don't spit on the floor </a:t>
            </a:r>
            <a:endParaRPr lang="en-GB" sz="2400" dirty="0"/>
          </a:p>
        </p:txBody>
      </p:sp>
      <p:sp>
        <p:nvSpPr>
          <p:cNvPr id="5" name="TextBox 4"/>
          <p:cNvSpPr txBox="1"/>
          <p:nvPr/>
        </p:nvSpPr>
        <p:spPr>
          <a:xfrm>
            <a:off x="2196619" y="3227941"/>
            <a:ext cx="5319938" cy="461665"/>
          </a:xfrm>
          <a:prstGeom prst="rect">
            <a:avLst/>
          </a:prstGeom>
          <a:noFill/>
        </p:spPr>
        <p:txBody>
          <a:bodyPr wrap="square" rtlCol="0">
            <a:spAutoFit/>
          </a:bodyPr>
          <a:lstStyle/>
          <a:p>
            <a:r>
              <a:rPr lang="en-US" sz="2400" dirty="0" smtClean="0"/>
              <a:t>So</a:t>
            </a:r>
            <a:endParaRPr lang="en-US" sz="2400" dirty="0"/>
          </a:p>
        </p:txBody>
      </p:sp>
      <p:sp>
        <p:nvSpPr>
          <p:cNvPr id="6" name="TextBox 5"/>
          <p:cNvSpPr txBox="1"/>
          <p:nvPr/>
        </p:nvSpPr>
        <p:spPr>
          <a:xfrm>
            <a:off x="2617477" y="3227941"/>
            <a:ext cx="5319938" cy="461665"/>
          </a:xfrm>
          <a:prstGeom prst="rect">
            <a:avLst/>
          </a:prstGeom>
          <a:noFill/>
        </p:spPr>
        <p:txBody>
          <a:bodyPr wrap="square" rtlCol="0">
            <a:spAutoFit/>
          </a:bodyPr>
          <a:lstStyle/>
          <a:p>
            <a:r>
              <a:rPr lang="en-US" sz="2400" dirty="0" smtClean="0"/>
              <a:t>he</a:t>
            </a:r>
            <a:endParaRPr lang="en-US" sz="2400" dirty="0"/>
          </a:p>
        </p:txBody>
      </p:sp>
      <p:sp>
        <p:nvSpPr>
          <p:cNvPr id="7" name="TextBox 6"/>
          <p:cNvSpPr txBox="1"/>
          <p:nvPr/>
        </p:nvSpPr>
        <p:spPr>
          <a:xfrm>
            <a:off x="3140472" y="3227941"/>
            <a:ext cx="5319938" cy="461665"/>
          </a:xfrm>
          <a:prstGeom prst="rect">
            <a:avLst/>
          </a:prstGeom>
          <a:noFill/>
        </p:spPr>
        <p:txBody>
          <a:bodyPr wrap="square" rtlCol="0">
            <a:spAutoFit/>
          </a:bodyPr>
          <a:lstStyle/>
          <a:p>
            <a:r>
              <a:rPr lang="en-US" sz="2400" dirty="0" smtClean="0"/>
              <a:t>jumped</a:t>
            </a:r>
            <a:endParaRPr lang="en-US" sz="2400" dirty="0"/>
          </a:p>
        </p:txBody>
      </p:sp>
      <p:sp>
        <p:nvSpPr>
          <p:cNvPr id="8" name="TextBox 7"/>
          <p:cNvSpPr txBox="1"/>
          <p:nvPr/>
        </p:nvSpPr>
        <p:spPr>
          <a:xfrm>
            <a:off x="4095779" y="3227941"/>
            <a:ext cx="5319938" cy="461665"/>
          </a:xfrm>
          <a:prstGeom prst="rect">
            <a:avLst/>
          </a:prstGeom>
          <a:noFill/>
        </p:spPr>
        <p:txBody>
          <a:bodyPr wrap="square" rtlCol="0">
            <a:spAutoFit/>
          </a:bodyPr>
          <a:lstStyle/>
          <a:p>
            <a:r>
              <a:rPr lang="en-US" sz="2400" dirty="0" smtClean="0"/>
              <a:t> up </a:t>
            </a:r>
            <a:endParaRPr lang="en-US" sz="2400" dirty="0"/>
          </a:p>
        </p:txBody>
      </p:sp>
      <p:sp>
        <p:nvSpPr>
          <p:cNvPr id="9" name="TextBox 8"/>
          <p:cNvSpPr txBox="1"/>
          <p:nvPr/>
        </p:nvSpPr>
        <p:spPr>
          <a:xfrm>
            <a:off x="4564908" y="3227941"/>
            <a:ext cx="5319938" cy="461665"/>
          </a:xfrm>
          <a:prstGeom prst="rect">
            <a:avLst/>
          </a:prstGeom>
          <a:noFill/>
        </p:spPr>
        <p:txBody>
          <a:bodyPr wrap="square" rtlCol="0">
            <a:spAutoFit/>
          </a:bodyPr>
          <a:lstStyle/>
          <a:p>
            <a:r>
              <a:rPr lang="en-US" sz="2400" dirty="0" smtClean="0"/>
              <a:t> and</a:t>
            </a:r>
            <a:endParaRPr lang="en-US" sz="2400" dirty="0"/>
          </a:p>
        </p:txBody>
      </p:sp>
      <p:sp>
        <p:nvSpPr>
          <p:cNvPr id="10" name="TextBox 9"/>
          <p:cNvSpPr txBox="1"/>
          <p:nvPr/>
        </p:nvSpPr>
        <p:spPr>
          <a:xfrm>
            <a:off x="5277446" y="3227941"/>
            <a:ext cx="5319938" cy="461665"/>
          </a:xfrm>
          <a:prstGeom prst="rect">
            <a:avLst/>
          </a:prstGeom>
          <a:noFill/>
        </p:spPr>
        <p:txBody>
          <a:bodyPr wrap="square" rtlCol="0">
            <a:spAutoFit/>
          </a:bodyPr>
          <a:lstStyle/>
          <a:p>
            <a:r>
              <a:rPr lang="en-US" sz="2400" dirty="0" smtClean="0"/>
              <a:t>spat</a:t>
            </a:r>
            <a:endParaRPr lang="en-US" sz="2400" dirty="0"/>
          </a:p>
        </p:txBody>
      </p:sp>
      <p:sp>
        <p:nvSpPr>
          <p:cNvPr id="11" name="TextBox 10"/>
          <p:cNvSpPr txBox="1"/>
          <p:nvPr/>
        </p:nvSpPr>
        <p:spPr>
          <a:xfrm>
            <a:off x="5982515" y="3227941"/>
            <a:ext cx="5319938" cy="461665"/>
          </a:xfrm>
          <a:prstGeom prst="rect">
            <a:avLst/>
          </a:prstGeom>
          <a:noFill/>
        </p:spPr>
        <p:txBody>
          <a:bodyPr wrap="square" rtlCol="0">
            <a:spAutoFit/>
          </a:bodyPr>
          <a:lstStyle/>
          <a:p>
            <a:r>
              <a:rPr lang="en-US" sz="2400" dirty="0" smtClean="0"/>
              <a:t>on</a:t>
            </a:r>
            <a:endParaRPr lang="en-US" sz="2400" dirty="0"/>
          </a:p>
        </p:txBody>
      </p:sp>
      <p:sp>
        <p:nvSpPr>
          <p:cNvPr id="12" name="TextBox 11"/>
          <p:cNvSpPr txBox="1"/>
          <p:nvPr/>
        </p:nvSpPr>
        <p:spPr>
          <a:xfrm>
            <a:off x="6484031" y="3227941"/>
            <a:ext cx="5319938" cy="461665"/>
          </a:xfrm>
          <a:prstGeom prst="rect">
            <a:avLst/>
          </a:prstGeom>
          <a:noFill/>
        </p:spPr>
        <p:txBody>
          <a:bodyPr wrap="square" rtlCol="0">
            <a:spAutoFit/>
          </a:bodyPr>
          <a:lstStyle/>
          <a:p>
            <a:r>
              <a:rPr lang="en-US" sz="2400" dirty="0" smtClean="0"/>
              <a:t>the</a:t>
            </a:r>
            <a:endParaRPr lang="en-US" sz="2400" dirty="0"/>
          </a:p>
        </p:txBody>
      </p:sp>
      <p:sp>
        <p:nvSpPr>
          <p:cNvPr id="13" name="TextBox 12"/>
          <p:cNvSpPr txBox="1"/>
          <p:nvPr/>
        </p:nvSpPr>
        <p:spPr>
          <a:xfrm>
            <a:off x="7057621" y="3227941"/>
            <a:ext cx="5319938" cy="461665"/>
          </a:xfrm>
          <a:prstGeom prst="rect">
            <a:avLst/>
          </a:prstGeom>
          <a:noFill/>
        </p:spPr>
        <p:txBody>
          <a:bodyPr wrap="square" rtlCol="0">
            <a:spAutoFit/>
          </a:bodyPr>
          <a:lstStyle/>
          <a:p>
            <a:r>
              <a:rPr lang="en-US" sz="2400" dirty="0" smtClean="0"/>
              <a:t>Ceiling.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Bottom)">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lide(fromBottom)">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lide(fromBottom)">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lide(fromBottom)">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slide(fromBottom)">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slide(fromBottom)">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slide(fromBottom)">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P spid="5" grpId="0"/>
      <p:bldP spid="6" grpId="0"/>
      <p:bldP spid="7" grpId="0"/>
      <p:bldP spid="8" grpId="0"/>
      <p:bldP spid="9" grpId="0"/>
      <p:bldP spid="10" grpId="0"/>
      <p:bldP spid="11" grpId="0"/>
      <p:bldP spid="12" grpId="0"/>
      <p:bldP spid="13"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09777"/>
            <a:ext cx="7796215" cy="3693319"/>
          </a:xfrm>
          <a:prstGeom prst="rect">
            <a:avLst/>
          </a:prstGeom>
          <a:noFill/>
        </p:spPr>
        <p:txBody>
          <a:bodyPr wrap="square" rtlCol="0">
            <a:spAutoFit/>
          </a:bodyPr>
          <a:lstStyle/>
          <a:p>
            <a:r>
              <a:rPr lang="en-US" dirty="0"/>
              <a:t>Carlisle Centurions is a rugby league club based in Carlisle, </a:t>
            </a:r>
            <a:r>
              <a:rPr lang="en-US" dirty="0" err="1"/>
              <a:t>Cumbria</a:t>
            </a:r>
            <a:r>
              <a:rPr lang="en-US" dirty="0"/>
              <a:t>. They play in the National Division of the Rugby League Conference. Their home ground is </a:t>
            </a:r>
            <a:r>
              <a:rPr lang="en-US" dirty="0" err="1"/>
              <a:t>Gillford</a:t>
            </a:r>
            <a:r>
              <a:rPr lang="en-US" dirty="0"/>
              <a:t> Park and has covered accommodation on three sides with nearly 1,000 seats available for spectators.</a:t>
            </a:r>
            <a:endParaRPr lang="en-GB" dirty="0"/>
          </a:p>
          <a:p>
            <a:r>
              <a:rPr lang="en-US" dirty="0"/>
              <a:t>Carlisle Border Raiders RLFC were a semi-professional club that existed between 1981 and 1997. The club were founded in 2003 by former international Bev </a:t>
            </a:r>
            <a:r>
              <a:rPr lang="en-US" dirty="0" err="1"/>
              <a:t>Risman</a:t>
            </a:r>
            <a:r>
              <a:rPr lang="en-US" dirty="0"/>
              <a:t> and joined the North West Division of the Rugby League Conference which it won. The Centurions went on to reach the Grand Final of the Harry Jepson Trophy in 2003 when they were narrowly beaten at </a:t>
            </a:r>
            <a:r>
              <a:rPr lang="en-US" dirty="0" err="1"/>
              <a:t>Wilderspool</a:t>
            </a:r>
            <a:r>
              <a:rPr lang="en-US" dirty="0"/>
              <a:t> by Bridgend Blue Bulls.</a:t>
            </a:r>
            <a:endParaRPr lang="en-GB" dirty="0"/>
          </a:p>
          <a:p>
            <a:r>
              <a:rPr lang="en-US" dirty="0"/>
              <a:t>The 2004 season saw Carlisle Centurions leave the Conference to join the newly formed National League Three. Centurions 'A' continued to play in the Conference in a newly formed Cumbrian Division but withdrew mid-season.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5" name="Frame 4"/>
          <p:cNvSpPr/>
          <p:nvPr/>
        </p:nvSpPr>
        <p:spPr>
          <a:xfrm>
            <a:off x="357413" y="-204139"/>
            <a:ext cx="10585470" cy="6713961"/>
          </a:xfrm>
          <a:prstGeom prst="frame">
            <a:avLst>
              <a:gd name="adj1" fmla="val 4637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1409777"/>
            <a:ext cx="7796215" cy="3693319"/>
          </a:xfrm>
          <a:prstGeom prst="rect">
            <a:avLst/>
          </a:prstGeom>
          <a:noFill/>
        </p:spPr>
        <p:txBody>
          <a:bodyPr wrap="square" rtlCol="0">
            <a:spAutoFit/>
          </a:bodyPr>
          <a:lstStyle/>
          <a:p>
            <a:r>
              <a:rPr lang="en-US" dirty="0"/>
              <a:t>Carlisle Centurions is a rugby league club based in Carlisle, </a:t>
            </a:r>
            <a:r>
              <a:rPr lang="en-US" dirty="0" err="1"/>
              <a:t>Cumbria</a:t>
            </a:r>
            <a:r>
              <a:rPr lang="en-US" dirty="0"/>
              <a:t>. They play in the National Division of the Rugby League Conference. Their home ground is </a:t>
            </a:r>
            <a:r>
              <a:rPr lang="en-US" dirty="0" err="1"/>
              <a:t>Gillford</a:t>
            </a:r>
            <a:r>
              <a:rPr lang="en-US" dirty="0"/>
              <a:t> Park and has covered accommodation on three sides with nearly 1,000 seats available for spectators.</a:t>
            </a:r>
            <a:endParaRPr lang="en-GB" dirty="0"/>
          </a:p>
          <a:p>
            <a:r>
              <a:rPr lang="en-US" dirty="0"/>
              <a:t>Carlisle Border Raiders RLFC were a semi-professional club that existed between 1981 and 1997. The club were founded in 2003 by former international Bev </a:t>
            </a:r>
            <a:r>
              <a:rPr lang="en-US" dirty="0" err="1"/>
              <a:t>Risman</a:t>
            </a:r>
            <a:r>
              <a:rPr lang="en-US" dirty="0"/>
              <a:t> and joined the North West Division of the Rugby League Conference which it won. The Centurions went on to reach the Grand Final of the Harry Jepson Trophy in 2003 when they were narrowly beaten at </a:t>
            </a:r>
            <a:r>
              <a:rPr lang="en-US" dirty="0" err="1"/>
              <a:t>Wilderspool</a:t>
            </a:r>
            <a:r>
              <a:rPr lang="en-US" dirty="0"/>
              <a:t> by Bridgend Blue Bulls.</a:t>
            </a:r>
            <a:endParaRPr lang="en-GB" dirty="0"/>
          </a:p>
          <a:p>
            <a:r>
              <a:rPr lang="en-US" dirty="0"/>
              <a:t>The 2004 season saw Carlisle Centurions leave the Conference to join the newly formed National League Three. Centurions 'A' continued to play in the Conference in a newly formed Cumbrian Division but withdrew mid-season.</a:t>
            </a:r>
            <a:endParaRPr lang="en-GB" dirty="0"/>
          </a:p>
        </p:txBody>
      </p:sp>
      <p:sp>
        <p:nvSpPr>
          <p:cNvPr id="3" name="TextBox 2"/>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735638" y="2368477"/>
            <a:ext cx="7796215" cy="2585323"/>
          </a:xfrm>
          <a:prstGeom prst="rect">
            <a:avLst/>
          </a:prstGeom>
          <a:noFill/>
        </p:spPr>
        <p:txBody>
          <a:bodyPr wrap="square" rtlCol="0">
            <a:spAutoFit/>
          </a:bodyPr>
          <a:lstStyle/>
          <a:p>
            <a:pPr marL="342900" indent="-342900" algn="ctr"/>
            <a:r>
              <a:rPr lang="en-US" sz="5400" dirty="0" smtClean="0"/>
              <a:t>What do I need to do to make you more confident in this activity?</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38914"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ea typeface="ＭＳ Ｐゴシック" charset="-128"/>
                <a:cs typeface="ＭＳ Ｐゴシック" charset="-128"/>
              </a:rPr>
              <a:t>MYSTERY TEXTS</a:t>
            </a:r>
            <a:endParaRPr lang="en-US" dirty="0" smtClean="0">
              <a:ea typeface="ＭＳ Ｐゴシック" charset="-128"/>
              <a:cs typeface="ＭＳ Ｐゴシック" charset="-128"/>
            </a:endParaRPr>
          </a:p>
        </p:txBody>
      </p:sp>
      <p:pic>
        <p:nvPicPr>
          <p:cNvPr id="38917" name="Picture 6"/>
          <p:cNvPicPr>
            <a:picLocks noChangeAspect="1"/>
          </p:cNvPicPr>
          <p:nvPr/>
        </p:nvPicPr>
        <p:blipFill>
          <a:blip r:embed="rId3"/>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a:solidFill>
                  <a:srgbClr val="000000"/>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a:solidFill>
                  <a:srgbClr val="000000"/>
                </a:solidFill>
                <a:latin typeface="Comic Sans MS" charset="0"/>
                <a:ea typeface="Comic Sans MS" charset="0"/>
                <a:cs typeface="Comic Sans MS" charset="0"/>
              </a:rPr>
              <a:t> </a:t>
            </a:r>
            <a:endParaRPr lang="en-GB" sz="2800">
              <a:solidFill>
                <a:srgbClr val="000000"/>
              </a:solidFill>
              <a:latin typeface="Comic Sans MS" charset="0"/>
              <a:ea typeface="Times" charset="0"/>
              <a:cs typeface="Times"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a:solidFill>
                  <a:srgbClr val="000000"/>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a:solidFill>
                  <a:srgbClr val="000000"/>
                </a:solidFill>
                <a:latin typeface="Comic Sans MS" charset="0"/>
                <a:ea typeface="Comic Sans MS" charset="0"/>
                <a:cs typeface="Comic Sans MS" charset="0"/>
              </a:rPr>
              <a:t> </a:t>
            </a:r>
            <a:endParaRPr lang="en-GB" sz="3600">
              <a:solidFill>
                <a:srgbClr val="000000"/>
              </a:solidFill>
              <a:latin typeface="Comic Sans MS" charset="0"/>
              <a:ea typeface="Times" charset="0"/>
              <a:cs typeface="Times"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7" descr="st-dupont-fountain-pen-usb-key.jpg"/>
          <p:cNvPicPr>
            <a:picLocks noChangeAspect="1"/>
          </p:cNvPicPr>
          <p:nvPr/>
        </p:nvPicPr>
        <p:blipFill>
          <a:blip r:embed="rId2"/>
          <a:srcRect/>
          <a:stretch>
            <a:fillRect/>
          </a:stretch>
        </p:blipFill>
        <p:spPr bwMode="auto">
          <a:xfrm>
            <a:off x="7956550" y="0"/>
            <a:ext cx="1187450" cy="838200"/>
          </a:xfrm>
          <a:prstGeom prst="rect">
            <a:avLst/>
          </a:prstGeom>
          <a:noFill/>
          <a:ln w="9525">
            <a:noFill/>
            <a:miter lim="800000"/>
            <a:headEnd/>
            <a:tailEnd/>
          </a:ln>
        </p:spPr>
      </p:pic>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a:solidFill>
                <a:srgbClr val="000000"/>
              </a:solidFill>
              <a:latin typeface="Comic Sans MS" charset="0"/>
              <a:ea typeface="Times" charset="0"/>
              <a:cs typeface="Times" charset="0"/>
            </a:endParaRPr>
          </a:p>
          <a:p>
            <a:r>
              <a:rPr lang="en-GB" sz="2800" b="1">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2286000"/>
            <a:ext cx="7772400" cy="1143000"/>
          </a:xfrm>
        </p:spPr>
        <p:txBody>
          <a:bodyPr/>
          <a:lstStyle/>
          <a:p>
            <a:pPr eaLnBrk="1" hangingPunct="1"/>
            <a:r>
              <a:rPr lang="en-GB">
                <a:ea typeface="ＭＳ Ｐゴシック" charset="-128"/>
                <a:cs typeface="ＭＳ Ｐゴシック" charset="-128"/>
              </a:rPr>
              <a:t>BUILDING TENSION</a:t>
            </a:r>
          </a:p>
        </p:txBody>
      </p:sp>
      <p:sp>
        <p:nvSpPr>
          <p:cNvPr id="73731" name="Rectangle 3"/>
          <p:cNvSpPr>
            <a:spLocks noGrp="1" noChangeArrowheads="1"/>
          </p:cNvSpPr>
          <p:nvPr>
            <p:ph type="subTitle" idx="1"/>
          </p:nvPr>
        </p:nvSpPr>
        <p:spPr/>
        <p:txBody>
          <a:bodyPr/>
          <a:lstStyle/>
          <a:p>
            <a:pPr eaLnBrk="1" hangingPunct="1"/>
            <a:r>
              <a:rPr lang="en-GB">
                <a:ea typeface="ＭＳ Ｐゴシック" charset="-128"/>
                <a:cs typeface="ＭＳ Ｐゴシック" charset="-128"/>
              </a:rPr>
              <a:t>Brian Moore, </a:t>
            </a:r>
            <a:r>
              <a:rPr lang="en-GB" i="1">
                <a:solidFill>
                  <a:srgbClr val="FF0000"/>
                </a:solidFill>
                <a:ea typeface="ＭＳ Ｐゴシック" charset="-128"/>
                <a:cs typeface="ＭＳ Ｐゴシック" charset="-128"/>
              </a:rPr>
              <a:t>Cold Heaven</a:t>
            </a:r>
            <a:endParaRPr lang="en-GB">
              <a:ea typeface="ＭＳ Ｐゴシック" charset="-128"/>
              <a:cs typeface="ＭＳ Ｐゴシック" charset="-128"/>
            </a:endParaRPr>
          </a:p>
        </p:txBody>
      </p:sp>
      <p:cxnSp>
        <p:nvCxnSpPr>
          <p:cNvPr id="5" name="Straight Connector 4"/>
          <p:cNvCxnSpPr/>
          <p:nvPr/>
        </p:nvCxnSpPr>
        <p:spPr>
          <a:xfrm flipV="1">
            <a:off x="2082212" y="3569879"/>
            <a:ext cx="5388582" cy="3432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subTitle" idx="1"/>
          </p:nvPr>
        </p:nvSpPr>
        <p:spPr>
          <a:xfrm>
            <a:off x="1371600" y="838200"/>
            <a:ext cx="6400800" cy="1752600"/>
          </a:xfrm>
        </p:spPr>
        <p:txBody>
          <a:bodyPr>
            <a:noAutofit/>
          </a:bodyPr>
          <a:lstStyle/>
          <a:p>
            <a:pPr algn="l" eaLnBrk="1" hangingPunct="1"/>
            <a:r>
              <a:rPr lang="en-GB" sz="2400" dirty="0">
                <a:solidFill>
                  <a:srgbClr val="000000"/>
                </a:solidFill>
                <a:ea typeface="Times" charset="0"/>
                <a:cs typeface="Times" charset="0"/>
              </a:rPr>
              <a:t>The wooden seats of the little pedal boat were angled so that Marie looked up at the sky. There were no clouds. In the vastness above her a gull </a:t>
            </a:r>
            <a:r>
              <a:rPr lang="en-GB" sz="2400" dirty="0" err="1">
                <a:solidFill>
                  <a:srgbClr val="000000"/>
                </a:solidFill>
                <a:ea typeface="Times" charset="0"/>
                <a:cs typeface="Times" charset="0"/>
              </a:rPr>
              <a:t>calligraphed</a:t>
            </a:r>
            <a:r>
              <a:rPr lang="en-GB" sz="2400" dirty="0">
                <a:solidFill>
                  <a:srgbClr val="000000"/>
                </a:solidFill>
                <a:ea typeface="Times" charset="0"/>
                <a:cs typeface="Times" charset="0"/>
              </a:rPr>
              <a:t> its flight. Marie and Alex pedalled in unison, the revolving paddles making a slapping sound against the waves as the pedal boat </a:t>
            </a:r>
            <a:r>
              <a:rPr lang="en-GB" sz="2400" dirty="0" err="1">
                <a:solidFill>
                  <a:srgbClr val="000000"/>
                </a:solidFill>
                <a:ea typeface="Times" charset="0"/>
                <a:cs typeface="Times" charset="0"/>
              </a:rPr>
              <a:t>treadmilled</a:t>
            </a:r>
            <a:r>
              <a:rPr lang="en-GB" sz="2400" dirty="0">
                <a:solidFill>
                  <a:srgbClr val="000000"/>
                </a:solidFill>
                <a:ea typeface="Times" charset="0"/>
                <a:cs typeface="Times" charset="0"/>
              </a:rPr>
              <a:t> away from the beach, passing through ranks of bathers to move into the deeper, more solitary waters of the </a:t>
            </a:r>
            <a:r>
              <a:rPr lang="en-GB" sz="2400" dirty="0" err="1">
                <a:solidFill>
                  <a:srgbClr val="000000"/>
                </a:solidFill>
                <a:ea typeface="Times" charset="0"/>
                <a:cs typeface="Times" charset="0"/>
              </a:rPr>
              <a:t>Baie</a:t>
            </a:r>
            <a:r>
              <a:rPr lang="en-GB" sz="2400" dirty="0">
                <a:solidFill>
                  <a:srgbClr val="000000"/>
                </a:solidFill>
                <a:ea typeface="Times" charset="0"/>
                <a:cs typeface="Times" charset="0"/>
              </a:rPr>
              <a:t> des </a:t>
            </a:r>
            <a:r>
              <a:rPr lang="en-GB" sz="2400" dirty="0" err="1">
                <a:solidFill>
                  <a:srgbClr val="000000"/>
                </a:solidFill>
                <a:ea typeface="Times" charset="0"/>
                <a:cs typeface="Times" charset="0"/>
              </a:rPr>
              <a:t>Anges</a:t>
            </a:r>
            <a:r>
              <a:rPr lang="en-GB" sz="2400" dirty="0">
                <a:solidFill>
                  <a:srgbClr val="000000"/>
                </a:solidFill>
                <a:ea typeface="Times" charset="0"/>
                <a:cs typeface="Times" charset="0"/>
              </a:rPr>
              <a:t>. Marie slackened her efforts but Alex continued determinedly, steering the </a:t>
            </a:r>
            <a:r>
              <a:rPr lang="en-GB" sz="2400" dirty="0" err="1">
                <a:solidFill>
                  <a:srgbClr val="000000"/>
                </a:solidFill>
                <a:ea typeface="Times" charset="0"/>
                <a:cs typeface="Times" charset="0"/>
              </a:rPr>
              <a:t>pedalo</a:t>
            </a:r>
            <a:r>
              <a:rPr lang="en-GB" sz="2400" dirty="0">
                <a:solidFill>
                  <a:srgbClr val="000000"/>
                </a:solidFill>
                <a:ea typeface="Times" charset="0"/>
                <a:cs typeface="Times" charset="0"/>
              </a:rPr>
              <a:t> straight out into the Mediterranean.</a:t>
            </a:r>
          </a:p>
        </p:txBody>
      </p:sp>
      <p:sp>
        <p:nvSpPr>
          <p:cNvPr id="75779" name="Text Box 3"/>
          <p:cNvSpPr txBox="1">
            <a:spLocks noChangeArrowheads="1"/>
          </p:cNvSpPr>
          <p:nvPr/>
        </p:nvSpPr>
        <p:spPr bwMode="auto">
          <a:xfrm>
            <a:off x="60325" y="136525"/>
            <a:ext cx="507809" cy="369332"/>
          </a:xfrm>
          <a:prstGeom prst="rect">
            <a:avLst/>
          </a:prstGeom>
          <a:noFill/>
          <a:ln w="9525">
            <a:noFill/>
            <a:miter lim="800000"/>
            <a:headEnd/>
            <a:tailEnd/>
          </a:ln>
        </p:spPr>
        <p:txBody>
          <a:bodyPr wrap="none">
            <a:prstTxWarp prst="textNoShape">
              <a:avLst/>
            </a:prstTxWarp>
            <a:spAutoFit/>
          </a:bodyPr>
          <a:lstStyle/>
          <a:p>
            <a:r>
              <a:rPr lang="en-GB" dirty="0" smtClean="0"/>
              <a:t>1/8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animEffect transition="in" filter="box(out)">
                                      <p:cBhvr>
                                        <p:cTn id="7" dur="500"/>
                                        <p:tgtEl>
                                          <p:spTgt spid="1136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autoUpdateAnimBg="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subTitle" idx="1"/>
          </p:nvPr>
        </p:nvSpPr>
        <p:spPr>
          <a:xfrm>
            <a:off x="949151" y="838200"/>
            <a:ext cx="7315200" cy="1752600"/>
          </a:xfrm>
        </p:spPr>
        <p:txBody>
          <a:bodyPr>
            <a:noAutofit/>
          </a:bodyPr>
          <a:lstStyle/>
          <a:p>
            <a:pPr algn="l" eaLnBrk="1" hangingPunct="1"/>
            <a:r>
              <a:rPr lang="en-GB" sz="2400" dirty="0">
                <a:solidFill>
                  <a:srgbClr val="000000"/>
                </a:solidFill>
                <a:ea typeface="Times" charset="0"/>
                <a:cs typeface="Times" charset="0"/>
              </a:rPr>
              <a:t>‘Let’s not go too far,’ she said.</a:t>
            </a:r>
          </a:p>
          <a:p>
            <a:pPr algn="l" eaLnBrk="1" hangingPunct="1"/>
            <a:r>
              <a:rPr lang="en-GB" sz="2400" dirty="0">
                <a:solidFill>
                  <a:srgbClr val="000000"/>
                </a:solidFill>
                <a:ea typeface="Times" charset="0"/>
                <a:cs typeface="Times" charset="0"/>
              </a:rPr>
              <a:t>‘I want to get away from the crowd. I’m going to swim.’</a:t>
            </a:r>
          </a:p>
          <a:p>
            <a:pPr algn="l" eaLnBrk="1" hangingPunct="1"/>
            <a:r>
              <a:rPr lang="en-GB" sz="2400" dirty="0">
                <a:solidFill>
                  <a:srgbClr val="000000"/>
                </a:solidFill>
                <a:ea typeface="Times" charset="0"/>
                <a:cs typeface="Times" charset="0"/>
              </a:rPr>
              <a:t>It was like him to have some plan of his own, to translate idleness into activity even in these few days of vacation. She now noted his every fault. It was as though, having decided to leave him, she had withdrawn his credit. She looked back at the sweep of hotels along the Promenade des </a:t>
            </a:r>
            <a:r>
              <a:rPr lang="en-GB" sz="2400" dirty="0" err="1">
                <a:solidFill>
                  <a:srgbClr val="000000"/>
                </a:solidFill>
                <a:ea typeface="Times" charset="0"/>
                <a:cs typeface="Times" charset="0"/>
              </a:rPr>
              <a:t>Anglais</a:t>
            </a:r>
            <a:r>
              <a:rPr lang="en-GB" sz="2400" dirty="0">
                <a:solidFill>
                  <a:srgbClr val="000000"/>
                </a:solidFill>
                <a:ea typeface="Times" charset="0"/>
                <a:cs typeface="Times" charset="0"/>
              </a:rPr>
              <a:t>. Today was the day she had hoped to tell him. She had planned to announce it at breakfast and leave, first for New York, then on to Los Angeles to join Daniel. But at breakfast she lacked all courage. Now, with half the day gone, she decided to postpone it until tomorrow.</a:t>
            </a:r>
          </a:p>
        </p:txBody>
      </p:sp>
      <p:sp>
        <p:nvSpPr>
          <p:cNvPr id="77827" name="Text Box 3"/>
          <p:cNvSpPr txBox="1">
            <a:spLocks noChangeArrowheads="1"/>
          </p:cNvSpPr>
          <p:nvPr/>
        </p:nvSpPr>
        <p:spPr bwMode="auto">
          <a:xfrm>
            <a:off x="0" y="228600"/>
            <a:ext cx="663562"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dirty="0" smtClean="0"/>
              <a:t>2/8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box(out)">
                                      <p:cBhvr>
                                        <p:cTn id="7"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96619" y="1750614"/>
            <a:ext cx="5319938" cy="1938992"/>
          </a:xfrm>
          <a:prstGeom prst="rect">
            <a:avLst/>
          </a:prstGeom>
          <a:noFill/>
        </p:spPr>
        <p:txBody>
          <a:bodyPr wrap="square" rtlCol="0">
            <a:spAutoFit/>
          </a:bodyPr>
          <a:lstStyle/>
          <a:p>
            <a:r>
              <a:rPr lang="en-US" sz="2400" dirty="0"/>
              <a:t>There once was a man from </a:t>
            </a:r>
            <a:r>
              <a:rPr lang="en-US" sz="2400" dirty="0" err="1"/>
              <a:t>Peru,</a:t>
            </a:r>
            <a:r>
              <a:rPr lang="en-US" sz="2400" dirty="0" err="1" smtClean="0"/>
              <a:t> Who</a:t>
            </a:r>
            <a:r>
              <a:rPr lang="en-US" sz="2400" dirty="0" smtClean="0"/>
              <a:t> </a:t>
            </a:r>
            <a:r>
              <a:rPr lang="en-US" sz="2400" dirty="0"/>
              <a:t>dreamed of eating his </a:t>
            </a:r>
            <a:r>
              <a:rPr lang="en-US" sz="2400" dirty="0" err="1"/>
              <a:t>shoe,</a:t>
            </a:r>
            <a:r>
              <a:rPr lang="en-US" sz="2400" dirty="0" err="1" smtClean="0"/>
              <a:t> He</a:t>
            </a:r>
            <a:r>
              <a:rPr lang="en-US" sz="2400" dirty="0" smtClean="0"/>
              <a:t> </a:t>
            </a:r>
            <a:r>
              <a:rPr lang="en-US" sz="2400" dirty="0"/>
              <a:t>awoke with a </a:t>
            </a:r>
            <a:r>
              <a:rPr lang="en-US" sz="2400" dirty="0" err="1"/>
              <a:t>fright,</a:t>
            </a:r>
            <a:r>
              <a:rPr lang="en-US" sz="2400" dirty="0" err="1" smtClean="0"/>
              <a:t> In</a:t>
            </a:r>
            <a:r>
              <a:rPr lang="en-US" sz="2400" dirty="0" smtClean="0"/>
              <a:t> </a:t>
            </a:r>
            <a:r>
              <a:rPr lang="en-US" sz="2400" dirty="0"/>
              <a:t>the middle of the night, </a:t>
            </a:r>
            <a:endParaRPr lang="en-GB" sz="2400" dirty="0"/>
          </a:p>
        </p:txBody>
      </p:sp>
      <p:sp>
        <p:nvSpPr>
          <p:cNvPr id="5" name="TextBox 4"/>
          <p:cNvSpPr txBox="1"/>
          <p:nvPr/>
        </p:nvSpPr>
        <p:spPr>
          <a:xfrm>
            <a:off x="2196619" y="3227941"/>
            <a:ext cx="5319938" cy="461665"/>
          </a:xfrm>
          <a:prstGeom prst="rect">
            <a:avLst/>
          </a:prstGeom>
          <a:noFill/>
        </p:spPr>
        <p:txBody>
          <a:bodyPr wrap="square" rtlCol="0">
            <a:spAutoFit/>
          </a:bodyPr>
          <a:lstStyle/>
          <a:p>
            <a:r>
              <a:rPr lang="en-US" sz="2400" dirty="0"/>
              <a:t>And </a:t>
            </a:r>
          </a:p>
        </p:txBody>
      </p:sp>
      <p:sp>
        <p:nvSpPr>
          <p:cNvPr id="6" name="TextBox 5"/>
          <p:cNvSpPr txBox="1"/>
          <p:nvPr/>
        </p:nvSpPr>
        <p:spPr>
          <a:xfrm>
            <a:off x="2617477" y="3227941"/>
            <a:ext cx="5319938" cy="461665"/>
          </a:xfrm>
          <a:prstGeom prst="rect">
            <a:avLst/>
          </a:prstGeom>
          <a:noFill/>
        </p:spPr>
        <p:txBody>
          <a:bodyPr wrap="square" rtlCol="0">
            <a:spAutoFit/>
          </a:bodyPr>
          <a:lstStyle/>
          <a:p>
            <a:r>
              <a:rPr lang="en-US" sz="2400" dirty="0" smtClean="0"/>
              <a:t>  found </a:t>
            </a:r>
            <a:endParaRPr lang="en-US" sz="2400" dirty="0"/>
          </a:p>
        </p:txBody>
      </p:sp>
      <p:sp>
        <p:nvSpPr>
          <p:cNvPr id="7" name="TextBox 6"/>
          <p:cNvSpPr txBox="1"/>
          <p:nvPr/>
        </p:nvSpPr>
        <p:spPr>
          <a:xfrm>
            <a:off x="3140472" y="3227941"/>
            <a:ext cx="5319938" cy="461665"/>
          </a:xfrm>
          <a:prstGeom prst="rect">
            <a:avLst/>
          </a:prstGeom>
          <a:noFill/>
        </p:spPr>
        <p:txBody>
          <a:bodyPr wrap="square" rtlCol="0">
            <a:spAutoFit/>
          </a:bodyPr>
          <a:lstStyle/>
          <a:p>
            <a:r>
              <a:rPr lang="en-US" sz="2400" dirty="0" smtClean="0"/>
              <a:t>      that</a:t>
            </a:r>
            <a:endParaRPr lang="en-US" sz="2400" dirty="0"/>
          </a:p>
        </p:txBody>
      </p:sp>
      <p:sp>
        <p:nvSpPr>
          <p:cNvPr id="8" name="TextBox 7"/>
          <p:cNvSpPr txBox="1"/>
          <p:nvPr/>
        </p:nvSpPr>
        <p:spPr>
          <a:xfrm>
            <a:off x="4095779" y="3227941"/>
            <a:ext cx="5319938" cy="461665"/>
          </a:xfrm>
          <a:prstGeom prst="rect">
            <a:avLst/>
          </a:prstGeom>
          <a:noFill/>
        </p:spPr>
        <p:txBody>
          <a:bodyPr wrap="square" rtlCol="0">
            <a:spAutoFit/>
          </a:bodyPr>
          <a:lstStyle/>
          <a:p>
            <a:r>
              <a:rPr lang="en-US" sz="2400" dirty="0" smtClean="0"/>
              <a:t>his</a:t>
            </a:r>
            <a:endParaRPr lang="en-US" sz="2400" dirty="0"/>
          </a:p>
        </p:txBody>
      </p:sp>
      <p:sp>
        <p:nvSpPr>
          <p:cNvPr id="9" name="TextBox 8"/>
          <p:cNvSpPr txBox="1"/>
          <p:nvPr/>
        </p:nvSpPr>
        <p:spPr>
          <a:xfrm>
            <a:off x="4564908" y="3227941"/>
            <a:ext cx="5319938" cy="461665"/>
          </a:xfrm>
          <a:prstGeom prst="rect">
            <a:avLst/>
          </a:prstGeom>
          <a:noFill/>
        </p:spPr>
        <p:txBody>
          <a:bodyPr wrap="square" rtlCol="0">
            <a:spAutoFit/>
          </a:bodyPr>
          <a:lstStyle/>
          <a:p>
            <a:r>
              <a:rPr lang="en-US" sz="2400" dirty="0" smtClean="0"/>
              <a:t>dream</a:t>
            </a:r>
            <a:endParaRPr lang="en-US" sz="2400" dirty="0"/>
          </a:p>
        </p:txBody>
      </p:sp>
      <p:sp>
        <p:nvSpPr>
          <p:cNvPr id="10" name="TextBox 9"/>
          <p:cNvSpPr txBox="1"/>
          <p:nvPr/>
        </p:nvSpPr>
        <p:spPr>
          <a:xfrm>
            <a:off x="5277446" y="3227941"/>
            <a:ext cx="5319938" cy="461665"/>
          </a:xfrm>
          <a:prstGeom prst="rect">
            <a:avLst/>
          </a:prstGeom>
          <a:noFill/>
        </p:spPr>
        <p:txBody>
          <a:bodyPr wrap="square" rtlCol="0">
            <a:spAutoFit/>
          </a:bodyPr>
          <a:lstStyle/>
          <a:p>
            <a:r>
              <a:rPr lang="en-US" sz="2400" dirty="0" smtClean="0"/>
              <a:t>  had</a:t>
            </a:r>
            <a:endParaRPr lang="en-US" sz="2400" dirty="0"/>
          </a:p>
        </p:txBody>
      </p:sp>
      <p:sp>
        <p:nvSpPr>
          <p:cNvPr id="11" name="TextBox 10"/>
          <p:cNvSpPr txBox="1"/>
          <p:nvPr/>
        </p:nvSpPr>
        <p:spPr>
          <a:xfrm>
            <a:off x="5982515" y="3227941"/>
            <a:ext cx="5319938" cy="461665"/>
          </a:xfrm>
          <a:prstGeom prst="rect">
            <a:avLst/>
          </a:prstGeom>
          <a:noFill/>
        </p:spPr>
        <p:txBody>
          <a:bodyPr wrap="square" rtlCol="0">
            <a:spAutoFit/>
          </a:bodyPr>
          <a:lstStyle/>
          <a:p>
            <a:r>
              <a:rPr lang="en-US" sz="2400" dirty="0" smtClean="0"/>
              <a:t>come</a:t>
            </a:r>
            <a:endParaRPr lang="en-US" sz="2400" dirty="0"/>
          </a:p>
        </p:txBody>
      </p:sp>
      <p:sp>
        <p:nvSpPr>
          <p:cNvPr id="12" name="TextBox 11"/>
          <p:cNvSpPr txBox="1"/>
          <p:nvPr/>
        </p:nvSpPr>
        <p:spPr>
          <a:xfrm>
            <a:off x="6484031" y="3227941"/>
            <a:ext cx="5319938" cy="461665"/>
          </a:xfrm>
          <a:prstGeom prst="rect">
            <a:avLst/>
          </a:prstGeom>
          <a:noFill/>
        </p:spPr>
        <p:txBody>
          <a:bodyPr wrap="square" rtlCol="0">
            <a:spAutoFit/>
          </a:bodyPr>
          <a:lstStyle/>
          <a:p>
            <a:r>
              <a:rPr lang="en-US" sz="2400" dirty="0" smtClean="0"/>
              <a:t>    true.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Bottom)">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lide(fromBottom)">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P spid="5" grpId="0"/>
      <p:bldP spid="6" grpId="0"/>
      <p:bldP spid="7" grpId="0"/>
      <p:bldP spid="8" grpId="0"/>
      <p:bldP spid="9" grpId="0"/>
      <p:bldP spid="10" grpId="0"/>
      <p:bldP spid="11" grpId="0"/>
      <p:bldP spid="12"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subTitle" idx="1"/>
          </p:nvPr>
        </p:nvSpPr>
        <p:spPr>
          <a:xfrm>
            <a:off x="1295400" y="457200"/>
            <a:ext cx="6400800" cy="1752600"/>
          </a:xfrm>
        </p:spPr>
        <p:txBody>
          <a:bodyPr>
            <a:noAutofit/>
          </a:bodyPr>
          <a:lstStyle/>
          <a:p>
            <a:pPr algn="l" eaLnBrk="1" hangingPunct="1"/>
            <a:r>
              <a:rPr lang="en-GB" sz="2400" dirty="0">
                <a:solidFill>
                  <a:srgbClr val="000000"/>
                </a:solidFill>
                <a:ea typeface="Times" charset="0"/>
                <a:cs typeface="Times" charset="0"/>
              </a:rPr>
              <a:t>Far out from shore, the paddles stopped. The </a:t>
            </a:r>
            <a:r>
              <a:rPr lang="en-GB" sz="2400" dirty="0" err="1">
                <a:solidFill>
                  <a:srgbClr val="000000"/>
                </a:solidFill>
                <a:ea typeface="Times" charset="0"/>
                <a:cs typeface="Times" charset="0"/>
              </a:rPr>
              <a:t>pedalo</a:t>
            </a:r>
            <a:r>
              <a:rPr lang="en-GB" sz="2400" dirty="0">
                <a:solidFill>
                  <a:srgbClr val="000000"/>
                </a:solidFill>
                <a:ea typeface="Times" charset="0"/>
                <a:cs typeface="Times" charset="0"/>
              </a:rPr>
              <a:t> rocked on its twin pontoons as Alex eased himself up from his seat. He handed her his sunglasses. ‘This should do,’ he said and, rocking the boat even more, dived into the ultramarine waters. She watched him surface. He called out: ‘Just follow along, okay?’ He was not a good swimmer, but thrashed about in an energetic, erratic freestyle. Marie began to pedal again, her hand on the tiller, steering the little boat so that she followed close. Watching him, she knew he could not keep up this pace for long. She saw his flailing arms and for a moment thought of those arms hitting her. He had never hit her. He was not the sort of man who would hit you. He would be hurt, and cold, and possibly vindictive. But he was not violent.</a:t>
            </a:r>
          </a:p>
        </p:txBody>
      </p:sp>
      <p:sp>
        <p:nvSpPr>
          <p:cNvPr id="79875" name="Text Box 3"/>
          <p:cNvSpPr txBox="1">
            <a:spLocks noChangeArrowheads="1"/>
          </p:cNvSpPr>
          <p:nvPr/>
        </p:nvSpPr>
        <p:spPr bwMode="auto">
          <a:xfrm>
            <a:off x="0" y="152400"/>
            <a:ext cx="6096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t>3/8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box(out)">
                                      <p:cBhvr>
                                        <p:cTn id="7" dur="500"/>
                                        <p:tgtEl>
                                          <p:spTgt spid="1157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subTitle" idx="1"/>
          </p:nvPr>
        </p:nvSpPr>
        <p:spPr>
          <a:xfrm>
            <a:off x="1371600" y="838200"/>
            <a:ext cx="6400800" cy="1752600"/>
          </a:xfrm>
        </p:spPr>
        <p:txBody>
          <a:bodyPr>
            <a:noAutofit/>
          </a:bodyPr>
          <a:lstStyle/>
          <a:p>
            <a:pPr algn="l" eaLnBrk="1" hangingPunct="1"/>
            <a:r>
              <a:rPr lang="en-GB" sz="2400" dirty="0">
                <a:solidFill>
                  <a:srgbClr val="000000"/>
                </a:solidFill>
                <a:ea typeface="Times" charset="0"/>
                <a:cs typeface="Times" charset="0"/>
              </a:rPr>
              <a:t>She heard a motorboat, the sound becoming louder. She looked back but did not see a boat behind her. Then she looked to the right where Alex was swimming and saw a big boat with an outboard motor coming right at them, coming very fast. </a:t>
            </a:r>
          </a:p>
        </p:txBody>
      </p:sp>
      <p:sp>
        <p:nvSpPr>
          <p:cNvPr id="81923" name="Text Box 3"/>
          <p:cNvSpPr txBox="1">
            <a:spLocks noChangeArrowheads="1"/>
          </p:cNvSpPr>
          <p:nvPr/>
        </p:nvSpPr>
        <p:spPr bwMode="auto">
          <a:xfrm>
            <a:off x="0" y="152400"/>
            <a:ext cx="6858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t>4/8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Effect transition="in" filter="box(out)">
                                      <p:cBhvr>
                                        <p:cTn id="7" dur="500"/>
                                        <p:tgtEl>
                                          <p:spTgt spid="1167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autoUpdateAnimBg="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subTitle" idx="1"/>
          </p:nvPr>
        </p:nvSpPr>
        <p:spPr>
          <a:xfrm>
            <a:off x="1371600" y="838200"/>
            <a:ext cx="6400800" cy="1752600"/>
          </a:xfrm>
        </p:spPr>
        <p:txBody>
          <a:bodyPr>
            <a:noAutofit/>
          </a:bodyPr>
          <a:lstStyle/>
          <a:p>
            <a:pPr algn="l" eaLnBrk="1" hangingPunct="1"/>
            <a:r>
              <a:rPr lang="en-GB" sz="2400" dirty="0">
                <a:solidFill>
                  <a:srgbClr val="000000"/>
                </a:solidFill>
                <a:ea typeface="Times" charset="0"/>
                <a:cs typeface="Times" charset="0"/>
              </a:rPr>
              <a:t>Of course they see us, she thought, alarmed, and then as though she were watching a film, as though this were happening to someone else, she saw there was a man in the motorboat, a young man wearing a green shirt; he was not at the tiller, he was standing in the middle of the boat with his back to her and as she watched he bent down and picked up a child who had fallen on the floorboards. ‘Hey?’ she called. ‘Hey?’ for he must turn around, the motorboat was coming right at Alex, right at her. But the man in the boat did not hear. He carried the child across to the far side of the boat; the boat was only yards away now.</a:t>
            </a:r>
          </a:p>
          <a:p>
            <a:pPr algn="l" eaLnBrk="1" hangingPunct="1"/>
            <a:endParaRPr lang="en-GB" sz="1800" dirty="0">
              <a:solidFill>
                <a:srgbClr val="000000"/>
              </a:solidFill>
              <a:ea typeface="Times" charset="0"/>
              <a:cs typeface="Times" charset="0"/>
            </a:endParaRPr>
          </a:p>
        </p:txBody>
      </p:sp>
      <p:sp>
        <p:nvSpPr>
          <p:cNvPr id="83971" name="Text Box 3"/>
          <p:cNvSpPr txBox="1">
            <a:spLocks noChangeArrowheads="1"/>
          </p:cNvSpPr>
          <p:nvPr/>
        </p:nvSpPr>
        <p:spPr bwMode="auto">
          <a:xfrm>
            <a:off x="152400" y="228600"/>
            <a:ext cx="705654"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dirty="0" smtClean="0"/>
              <a:t>5/8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Effect transition="in" filter="box(out)">
                                      <p:cBhvr>
                                        <p:cTn id="7" dur="500"/>
                                        <p:tgtEl>
                                          <p:spTgt spid="1177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autoUpdateAnimBg="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subTitle" idx="1"/>
          </p:nvPr>
        </p:nvSpPr>
        <p:spPr>
          <a:xfrm>
            <a:off x="1371600" y="533400"/>
            <a:ext cx="6400800" cy="1752600"/>
          </a:xfrm>
        </p:spPr>
        <p:txBody>
          <a:bodyPr>
            <a:noAutofit/>
          </a:bodyPr>
          <a:lstStyle/>
          <a:p>
            <a:pPr algn="l" eaLnBrk="1" hangingPunct="1"/>
            <a:r>
              <a:rPr lang="en-GB" sz="2400" dirty="0">
                <a:solidFill>
                  <a:srgbClr val="000000"/>
                </a:solidFill>
                <a:ea typeface="Times" charset="0"/>
                <a:cs typeface="Times" charset="0"/>
              </a:rPr>
              <a:t>‘Alex,’ she called. ‘Alex, look out.’ But Alex flailed on and then the prow of the motorboat, slicing up water like a knife, hit Alex with a sickening thump, went over him and smashed into the pontoons of the little pedal boat, upending it, and she found herself in the water, going under, coming up. She looked and saw the motorboat churning off, the pedal boat hanging from its prow like a tangle of branches. She heard the motorboat engine cut to silence, then start up again as the boat veered around in a semicircle and came back to her. Alex? </a:t>
            </a:r>
          </a:p>
        </p:txBody>
      </p:sp>
      <p:sp>
        <p:nvSpPr>
          <p:cNvPr id="86019" name="Text Box 3"/>
          <p:cNvSpPr txBox="1">
            <a:spLocks noChangeArrowheads="1"/>
          </p:cNvSpPr>
          <p:nvPr/>
        </p:nvSpPr>
        <p:spPr bwMode="auto">
          <a:xfrm>
            <a:off x="0" y="228600"/>
            <a:ext cx="9906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t>6/8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box(out)">
                                      <p:cBhvr>
                                        <p:cTn id="7" dur="5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utoUpdateAnimBg="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subTitle" idx="1"/>
          </p:nvPr>
        </p:nvSpPr>
        <p:spPr>
          <a:xfrm>
            <a:off x="1075427" y="457200"/>
            <a:ext cx="7264861" cy="1752600"/>
          </a:xfrm>
        </p:spPr>
        <p:txBody>
          <a:bodyPr>
            <a:noAutofit/>
          </a:bodyPr>
          <a:lstStyle/>
          <a:p>
            <a:pPr algn="l" eaLnBrk="1" hangingPunct="1"/>
            <a:r>
              <a:rPr lang="en-GB" sz="2400" dirty="0">
                <a:solidFill>
                  <a:srgbClr val="000000"/>
                </a:solidFill>
                <a:ea typeface="Times" charset="0"/>
                <a:cs typeface="Times" charset="0"/>
              </a:rPr>
              <a:t>She looked: saw his body near her just under the water. She swam toward him, </a:t>
            </a:r>
            <a:r>
              <a:rPr lang="en-GB" sz="2400" dirty="0" err="1">
                <a:solidFill>
                  <a:srgbClr val="000000"/>
                </a:solidFill>
                <a:ea typeface="Times" charset="0"/>
                <a:cs typeface="Times" charset="0"/>
              </a:rPr>
              <a:t>breastroke</a:t>
            </a:r>
            <a:r>
              <a:rPr lang="en-GB" sz="2400" dirty="0">
                <a:solidFill>
                  <a:srgbClr val="000000"/>
                </a:solidFill>
                <a:ea typeface="Times" charset="0"/>
                <a:cs typeface="Times" charset="0"/>
              </a:rPr>
              <a:t>, it was all she knew. He was floating face down, spread-eagle. She caught hold of his wrist and pulled him towards her. The motorboat came alongside, the man in the green shirt reaching down for her, but, ‘No, no,’ she called and tried to push Alex toward him. The man caught Alex by the hair of his head and pulled him up, she pushing, Alex falling back twice into the water, before the man, with a great effort, lifted him like a sack across the side of the boat, tugging and heaving until Alex disappeared into the boat. The man shouted, ‘Un instant, </a:t>
            </a:r>
            <a:r>
              <a:rPr lang="en-GB" sz="2400" dirty="0" err="1">
                <a:solidFill>
                  <a:srgbClr val="000000"/>
                </a:solidFill>
                <a:ea typeface="Times" charset="0"/>
                <a:cs typeface="Times" charset="0"/>
              </a:rPr>
              <a:t>madame</a:t>
            </a:r>
            <a:r>
              <a:rPr lang="en-GB" sz="2400" dirty="0">
                <a:solidFill>
                  <a:srgbClr val="000000"/>
                </a:solidFill>
                <a:ea typeface="Times" charset="0"/>
                <a:cs typeface="Times" charset="0"/>
              </a:rPr>
              <a:t>, un instant’ and reappeared, putting a little steel ladder over the side. She climbed up onto the motorboat as the man went out onto the prow to disentangle the wreckage of the </a:t>
            </a:r>
            <a:r>
              <a:rPr lang="en-GB" sz="2400" dirty="0" err="1">
                <a:solidFill>
                  <a:srgbClr val="000000"/>
                </a:solidFill>
                <a:ea typeface="Times" charset="0"/>
                <a:cs typeface="Times" charset="0"/>
              </a:rPr>
              <a:t>pedalo</a:t>
            </a:r>
            <a:r>
              <a:rPr lang="en-GB" sz="2400" dirty="0">
                <a:solidFill>
                  <a:srgbClr val="000000"/>
                </a:solidFill>
                <a:ea typeface="Times" charset="0"/>
                <a:cs typeface="Times" charset="0"/>
              </a:rPr>
              <a:t>. </a:t>
            </a:r>
          </a:p>
        </p:txBody>
      </p:sp>
      <p:sp>
        <p:nvSpPr>
          <p:cNvPr id="88067" name="Text Box 3"/>
          <p:cNvSpPr txBox="1">
            <a:spLocks noChangeArrowheads="1"/>
          </p:cNvSpPr>
          <p:nvPr/>
        </p:nvSpPr>
        <p:spPr bwMode="auto">
          <a:xfrm>
            <a:off x="0" y="152400"/>
            <a:ext cx="6858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t>7/8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ox(out)">
                                      <p:cBhvr>
                                        <p:cTn id="7" dur="500"/>
                                        <p:tgtEl>
                                          <p:spTgt spid="11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subTitle" idx="1"/>
          </p:nvPr>
        </p:nvSpPr>
        <p:spPr>
          <a:xfrm>
            <a:off x="983902" y="838200"/>
            <a:ext cx="7344946" cy="1752600"/>
          </a:xfrm>
        </p:spPr>
        <p:txBody>
          <a:bodyPr>
            <a:noAutofit/>
          </a:bodyPr>
          <a:lstStyle/>
          <a:p>
            <a:pPr algn="l" eaLnBrk="1" hangingPunct="1"/>
            <a:r>
              <a:rPr lang="en-GB" sz="2400" dirty="0">
                <a:solidFill>
                  <a:srgbClr val="000000"/>
                </a:solidFill>
                <a:ea typeface="Times" charset="0"/>
                <a:cs typeface="Times" charset="0"/>
              </a:rPr>
              <a:t>A small child was sitting at the back of the boat, staring at Alex’s body, which lay face-down on the floorboards. She went to Alex and saw blood from a wound, a gash in the side of his head, blood matting his hair. He was breathing but unconscious. She lifted him and cradled him in her arms, his blood trickling onto her breasts. She saw the boat owner’s bare legs go past her as he went to the rear of the boat to restart the engine. The child began to bawl but the man leaned over, silenced it with an angry slap, the man turned to her, his face sick with fear. ‘Nous </a:t>
            </a:r>
            <a:r>
              <a:rPr lang="en-GB" sz="2400" dirty="0" err="1">
                <a:solidFill>
                  <a:srgbClr val="000000"/>
                </a:solidFill>
                <a:ea typeface="Times" charset="0"/>
                <a:cs typeface="Times" charset="0"/>
              </a:rPr>
              <a:t>y</a:t>
            </a:r>
            <a:r>
              <a:rPr lang="en-GB" sz="2400" dirty="0">
                <a:solidFill>
                  <a:srgbClr val="000000"/>
                </a:solidFill>
                <a:ea typeface="Times" charset="0"/>
                <a:cs typeface="Times" charset="0"/>
              </a:rPr>
              <a:t> </a:t>
            </a:r>
            <a:r>
              <a:rPr lang="en-GB" sz="2400" dirty="0" err="1">
                <a:solidFill>
                  <a:srgbClr val="000000"/>
                </a:solidFill>
                <a:ea typeface="Times" charset="0"/>
                <a:cs typeface="Times" charset="0"/>
              </a:rPr>
              <a:t>serons</a:t>
            </a:r>
            <a:r>
              <a:rPr lang="en-GB" sz="2400" dirty="0">
                <a:solidFill>
                  <a:srgbClr val="000000"/>
                </a:solidFill>
                <a:ea typeface="Times" charset="0"/>
                <a:cs typeface="Times" charset="0"/>
              </a:rPr>
              <a:t> </a:t>
            </a:r>
            <a:r>
              <a:rPr lang="en-GB" sz="2400" dirty="0" err="1">
                <a:solidFill>
                  <a:srgbClr val="000000"/>
                </a:solidFill>
                <a:ea typeface="Times" charset="0"/>
                <a:cs typeface="Times" charset="0"/>
              </a:rPr>
              <a:t>dans</a:t>
            </a:r>
            <a:r>
              <a:rPr lang="en-GB" sz="2400" dirty="0">
                <a:solidFill>
                  <a:srgbClr val="000000"/>
                </a:solidFill>
                <a:ea typeface="Times" charset="0"/>
                <a:cs typeface="Times" charset="0"/>
              </a:rPr>
              <a:t> un instant,’ he shouted, opening the motor to full throttle. She hugged Alex to her, a rivulet of blood dripping off her forearm onto the floorboards as the boat raced to the beach.</a:t>
            </a:r>
          </a:p>
        </p:txBody>
      </p:sp>
      <p:sp>
        <p:nvSpPr>
          <p:cNvPr id="90115" name="Text Box 3"/>
          <p:cNvSpPr txBox="1">
            <a:spLocks noChangeArrowheads="1"/>
          </p:cNvSpPr>
          <p:nvPr/>
        </p:nvSpPr>
        <p:spPr bwMode="auto">
          <a:xfrm>
            <a:off x="0" y="228600"/>
            <a:ext cx="6858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t>8/8</a:t>
            </a:r>
            <a:endParaRPr lang="en-GB"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box(out)">
                                      <p:cBhvr>
                                        <p:cTn id="7" dur="5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utoUpdateAnimBg="0"/>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2286000"/>
            <a:ext cx="7772400" cy="1143000"/>
          </a:xfrm>
        </p:spPr>
        <p:txBody>
          <a:bodyPr/>
          <a:lstStyle/>
          <a:p>
            <a:pPr eaLnBrk="1" hangingPunct="1"/>
            <a:r>
              <a:rPr lang="en-GB">
                <a:ea typeface="ＭＳ Ｐゴシック" charset="-128"/>
                <a:cs typeface="ＭＳ Ｐゴシック" charset="-128"/>
              </a:rPr>
              <a:t>BUILDING TENSION</a:t>
            </a:r>
          </a:p>
        </p:txBody>
      </p:sp>
      <p:sp>
        <p:nvSpPr>
          <p:cNvPr id="73731" name="Rectangle 3"/>
          <p:cNvSpPr>
            <a:spLocks noGrp="1" noChangeArrowheads="1"/>
          </p:cNvSpPr>
          <p:nvPr>
            <p:ph type="subTitle" idx="1"/>
          </p:nvPr>
        </p:nvSpPr>
        <p:spPr/>
        <p:txBody>
          <a:bodyPr/>
          <a:lstStyle/>
          <a:p>
            <a:pPr eaLnBrk="1" hangingPunct="1"/>
            <a:r>
              <a:rPr lang="en-GB">
                <a:ea typeface="ＭＳ Ｐゴシック" charset="-128"/>
                <a:cs typeface="ＭＳ Ｐゴシック" charset="-128"/>
              </a:rPr>
              <a:t>Brian Moore, </a:t>
            </a:r>
            <a:r>
              <a:rPr lang="en-GB" i="1">
                <a:solidFill>
                  <a:srgbClr val="FF0000"/>
                </a:solidFill>
                <a:ea typeface="ＭＳ Ｐゴシック" charset="-128"/>
                <a:cs typeface="ＭＳ Ｐゴシック" charset="-128"/>
              </a:rPr>
              <a:t>Cold Heaven</a:t>
            </a:r>
            <a:endParaRPr lang="en-GB">
              <a:ea typeface="ＭＳ Ｐゴシック" charset="-128"/>
              <a:cs typeface="ＭＳ Ｐゴシック" charset="-128"/>
            </a:endParaRPr>
          </a:p>
        </p:txBody>
      </p:sp>
      <p:cxnSp>
        <p:nvCxnSpPr>
          <p:cNvPr id="5" name="Straight Connector 4"/>
          <p:cNvCxnSpPr/>
          <p:nvPr/>
        </p:nvCxnSpPr>
        <p:spPr>
          <a:xfrm flipV="1">
            <a:off x="2082212" y="3569879"/>
            <a:ext cx="5388582" cy="3432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984995" y="2727914"/>
            <a:ext cx="6564087" cy="1015663"/>
          </a:xfrm>
          <a:prstGeom prst="rect">
            <a:avLst/>
          </a:prstGeom>
          <a:noFill/>
        </p:spPr>
        <p:txBody>
          <a:bodyPr wrap="square" rtlCol="0">
            <a:spAutoFit/>
          </a:bodyPr>
          <a:lstStyle/>
          <a:p>
            <a:r>
              <a:rPr lang="en-GB" sz="6000" dirty="0" smtClean="0"/>
              <a:t>Reading </a:t>
            </a:r>
            <a:r>
              <a:rPr lang="en-GB" sz="6000" dirty="0" smtClean="0">
                <a:solidFill>
                  <a:srgbClr val="FF0000"/>
                </a:solidFill>
              </a:rPr>
              <a:t>Fun </a:t>
            </a:r>
            <a:r>
              <a:rPr lang="en-GB" sz="6000" dirty="0" smtClean="0"/>
              <a:t>Pack</a:t>
            </a:r>
            <a:endParaRPr lang="en-US" sz="6000" dirty="0"/>
          </a:p>
        </p:txBody>
      </p:sp>
      <p:sp>
        <p:nvSpPr>
          <p:cNvPr id="26" name="Rectangle 25"/>
          <p:cNvSpPr/>
          <p:nvPr/>
        </p:nvSpPr>
        <p:spPr>
          <a:xfrm>
            <a:off x="739610" y="1164067"/>
            <a:ext cx="2095479"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39610" y="3670270"/>
            <a:ext cx="2067242"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920247" y="1316467"/>
            <a:ext cx="2067242"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39610" y="2586815"/>
            <a:ext cx="930151" cy="1563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xit" presetSubtype="4" accel="50000" decel="50000" fill="hold" grpId="0" nodeType="clickEffect">
                                  <p:stCondLst>
                                    <p:cond delay="0"/>
                                  </p:stCondLst>
                                  <p:childTnLst>
                                    <p:anim calcmode="lin" valueType="num">
                                      <p:cBhvr additive="base">
                                        <p:cTn id="24" dur="500"/>
                                        <p:tgtEl>
                                          <p:spTgt spid="26"/>
                                        </p:tgtEl>
                                        <p:attrNameLst>
                                          <p:attrName>ppt_x</p:attrName>
                                        </p:attrNameLst>
                                      </p:cBhvr>
                                      <p:tavLst>
                                        <p:tav tm="0">
                                          <p:val>
                                            <p:strVal val="ppt_x"/>
                                          </p:val>
                                        </p:tav>
                                        <p:tav tm="100000">
                                          <p:val>
                                            <p:strVal val="ppt_x"/>
                                          </p:val>
                                        </p:tav>
                                      </p:tavLst>
                                    </p:anim>
                                    <p:anim calcmode="lin" valueType="num">
                                      <p:cBhvr additive="base">
                                        <p:cTn id="25" dur="500"/>
                                        <p:tgtEl>
                                          <p:spTgt spid="26"/>
                                        </p:tgtEl>
                                        <p:attrNameLst>
                                          <p:attrName>ppt_y</p:attrName>
                                        </p:attrNameLst>
                                      </p:cBhvr>
                                      <p:tavLst>
                                        <p:tav tm="0">
                                          <p:val>
                                            <p:strVal val="ppt_y"/>
                                          </p:val>
                                        </p:tav>
                                        <p:tav tm="100000">
                                          <p:val>
                                            <p:strVal val="1+ppt_h/2"/>
                                          </p:val>
                                        </p:tav>
                                      </p:tavLst>
                                    </p:anim>
                                    <p:set>
                                      <p:cBhvr>
                                        <p:cTn id="26" dur="1" fill="hold">
                                          <p:stCondLst>
                                            <p:cond delay="499"/>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accel="50000" decel="50000" fill="hold" grpId="0" nodeType="clickEffect">
                                  <p:stCondLst>
                                    <p:cond delay="0"/>
                                  </p:stCondLst>
                                  <p:childTnLst>
                                    <p:anim calcmode="lin" valueType="num">
                                      <p:cBhvr additive="base">
                                        <p:cTn id="30" dur="500"/>
                                        <p:tgtEl>
                                          <p:spTgt spid="27"/>
                                        </p:tgtEl>
                                        <p:attrNameLst>
                                          <p:attrName>ppt_x</p:attrName>
                                        </p:attrNameLst>
                                      </p:cBhvr>
                                      <p:tavLst>
                                        <p:tav tm="0">
                                          <p:val>
                                            <p:strVal val="ppt_x"/>
                                          </p:val>
                                        </p:tav>
                                        <p:tav tm="100000">
                                          <p:val>
                                            <p:strVal val="ppt_x"/>
                                          </p:val>
                                        </p:tav>
                                      </p:tavLst>
                                    </p:anim>
                                    <p:anim calcmode="lin" valueType="num">
                                      <p:cBhvr additive="base">
                                        <p:cTn id="31" dur="500"/>
                                        <p:tgtEl>
                                          <p:spTgt spid="27"/>
                                        </p:tgtEl>
                                        <p:attrNameLst>
                                          <p:attrName>ppt_y</p:attrName>
                                        </p:attrNameLst>
                                      </p:cBhvr>
                                      <p:tavLst>
                                        <p:tav tm="0">
                                          <p:val>
                                            <p:strVal val="ppt_y"/>
                                          </p:val>
                                        </p:tav>
                                        <p:tav tm="100000">
                                          <p:val>
                                            <p:strVal val="1+ppt_h/2"/>
                                          </p:val>
                                        </p:tav>
                                      </p:tavLst>
                                    </p:anim>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accel="50000" decel="50000" fill="hold" grpId="0" nodeType="clickEffect">
                                  <p:stCondLst>
                                    <p:cond delay="0"/>
                                  </p:stCondLst>
                                  <p:childTnLst>
                                    <p:anim calcmode="lin" valueType="num">
                                      <p:cBhvr additive="base">
                                        <p:cTn id="36" dur="500"/>
                                        <p:tgtEl>
                                          <p:spTgt spid="30"/>
                                        </p:tgtEl>
                                        <p:attrNameLst>
                                          <p:attrName>ppt_x</p:attrName>
                                        </p:attrNameLst>
                                      </p:cBhvr>
                                      <p:tavLst>
                                        <p:tav tm="0">
                                          <p:val>
                                            <p:strVal val="ppt_x"/>
                                          </p:val>
                                        </p:tav>
                                        <p:tav tm="100000">
                                          <p:val>
                                            <p:strVal val="ppt_x"/>
                                          </p:val>
                                        </p:tav>
                                      </p:tavLst>
                                    </p:anim>
                                    <p:anim calcmode="lin" valueType="num">
                                      <p:cBhvr additive="base">
                                        <p:cTn id="37" dur="500"/>
                                        <p:tgtEl>
                                          <p:spTgt spid="30"/>
                                        </p:tgtEl>
                                        <p:attrNameLst>
                                          <p:attrName>ppt_y</p:attrName>
                                        </p:attrNameLst>
                                      </p:cBhvr>
                                      <p:tavLst>
                                        <p:tav tm="0">
                                          <p:val>
                                            <p:strVal val="ppt_y"/>
                                          </p:val>
                                        </p:tav>
                                        <p:tav tm="100000">
                                          <p:val>
                                            <p:strVal val="1+ppt_h/2"/>
                                          </p:val>
                                        </p:tav>
                                      </p:tavLst>
                                    </p:anim>
                                    <p:set>
                                      <p:cBhvr>
                                        <p:cTn id="38" dur="1" fill="hold">
                                          <p:stCondLst>
                                            <p:cond delay="499"/>
                                          </p:stCondLst>
                                        </p:cTn>
                                        <p:tgtEl>
                                          <p:spTgt spid="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accel="50000" decel="50000" fill="hold" grpId="0" nodeType="clickEffect">
                                  <p:stCondLst>
                                    <p:cond delay="0"/>
                                  </p:stCondLst>
                                  <p:childTnLst>
                                    <p:anim calcmode="lin" valueType="num">
                                      <p:cBhvr additive="base">
                                        <p:cTn id="42" dur="500"/>
                                        <p:tgtEl>
                                          <p:spTgt spid="31"/>
                                        </p:tgtEl>
                                        <p:attrNameLst>
                                          <p:attrName>ppt_x</p:attrName>
                                        </p:attrNameLst>
                                      </p:cBhvr>
                                      <p:tavLst>
                                        <p:tav tm="0">
                                          <p:val>
                                            <p:strVal val="ppt_x"/>
                                          </p:val>
                                        </p:tav>
                                        <p:tav tm="100000">
                                          <p:val>
                                            <p:strVal val="ppt_x"/>
                                          </p:val>
                                        </p:tav>
                                      </p:tavLst>
                                    </p:anim>
                                    <p:anim calcmode="lin" valueType="num">
                                      <p:cBhvr additive="base">
                                        <p:cTn id="43" dur="500"/>
                                        <p:tgtEl>
                                          <p:spTgt spid="31"/>
                                        </p:tgtEl>
                                        <p:attrNameLst>
                                          <p:attrName>ppt_y</p:attrName>
                                        </p:attrNameLst>
                                      </p:cBhvr>
                                      <p:tavLst>
                                        <p:tav tm="0">
                                          <p:val>
                                            <p:strVal val="ppt_y"/>
                                          </p:val>
                                        </p:tav>
                                        <p:tav tm="100000">
                                          <p:val>
                                            <p:strVal val="1+ppt_h/2"/>
                                          </p:val>
                                        </p:tav>
                                      </p:tavLst>
                                    </p:anim>
                                    <p:set>
                                      <p:cBhvr>
                                        <p:cTn id="44"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7"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96619" y="1750614"/>
            <a:ext cx="5319938" cy="1938992"/>
          </a:xfrm>
          <a:prstGeom prst="rect">
            <a:avLst/>
          </a:prstGeom>
          <a:noFill/>
        </p:spPr>
        <p:txBody>
          <a:bodyPr wrap="square" rtlCol="0">
            <a:spAutoFit/>
          </a:bodyPr>
          <a:lstStyle/>
          <a:p>
            <a:r>
              <a:rPr lang="en-US" sz="2400" dirty="0"/>
              <a:t>The limerick packs laughs anatomical</a:t>
            </a:r>
            <a:endParaRPr lang="en-GB" sz="2400" dirty="0"/>
          </a:p>
          <a:p>
            <a:r>
              <a:rPr lang="en-US" sz="2400" dirty="0"/>
              <a:t>In space that </a:t>
            </a:r>
            <a:r>
              <a:rPr lang="en-US" sz="2400" dirty="0" smtClean="0"/>
              <a:t>is</a:t>
            </a:r>
            <a:endParaRPr lang="en-GB" sz="2400" dirty="0" smtClean="0"/>
          </a:p>
          <a:p>
            <a:r>
              <a:rPr lang="en-US" sz="2400" dirty="0"/>
              <a:t>But the good ones I've seen</a:t>
            </a:r>
            <a:endParaRPr lang="en-GB" sz="2400" dirty="0"/>
          </a:p>
          <a:p>
            <a:r>
              <a:rPr lang="en-US" sz="2400" dirty="0"/>
              <a:t>So seldom </a:t>
            </a:r>
            <a:r>
              <a:rPr lang="en-US" sz="2400" dirty="0" smtClean="0"/>
              <a:t>are</a:t>
            </a:r>
            <a:endParaRPr lang="en-GB" sz="2400" dirty="0" smtClean="0"/>
          </a:p>
          <a:p>
            <a:endParaRPr lang="en-US" sz="2400" dirty="0"/>
          </a:p>
        </p:txBody>
      </p:sp>
      <p:sp>
        <p:nvSpPr>
          <p:cNvPr id="5" name="TextBox 4"/>
          <p:cNvSpPr txBox="1"/>
          <p:nvPr/>
        </p:nvSpPr>
        <p:spPr>
          <a:xfrm>
            <a:off x="2196619" y="3227941"/>
            <a:ext cx="5319938" cy="461665"/>
          </a:xfrm>
          <a:prstGeom prst="rect">
            <a:avLst/>
          </a:prstGeom>
          <a:noFill/>
        </p:spPr>
        <p:txBody>
          <a:bodyPr wrap="square" rtlCol="0">
            <a:spAutoFit/>
          </a:bodyPr>
          <a:lstStyle/>
          <a:p>
            <a:r>
              <a:rPr lang="en-US" sz="2400" dirty="0"/>
              <a:t>And </a:t>
            </a:r>
          </a:p>
        </p:txBody>
      </p:sp>
      <p:sp>
        <p:nvSpPr>
          <p:cNvPr id="6" name="TextBox 5"/>
          <p:cNvSpPr txBox="1"/>
          <p:nvPr/>
        </p:nvSpPr>
        <p:spPr>
          <a:xfrm>
            <a:off x="2837300" y="3227941"/>
            <a:ext cx="5319938" cy="461665"/>
          </a:xfrm>
          <a:prstGeom prst="rect">
            <a:avLst/>
          </a:prstGeom>
          <a:noFill/>
        </p:spPr>
        <p:txBody>
          <a:bodyPr wrap="square" rtlCol="0">
            <a:spAutoFit/>
          </a:bodyPr>
          <a:lstStyle/>
          <a:p>
            <a:r>
              <a:rPr lang="en-US" sz="2400" dirty="0"/>
              <a:t>the </a:t>
            </a:r>
          </a:p>
        </p:txBody>
      </p:sp>
      <p:sp>
        <p:nvSpPr>
          <p:cNvPr id="7" name="TextBox 6"/>
          <p:cNvSpPr txBox="1"/>
          <p:nvPr/>
        </p:nvSpPr>
        <p:spPr>
          <a:xfrm>
            <a:off x="3352132" y="3227941"/>
            <a:ext cx="5319938" cy="461665"/>
          </a:xfrm>
          <a:prstGeom prst="rect">
            <a:avLst/>
          </a:prstGeom>
          <a:noFill/>
        </p:spPr>
        <p:txBody>
          <a:bodyPr wrap="square" rtlCol="0">
            <a:spAutoFit/>
          </a:bodyPr>
          <a:lstStyle/>
          <a:p>
            <a:r>
              <a:rPr lang="en-US" sz="2400" dirty="0"/>
              <a:t>clean </a:t>
            </a:r>
          </a:p>
        </p:txBody>
      </p:sp>
      <p:sp>
        <p:nvSpPr>
          <p:cNvPr id="8" name="TextBox 7"/>
          <p:cNvSpPr txBox="1"/>
          <p:nvPr/>
        </p:nvSpPr>
        <p:spPr>
          <a:xfrm>
            <a:off x="4095779" y="3227941"/>
            <a:ext cx="5319938" cy="461665"/>
          </a:xfrm>
          <a:prstGeom prst="rect">
            <a:avLst/>
          </a:prstGeom>
          <a:noFill/>
        </p:spPr>
        <p:txBody>
          <a:bodyPr wrap="square" rtlCol="0">
            <a:spAutoFit/>
          </a:bodyPr>
          <a:lstStyle/>
          <a:p>
            <a:r>
              <a:rPr lang="en-US" sz="2400" dirty="0"/>
              <a:t>ones </a:t>
            </a:r>
          </a:p>
        </p:txBody>
      </p:sp>
      <p:sp>
        <p:nvSpPr>
          <p:cNvPr id="9" name="TextBox 8"/>
          <p:cNvSpPr txBox="1"/>
          <p:nvPr/>
        </p:nvSpPr>
        <p:spPr>
          <a:xfrm>
            <a:off x="4856588" y="3227941"/>
            <a:ext cx="5319938" cy="461665"/>
          </a:xfrm>
          <a:prstGeom prst="rect">
            <a:avLst/>
          </a:prstGeom>
          <a:noFill/>
        </p:spPr>
        <p:txBody>
          <a:bodyPr wrap="square" rtlCol="0">
            <a:spAutoFit/>
          </a:bodyPr>
          <a:lstStyle/>
          <a:p>
            <a:r>
              <a:rPr lang="en-US" sz="2400" dirty="0"/>
              <a:t>so </a:t>
            </a:r>
          </a:p>
        </p:txBody>
      </p:sp>
      <p:sp>
        <p:nvSpPr>
          <p:cNvPr id="10" name="TextBox 9"/>
          <p:cNvSpPr txBox="1"/>
          <p:nvPr/>
        </p:nvSpPr>
        <p:spPr>
          <a:xfrm>
            <a:off x="5277446" y="3227941"/>
            <a:ext cx="5319938" cy="461665"/>
          </a:xfrm>
          <a:prstGeom prst="rect">
            <a:avLst/>
          </a:prstGeom>
          <a:noFill/>
        </p:spPr>
        <p:txBody>
          <a:bodyPr wrap="square" rtlCol="0">
            <a:spAutoFit/>
          </a:bodyPr>
          <a:lstStyle/>
          <a:p>
            <a:r>
              <a:rPr lang="en-US" sz="2400" dirty="0"/>
              <a:t>seldom </a:t>
            </a:r>
          </a:p>
        </p:txBody>
      </p:sp>
      <p:sp>
        <p:nvSpPr>
          <p:cNvPr id="11" name="TextBox 10"/>
          <p:cNvSpPr txBox="1"/>
          <p:nvPr/>
        </p:nvSpPr>
        <p:spPr>
          <a:xfrm>
            <a:off x="6311763" y="3227941"/>
            <a:ext cx="5319938" cy="461665"/>
          </a:xfrm>
          <a:prstGeom prst="rect">
            <a:avLst/>
          </a:prstGeom>
          <a:noFill/>
        </p:spPr>
        <p:txBody>
          <a:bodyPr wrap="square" rtlCol="0">
            <a:spAutoFit/>
          </a:bodyPr>
          <a:lstStyle/>
          <a:p>
            <a:r>
              <a:rPr lang="en-US" sz="2400" dirty="0" smtClean="0"/>
              <a:t>are</a:t>
            </a:r>
            <a:endParaRPr lang="en-US" sz="2400" dirty="0"/>
          </a:p>
        </p:txBody>
      </p:sp>
      <p:sp>
        <p:nvSpPr>
          <p:cNvPr id="12" name="TextBox 11"/>
          <p:cNvSpPr txBox="1"/>
          <p:nvPr/>
        </p:nvSpPr>
        <p:spPr>
          <a:xfrm>
            <a:off x="6755748" y="3227941"/>
            <a:ext cx="5319938" cy="461665"/>
          </a:xfrm>
          <a:prstGeom prst="rect">
            <a:avLst/>
          </a:prstGeom>
          <a:noFill/>
        </p:spPr>
        <p:txBody>
          <a:bodyPr wrap="square" rtlCol="0">
            <a:spAutoFit/>
          </a:bodyPr>
          <a:lstStyle/>
          <a:p>
            <a:r>
              <a:rPr lang="en-US" sz="2400" dirty="0"/>
              <a:t>c</a:t>
            </a:r>
            <a:r>
              <a:rPr lang="en-US" sz="2400" dirty="0" smtClean="0"/>
              <a:t>omical.</a:t>
            </a:r>
            <a:endParaRPr lang="en-US" sz="2400" dirty="0"/>
          </a:p>
        </p:txBody>
      </p:sp>
      <p:sp>
        <p:nvSpPr>
          <p:cNvPr id="17" name="TextBox 16"/>
          <p:cNvSpPr txBox="1"/>
          <p:nvPr/>
        </p:nvSpPr>
        <p:spPr>
          <a:xfrm>
            <a:off x="4095779" y="2133600"/>
            <a:ext cx="5319938" cy="461665"/>
          </a:xfrm>
          <a:prstGeom prst="rect">
            <a:avLst/>
          </a:prstGeom>
          <a:noFill/>
        </p:spPr>
        <p:txBody>
          <a:bodyPr wrap="square" rtlCol="0">
            <a:spAutoFit/>
          </a:bodyPr>
          <a:lstStyle/>
          <a:p>
            <a:r>
              <a:rPr lang="en-US" sz="2400" dirty="0" smtClean="0"/>
              <a:t>quite economical,</a:t>
            </a:r>
            <a:endParaRPr lang="en-US" sz="2400" dirty="0"/>
          </a:p>
        </p:txBody>
      </p:sp>
      <p:sp>
        <p:nvSpPr>
          <p:cNvPr id="24" name="TextBox 23"/>
          <p:cNvSpPr txBox="1"/>
          <p:nvPr/>
        </p:nvSpPr>
        <p:spPr>
          <a:xfrm>
            <a:off x="4038600" y="2819400"/>
            <a:ext cx="5319938" cy="461665"/>
          </a:xfrm>
          <a:prstGeom prst="rect">
            <a:avLst/>
          </a:prstGeom>
          <a:noFill/>
        </p:spPr>
        <p:txBody>
          <a:bodyPr wrap="square" rtlCol="0">
            <a:spAutoFit/>
          </a:bodyPr>
          <a:lstStyle/>
          <a:p>
            <a:r>
              <a:rPr lang="en-US" sz="2400" dirty="0"/>
              <a:t>c</a:t>
            </a:r>
            <a:r>
              <a:rPr lang="en-US" sz="2400" dirty="0" smtClean="0"/>
              <a:t>lean,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lide(fromBottom)">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slide(fromBottom)">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lide(fromBottom)">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slide(fromBottom)">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lide(fromBottom)">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slide(fromBottom)">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slide(fromBottom)">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slide(fromBottom)">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slide(fromBottom)">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slide(fromBottom)">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4"/>
      <p:bldP spid="5" grpId="0"/>
      <p:bldP spid="6" grpId="0"/>
      <p:bldP spid="7" grpId="0"/>
      <p:bldP spid="8" grpId="0"/>
      <p:bldP spid="9" grpId="0"/>
      <p:bldP spid="10" grpId="0"/>
      <p:bldP spid="11" grpId="0"/>
      <p:bldP spid="12" grpId="0"/>
      <p:bldP spid="17" grpId="0"/>
      <p:bldP spid="2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45305"/>
            <a:ext cx="7772400" cy="1470025"/>
          </a:xfrm>
        </p:spPr>
        <p:txBody>
          <a:bodyPr>
            <a:normAutofit fontScale="90000"/>
          </a:bodyPr>
          <a:lstStyle/>
          <a:p>
            <a:r>
              <a:rPr lang="en-US" dirty="0" smtClean="0"/>
              <a:t>How we Read:</a:t>
            </a:r>
            <a:br>
              <a:rPr lang="en-US" dirty="0" smtClean="0"/>
            </a:br>
            <a:r>
              <a:rPr lang="en-US" dirty="0" smtClean="0"/>
              <a:t>Exploring Lexical </a:t>
            </a:r>
            <a:r>
              <a:rPr lang="en-US" i="1" dirty="0" err="1" smtClean="0"/>
              <a:t>v</a:t>
            </a:r>
            <a:r>
              <a:rPr lang="en-US" dirty="0" smtClean="0"/>
              <a:t> </a:t>
            </a:r>
            <a:r>
              <a:rPr lang="en-US" dirty="0" smtClean="0">
                <a:solidFill>
                  <a:srgbClr val="FF0000"/>
                </a:solidFill>
              </a:rPr>
              <a:t>Grammatical </a:t>
            </a:r>
            <a:r>
              <a:rPr lang="en-US" dirty="0" smtClean="0"/>
              <a:t>Clues</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2012986"/>
            <a:ext cx="7796215" cy="1754327"/>
          </a:xfrm>
          <a:prstGeom prst="rect">
            <a:avLst/>
          </a:prstGeom>
          <a:noFill/>
        </p:spPr>
        <p:txBody>
          <a:bodyPr wrap="square" rtlCol="0">
            <a:spAutoFit/>
          </a:bodyPr>
          <a:lstStyle/>
          <a:p>
            <a:pPr marL="342900" indent="-342900">
              <a:buFont typeface="+mj-lt"/>
              <a:buAutoNum type="arabicPeriod"/>
            </a:pPr>
            <a:r>
              <a:rPr lang="en-US" sz="5400" dirty="0" smtClean="0"/>
              <a:t>What type of text is this?</a:t>
            </a:r>
          </a:p>
          <a:p>
            <a:pPr marL="342900" indent="-342900">
              <a:buFont typeface="+mj-lt"/>
              <a:buAutoNum type="arabicPeriod"/>
            </a:pPr>
            <a:r>
              <a:rPr lang="en-US" sz="5400" dirty="0" smtClean="0"/>
              <a:t>What is its topic?</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TotalTime>
  <Words>7887</Words>
  <Application>Microsoft Macintosh PowerPoint</Application>
  <PresentationFormat>On-screen Show (4:3)</PresentationFormat>
  <Paragraphs>208</Paragraphs>
  <Slides>67</Slides>
  <Notes>10</Notes>
  <HiddenSlides>0</HiddenSlides>
  <MMClips>0</MMClips>
  <ScaleCrop>false</ScaleCrop>
  <HeadingPairs>
    <vt:vector size="4" baseType="variant">
      <vt:variant>
        <vt:lpstr>Design Template</vt:lpstr>
      </vt:variant>
      <vt:variant>
        <vt:i4>1</vt:i4>
      </vt:variant>
      <vt:variant>
        <vt:lpstr>Slide Titles</vt:lpstr>
      </vt:variant>
      <vt:variant>
        <vt:i4>67</vt:i4>
      </vt:variant>
    </vt:vector>
  </HeadingPairs>
  <TitlesOfParts>
    <vt:vector size="68" baseType="lpstr">
      <vt:lpstr>Office Theme</vt:lpstr>
      <vt:lpstr>Slide 1</vt:lpstr>
      <vt:lpstr>Slide 2</vt:lpstr>
      <vt:lpstr>Slide 3</vt:lpstr>
      <vt:lpstr>Slide 4</vt:lpstr>
      <vt:lpstr>Slide 5</vt:lpstr>
      <vt:lpstr>Slide 6</vt:lpstr>
      <vt:lpstr>Slide 7</vt:lpstr>
      <vt:lpstr>How we Read: Exploring Lexical v Grammatical Clues</vt:lpstr>
      <vt:lpstr>Slide 9</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How we Read: Exploring Lexical v Grammatical Clues</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MYSTERY TEXTS</vt:lpstr>
      <vt:lpstr>Slide 54</vt:lpstr>
      <vt:lpstr>Slide 55</vt:lpstr>
      <vt:lpstr>Slide 56</vt:lpstr>
      <vt:lpstr>BUILDING TENSION</vt:lpstr>
      <vt:lpstr>Slide 58</vt:lpstr>
      <vt:lpstr>Slide 59</vt:lpstr>
      <vt:lpstr>Slide 60</vt:lpstr>
      <vt:lpstr>Slide 61</vt:lpstr>
      <vt:lpstr>Slide 62</vt:lpstr>
      <vt:lpstr>Slide 63</vt:lpstr>
      <vt:lpstr>Slide 64</vt:lpstr>
      <vt:lpstr>Slide 65</vt:lpstr>
      <vt:lpstr>BUILDING TENSION</vt:lpstr>
      <vt:lpstr>Slide 67</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 Barton</dc:creator>
  <cp:lastModifiedBy>Geoff Barton</cp:lastModifiedBy>
  <cp:revision>8</cp:revision>
  <dcterms:created xsi:type="dcterms:W3CDTF">2010-07-21T04:37:21Z</dcterms:created>
  <dcterms:modified xsi:type="dcterms:W3CDTF">2010-07-21T05:30:53Z</dcterms:modified>
</cp:coreProperties>
</file>