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sldIdLst>
    <p:sldId id="524" r:id="rId2"/>
    <p:sldId id="525" r:id="rId3"/>
    <p:sldId id="653" r:id="rId4"/>
    <p:sldId id="527" r:id="rId5"/>
    <p:sldId id="526" r:id="rId6"/>
    <p:sldId id="528" r:id="rId7"/>
    <p:sldId id="656" r:id="rId8"/>
    <p:sldId id="660" r:id="rId9"/>
    <p:sldId id="655" r:id="rId10"/>
    <p:sldId id="658" r:id="rId11"/>
    <p:sldId id="659" r:id="rId12"/>
    <p:sldId id="654" r:id="rId13"/>
    <p:sldId id="529" r:id="rId14"/>
    <p:sldId id="531" r:id="rId15"/>
    <p:sldId id="532" r:id="rId16"/>
    <p:sldId id="533" r:id="rId17"/>
    <p:sldId id="534" r:id="rId18"/>
    <p:sldId id="535" r:id="rId19"/>
    <p:sldId id="536" r:id="rId20"/>
    <p:sldId id="537" r:id="rId21"/>
    <p:sldId id="538" r:id="rId22"/>
    <p:sldId id="539" r:id="rId23"/>
    <p:sldId id="540" r:id="rId24"/>
    <p:sldId id="605" r:id="rId25"/>
    <p:sldId id="550" r:id="rId26"/>
    <p:sldId id="551" r:id="rId27"/>
    <p:sldId id="552" r:id="rId28"/>
    <p:sldId id="661" r:id="rId29"/>
    <p:sldId id="662" r:id="rId30"/>
    <p:sldId id="663" r:id="rId31"/>
    <p:sldId id="664" r:id="rId32"/>
    <p:sldId id="665" r:id="rId33"/>
    <p:sldId id="666" r:id="rId34"/>
    <p:sldId id="667" r:id="rId35"/>
    <p:sldId id="555" r:id="rId36"/>
    <p:sldId id="553" r:id="rId37"/>
    <p:sldId id="554" r:id="rId38"/>
    <p:sldId id="674" r:id="rId39"/>
    <p:sldId id="668" r:id="rId40"/>
    <p:sldId id="669" r:id="rId41"/>
    <p:sldId id="672" r:id="rId42"/>
    <p:sldId id="670" r:id="rId43"/>
    <p:sldId id="671" r:id="rId44"/>
    <p:sldId id="652" r:id="rId45"/>
    <p:sldId id="675" r:id="rId46"/>
    <p:sldId id="614" r:id="rId47"/>
    <p:sldId id="615" r:id="rId48"/>
    <p:sldId id="616" r:id="rId49"/>
    <p:sldId id="617" r:id="rId50"/>
    <p:sldId id="618" r:id="rId51"/>
    <p:sldId id="619" r:id="rId52"/>
    <p:sldId id="620" r:id="rId53"/>
    <p:sldId id="621" r:id="rId54"/>
    <p:sldId id="622" r:id="rId55"/>
    <p:sldId id="623" r:id="rId56"/>
    <p:sldId id="624" r:id="rId57"/>
    <p:sldId id="625" r:id="rId58"/>
    <p:sldId id="626" r:id="rId59"/>
    <p:sldId id="627" r:id="rId60"/>
    <p:sldId id="628" r:id="rId61"/>
    <p:sldId id="629" r:id="rId62"/>
    <p:sldId id="630" r:id="rId63"/>
    <p:sldId id="631" r:id="rId64"/>
    <p:sldId id="632" r:id="rId65"/>
    <p:sldId id="633" r:id="rId66"/>
    <p:sldId id="634" r:id="rId67"/>
    <p:sldId id="635" r:id="rId68"/>
    <p:sldId id="636" r:id="rId69"/>
    <p:sldId id="637" r:id="rId70"/>
    <p:sldId id="638" r:id="rId71"/>
    <p:sldId id="639" r:id="rId72"/>
    <p:sldId id="641" r:id="rId73"/>
    <p:sldId id="642" r:id="rId74"/>
    <p:sldId id="644" r:id="rId75"/>
    <p:sldId id="688" r:id="rId76"/>
    <p:sldId id="645" r:id="rId77"/>
    <p:sldId id="646" r:id="rId78"/>
    <p:sldId id="647" r:id="rId79"/>
    <p:sldId id="648" r:id="rId80"/>
    <p:sldId id="649" r:id="rId81"/>
    <p:sldId id="673" r:id="rId82"/>
    <p:sldId id="594" r:id="rId83"/>
    <p:sldId id="595" r:id="rId84"/>
    <p:sldId id="597" r:id="rId85"/>
    <p:sldId id="676" r:id="rId86"/>
    <p:sldId id="683" r:id="rId87"/>
    <p:sldId id="684" r:id="rId88"/>
    <p:sldId id="685" r:id="rId89"/>
    <p:sldId id="677" r:id="rId90"/>
    <p:sldId id="598" r:id="rId91"/>
    <p:sldId id="600" r:id="rId92"/>
    <p:sldId id="678" r:id="rId93"/>
    <p:sldId id="679" r:id="rId94"/>
    <p:sldId id="680" r:id="rId95"/>
    <p:sldId id="601" r:id="rId96"/>
    <p:sldId id="602" r:id="rId97"/>
    <p:sldId id="603" r:id="rId98"/>
    <p:sldId id="681" r:id="rId99"/>
    <p:sldId id="687" r:id="rId100"/>
    <p:sldId id="686" r:id="rId10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96"/>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26/10/2012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44</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59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65</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25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71</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happened – February – separate – believe – necessary - accommodation</a:t>
            </a:r>
            <a:endParaRPr lang="en-US" sz="2000"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82</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83</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84</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90</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36</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26/10/2012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26/10/2012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26/10/2012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26/10/2012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26/10/2012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26/10/2012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7.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7.emf"/><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7.emf"/><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33.emf"/><Relationship Id="rId6"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34.emf"/><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34.emf"/><Relationship Id="rId6"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35.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36.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7.emf"/><Relationship Id="rId6"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8.emf"/><Relationship Id="rId6"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9.emf"/><Relationship Id="rId6"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7.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7.emf"/><Relationship Id="rId6"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4000" dirty="0" smtClean="0">
                <a:solidFill>
                  <a:srgbClr val="FFFFFF"/>
                </a:solidFill>
              </a:rPr>
              <a:t>Appleton School Training Day</a:t>
            </a:r>
          </a:p>
          <a:p>
            <a:pPr eaLnBrk="1" hangingPunct="1">
              <a:spcBef>
                <a:spcPts val="0"/>
              </a:spcBef>
            </a:pPr>
            <a:r>
              <a:rPr lang="en-GB" sz="2400" dirty="0" smtClean="0">
                <a:solidFill>
                  <a:srgbClr val="FFFFFF"/>
                </a:solidFill>
              </a:rPr>
              <a:t>24 October 2012</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109)</a:t>
            </a:r>
            <a:endParaRPr lang="en-US" sz="16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823120"/>
            <a:ext cx="6172200" cy="769441"/>
          </a:xfrm>
          <a:prstGeom prst="rect">
            <a:avLst/>
          </a:prstGeom>
          <a:noFill/>
        </p:spPr>
        <p:txBody>
          <a:bodyPr wrap="square" rtlCol="0">
            <a:spAutoFit/>
          </a:bodyPr>
          <a:lstStyle/>
          <a:p>
            <a:pPr algn="ctr"/>
            <a:r>
              <a:rPr lang="en-US" sz="4400" dirty="0" smtClean="0">
                <a:solidFill>
                  <a:srgbClr val="FFFFFF"/>
                </a:solidFill>
              </a:rPr>
              <a:t>Q &amp; A</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96206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GB" sz="1600" b="1" dirty="0">
                <a:solidFill>
                  <a:srgbClr val="FFFFFF"/>
                </a:solidFill>
                <a:latin typeface="Verdana" pitchFamily="24" charset="0"/>
              </a:rPr>
              <a:t>Wild fowl - Puddles in the road </a:t>
            </a:r>
          </a:p>
          <a:p>
            <a:pPr marL="342900" indent="-342900">
              <a:buFont typeface="Arial"/>
              <a:buChar char="•"/>
            </a:pPr>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Riding school close by - "Marlborough country"  advert </a:t>
            </a:r>
          </a:p>
          <a:p>
            <a:pPr marL="342900" indent="-342900">
              <a:buFont typeface="Arial"/>
              <a:buChar char="•"/>
            </a:pPr>
            <a:endParaRPr lang="en-GB" sz="1600" b="1" dirty="0">
              <a:solidFill>
                <a:srgbClr val="FFFFFF"/>
              </a:solidFill>
              <a:latin typeface="Verdana" pitchFamily="2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READING</a:t>
            </a:r>
            <a:r>
              <a:rPr lang="en-US" sz="4000" dirty="0" smtClean="0">
                <a:solidFill>
                  <a:schemeClr val="accent1"/>
                </a:solidFill>
              </a:rPr>
              <a:t>                </a:t>
            </a:r>
            <a:r>
              <a:rPr lang="en-US" sz="4000" dirty="0" smtClean="0">
                <a:solidFill>
                  <a:srgbClr val="FFFF00"/>
                </a:solidFill>
              </a:rPr>
              <a:t> </a:t>
            </a:r>
            <a:r>
              <a:rPr lang="en-US" sz="4000" dirty="0" smtClean="0">
                <a:solidFill>
                  <a:srgbClr val="FFFFFF"/>
                </a:solidFill>
              </a:rPr>
              <a:t>&amp;  </a:t>
            </a:r>
            <a:r>
              <a:rPr lang="en-US" sz="4000" dirty="0" smtClean="0">
                <a:solidFill>
                  <a:srgbClr val="FFFF00"/>
                </a:solidFill>
              </a:rPr>
              <a:t>WRITING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SPELLING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43"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39"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seven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2" name="Title 1"/>
          <p:cNvSpPr>
            <a:spLocks noGrp="1"/>
          </p:cNvSpPr>
          <p:nvPr>
            <p:ph type="ctrTitle"/>
          </p:nvPr>
        </p:nvSpPr>
        <p:spPr/>
        <p:txBody>
          <a:bodyPr/>
          <a:lstStyle/>
          <a:p>
            <a:endParaRPr lang="en-US"/>
          </a:p>
        </p:txBody>
      </p:sp>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31"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55"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03"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31811"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9057780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27"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51"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475"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499"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dirty="0" smtClean="0">
                <a:solidFill>
                  <a:schemeClr val="bg1"/>
                </a:solidFill>
              </a:rPr>
              <a:t>Diagnosis:</a:t>
            </a:r>
          </a:p>
        </p:txBody>
      </p:sp>
      <p:pic>
        <p:nvPicPr>
          <p:cNvPr id="8" name="Picture 3"/>
          <p:cNvPicPr>
            <a:picLocks noChangeAspect="1"/>
          </p:cNvPicPr>
          <p:nvPr/>
        </p:nvPicPr>
        <p:blipFill>
          <a:blip r:embed="rId3"/>
          <a:srcRect/>
          <a:stretch>
            <a:fillRect/>
          </a:stretch>
        </p:blipFill>
        <p:spPr bwMode="auto">
          <a:xfrm>
            <a:off x="2438400" y="1573213"/>
            <a:ext cx="4529138" cy="4394200"/>
          </a:xfrm>
          <a:prstGeom prst="rect">
            <a:avLst/>
          </a:prstGeom>
          <a:noFill/>
          <a:ln w="9525">
            <a:noFill/>
            <a:miter lim="800000"/>
            <a:headEnd/>
            <a:tailEnd/>
          </a:ln>
        </p:spPr>
      </p:pic>
    </p:spTree>
    <p:extLst>
      <p:ext uri="{BB962C8B-B14F-4D97-AF65-F5344CB8AC3E}">
        <p14:creationId xmlns:p14="http://schemas.microsoft.com/office/powerpoint/2010/main" val="586144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23"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63"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587"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2677656"/>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r>
              <a:rPr lang="en-US" sz="2400" dirty="0" smtClean="0">
                <a:solidFill>
                  <a:srgbClr val="FFFFFF"/>
                </a:solidFill>
                <a:latin typeface="Calibri" charset="0"/>
              </a:rPr>
              <a:t>What to say</a:t>
            </a:r>
          </a:p>
          <a:p>
            <a:pPr algn="ctr"/>
            <a:r>
              <a:rPr lang="en-US" sz="2400" dirty="0" smtClean="0">
                <a:solidFill>
                  <a:srgbClr val="FFFFFF"/>
                </a:solidFill>
                <a:latin typeface="Calibri" charset="0"/>
              </a:rPr>
              <a:t>Getting it done</a:t>
            </a:r>
          </a:p>
          <a:p>
            <a:pPr algn="ctr"/>
            <a:r>
              <a:rPr lang="en-US" sz="2400" dirty="0" smtClean="0">
                <a:solidFill>
                  <a:srgbClr val="FFFFFF"/>
                </a:solidFill>
                <a:latin typeface="Calibri" charset="0"/>
              </a:rPr>
              <a:t>Having enough to say</a:t>
            </a: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2677656"/>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a:p>
            <a:pPr algn="ctr"/>
            <a:r>
              <a:rPr lang="en-US" sz="2400" dirty="0" smtClean="0">
                <a:solidFill>
                  <a:srgbClr val="FFFFFF"/>
                </a:solidFill>
                <a:latin typeface="Calibri" charset="0"/>
              </a:rPr>
              <a:t>How to grab interest</a:t>
            </a:r>
          </a:p>
          <a:p>
            <a:pPr algn="ctr"/>
            <a:r>
              <a:rPr lang="en-US" sz="2400" dirty="0" smtClean="0">
                <a:solidFill>
                  <a:srgbClr val="FFFFFF"/>
                </a:solidFill>
                <a:latin typeface="Calibri" charset="0"/>
              </a:rPr>
              <a:t>How to avoid lexical redundancy</a:t>
            </a:r>
          </a:p>
          <a:p>
            <a:pPr algn="ctr"/>
            <a:r>
              <a:rPr lang="en-US" sz="2400" dirty="0" smtClean="0">
                <a:solidFill>
                  <a:srgbClr val="FFFFFF"/>
                </a:solidFill>
                <a:latin typeface="Calibri" charset="0"/>
              </a:rPr>
              <a:t>How to add variety</a:t>
            </a:r>
          </a:p>
          <a:p>
            <a:pPr algn="ctr"/>
            <a:r>
              <a:rPr lang="en-US" sz="2400" dirty="0" smtClean="0">
                <a:solidFill>
                  <a:srgbClr val="FFFFFF"/>
                </a:solidFill>
                <a:latin typeface="Calibri" charset="0"/>
              </a:rPr>
              <a:t>How to structure</a:t>
            </a:r>
          </a:p>
        </p:txBody>
      </p:sp>
      <p:sp>
        <p:nvSpPr>
          <p:cNvPr id="13" name="TextBox 12"/>
          <p:cNvSpPr txBox="1">
            <a:spLocks noChangeArrowheads="1"/>
          </p:cNvSpPr>
          <p:nvPr/>
        </p:nvSpPr>
        <p:spPr bwMode="auto">
          <a:xfrm>
            <a:off x="827584" y="5733256"/>
            <a:ext cx="2664296" cy="830997"/>
          </a:xfrm>
          <a:prstGeom prst="rect">
            <a:avLst/>
          </a:prstGeom>
          <a:noFill/>
          <a:ln w="9525">
            <a:noFill/>
            <a:miter lim="800000"/>
            <a:headEnd/>
            <a:tailEnd/>
          </a:ln>
        </p:spPr>
        <p:txBody>
          <a:bodyPr wrap="square">
            <a:prstTxWarp prst="textNoShape">
              <a:avLst/>
            </a:prstTxWarp>
            <a:spAutoFit/>
          </a:bodyPr>
          <a:lstStyle/>
          <a:p>
            <a:pPr algn="ctr"/>
            <a:r>
              <a:rPr lang="en-US" sz="2400" dirty="0">
                <a:solidFill>
                  <a:schemeClr val="bg1"/>
                </a:solidFill>
                <a:latin typeface="Calibri" charset="0"/>
              </a:rPr>
              <a:t>Probably chronological</a:t>
            </a:r>
          </a:p>
        </p:txBody>
      </p:sp>
      <p:sp>
        <p:nvSpPr>
          <p:cNvPr id="14" name="TextBox 13"/>
          <p:cNvSpPr txBox="1">
            <a:spLocks noChangeArrowheads="1"/>
          </p:cNvSpPr>
          <p:nvPr/>
        </p:nvSpPr>
        <p:spPr bwMode="auto">
          <a:xfrm>
            <a:off x="5421925" y="5733256"/>
            <a:ext cx="2664296"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Possibly non-chronological</a:t>
            </a: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left)">
                                      <p:cBhvr>
                                        <p:cTn id="28"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ipe(left)">
                                      <p:cBhvr>
                                        <p:cTn id="33" dur="5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chemeClr val="accent1"/>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left)">
                                      <p:cBhvr>
                                        <p:cTn id="38"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wipe(left)">
                                      <p:cBhvr>
                                        <p:cTn id="48"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chemeClr val="accent1"/>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3" end="3"/>
                                            </p:txEl>
                                          </p:spTgt>
                                        </p:tgtEl>
                                        <p:attrNameLst>
                                          <p:attrName>style.visibility</p:attrName>
                                        </p:attrNameLst>
                                      </p:cBhvr>
                                      <p:to>
                                        <p:strVal val="visible"/>
                                      </p:to>
                                    </p:set>
                                    <p:animEffect transition="in" filter="wipe(left)">
                                      <p:cBhvr>
                                        <p:cTn id="53"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chemeClr val="accent1"/>
                                      </p:to>
                                    </p:animClr>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xEl>
                                              <p:pRg st="4" end="4"/>
                                            </p:txEl>
                                          </p:spTgt>
                                        </p:tgtEl>
                                        <p:attrNameLst>
                                          <p:attrName>style.visibility</p:attrName>
                                        </p:attrNameLst>
                                      </p:cBhvr>
                                      <p:to>
                                        <p:strVal val="visible"/>
                                      </p:to>
                                    </p:set>
                                    <p:animEffect transition="in" filter="wipe(left)">
                                      <p:cBhvr>
                                        <p:cTn id="58"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chemeClr val="accent1"/>
                                      </p:to>
                                    </p:animClr>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animEffect transition="in" filter="wipe(left)">
                                      <p:cBhvr>
                                        <p:cTn id="63" dur="500"/>
                                        <p:tgtEl>
                                          <p:spTgt spid="12">
                                            <p:txEl>
                                              <p:pRg st="5" end="5"/>
                                            </p:txEl>
                                          </p:spTgt>
                                        </p:tgtEl>
                                      </p:cBhvr>
                                    </p:animEffect>
                                  </p:childTnLst>
                                  <p:subTnLst>
                                    <p:animClr clrSpc="rgb" dir="cw">
                                      <p:cBhvr override="childStyle">
                                        <p:cTn dur="1" fill="hold" display="0" masterRel="nextClick" afterEffect="1"/>
                                        <p:tgtEl>
                                          <p:spTgt spid="12">
                                            <p:txEl>
                                              <p:pRg st="5" end="5"/>
                                            </p:txEl>
                                          </p:spTgt>
                                        </p:tgtEl>
                                        <p:attrNameLst>
                                          <p:attrName>ppt_c</p:attrName>
                                        </p:attrNameLst>
                                      </p:cBhvr>
                                      <p:to>
                                        <a:schemeClr val="accent1"/>
                                      </p:to>
                                    </p:animClr>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chemeClr val="accent1"/>
                                      </p:to>
                                    </p:animClr>
                                  </p:sub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left)">
                                      <p:cBhvr>
                                        <p:cTn id="73"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P spid="13" grpId="0" build="p" bldLvl="3"/>
      <p:bldP spid="14"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4000" dirty="0" smtClean="0">
                <a:solidFill>
                  <a:srgbClr val="FFFFFF"/>
                </a:solidFill>
              </a:rPr>
              <a:t>Appleton School Training Day</a:t>
            </a:r>
          </a:p>
          <a:p>
            <a:pPr eaLnBrk="1" hangingPunct="1">
              <a:spcBef>
                <a:spcPts val="0"/>
              </a:spcBef>
            </a:pPr>
            <a:r>
              <a:rPr lang="en-GB" sz="2400" dirty="0" smtClean="0">
                <a:solidFill>
                  <a:srgbClr val="FFFFFF"/>
                </a:solidFill>
              </a:rPr>
              <a:t>24 October 2012</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109)</a:t>
            </a:r>
            <a:endParaRPr lang="en-US" sz="1600" dirty="0">
              <a:solidFill>
                <a:srgbClr val="FFFFFF"/>
              </a:solidFill>
              <a:latin typeface="Calibri" charset="0"/>
            </a:endParaRPr>
          </a:p>
        </p:txBody>
      </p:sp>
    </p:spTree>
    <p:extLst>
      <p:ext uri="{BB962C8B-B14F-4D97-AF65-F5344CB8AC3E}">
        <p14:creationId xmlns:p14="http://schemas.microsoft.com/office/powerpoint/2010/main" val="1815067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9242</TotalTime>
  <Words>2180</Words>
  <Application>Microsoft Macintosh PowerPoint</Application>
  <PresentationFormat>On-screen Show (4:3)</PresentationFormat>
  <Paragraphs>326</Paragraphs>
  <Slides>100</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Office Theme</vt:lpstr>
      <vt:lpstr>Document</vt:lpstr>
      <vt:lpstr>Don’t Call it          iteracy</vt:lpstr>
      <vt:lpstr>PowerPoint Presentation</vt:lpstr>
      <vt:lpstr>Aims:</vt:lpstr>
      <vt:lpstr>Structure:</vt:lpstr>
      <vt:lpstr>Approach:</vt:lpstr>
      <vt:lpstr>Hypothesis:</vt:lpstr>
      <vt:lpstr>PowerPoint Presentation</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86</cp:revision>
  <dcterms:created xsi:type="dcterms:W3CDTF">2011-09-30T06:30:16Z</dcterms:created>
  <dcterms:modified xsi:type="dcterms:W3CDTF">2012-10-26T14:06:39Z</dcterms:modified>
</cp:coreProperties>
</file>