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2"/>
  </p:notesMasterIdLst>
  <p:sldIdLst>
    <p:sldId id="524" r:id="rId2"/>
    <p:sldId id="525" r:id="rId3"/>
    <p:sldId id="653" r:id="rId4"/>
    <p:sldId id="657" r:id="rId5"/>
    <p:sldId id="527" r:id="rId6"/>
    <p:sldId id="526" r:id="rId7"/>
    <p:sldId id="528" r:id="rId8"/>
    <p:sldId id="656" r:id="rId9"/>
    <p:sldId id="655" r:id="rId10"/>
    <p:sldId id="658" r:id="rId11"/>
    <p:sldId id="659" r:id="rId12"/>
    <p:sldId id="654"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46" r:id="rId31"/>
    <p:sldId id="547" r:id="rId32"/>
    <p:sldId id="548" r:id="rId33"/>
    <p:sldId id="605" r:id="rId34"/>
    <p:sldId id="549" r:id="rId35"/>
    <p:sldId id="550" r:id="rId36"/>
    <p:sldId id="551" r:id="rId37"/>
    <p:sldId id="552" r:id="rId38"/>
    <p:sldId id="661" r:id="rId39"/>
    <p:sldId id="662" r:id="rId40"/>
    <p:sldId id="665" r:id="rId41"/>
    <p:sldId id="666" r:id="rId42"/>
    <p:sldId id="667" r:id="rId43"/>
    <p:sldId id="555" r:id="rId44"/>
    <p:sldId id="553" r:id="rId45"/>
    <p:sldId id="554" r:id="rId46"/>
    <p:sldId id="674" r:id="rId47"/>
    <p:sldId id="668" r:id="rId48"/>
    <p:sldId id="669" r:id="rId49"/>
    <p:sldId id="672" r:id="rId50"/>
    <p:sldId id="670" r:id="rId51"/>
    <p:sldId id="671" r:id="rId52"/>
    <p:sldId id="652" r:id="rId53"/>
    <p:sldId id="675" r:id="rId54"/>
    <p:sldId id="614" r:id="rId55"/>
    <p:sldId id="615"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0" r:id="rId71"/>
    <p:sldId id="631" r:id="rId72"/>
    <p:sldId id="632" r:id="rId73"/>
    <p:sldId id="633" r:id="rId74"/>
    <p:sldId id="634" r:id="rId75"/>
    <p:sldId id="635" r:id="rId76"/>
    <p:sldId id="636" r:id="rId77"/>
    <p:sldId id="637" r:id="rId78"/>
    <p:sldId id="638" r:id="rId79"/>
    <p:sldId id="639" r:id="rId80"/>
    <p:sldId id="641" r:id="rId81"/>
    <p:sldId id="642" r:id="rId82"/>
    <p:sldId id="643" r:id="rId83"/>
    <p:sldId id="644" r:id="rId84"/>
    <p:sldId id="645" r:id="rId85"/>
    <p:sldId id="646" r:id="rId86"/>
    <p:sldId id="647" r:id="rId87"/>
    <p:sldId id="648" r:id="rId88"/>
    <p:sldId id="649" r:id="rId89"/>
    <p:sldId id="673" r:id="rId90"/>
    <p:sldId id="594" r:id="rId91"/>
    <p:sldId id="595" r:id="rId92"/>
    <p:sldId id="597" r:id="rId93"/>
    <p:sldId id="676" r:id="rId94"/>
    <p:sldId id="683" r:id="rId95"/>
    <p:sldId id="684" r:id="rId96"/>
    <p:sldId id="685" r:id="rId97"/>
    <p:sldId id="677" r:id="rId98"/>
    <p:sldId id="598" r:id="rId99"/>
    <p:sldId id="599" r:id="rId100"/>
    <p:sldId id="600" r:id="rId101"/>
    <p:sldId id="678" r:id="rId102"/>
    <p:sldId id="679" r:id="rId103"/>
    <p:sldId id="680" r:id="rId104"/>
    <p:sldId id="601" r:id="rId105"/>
    <p:sldId id="602" r:id="rId106"/>
    <p:sldId id="603" r:id="rId107"/>
    <p:sldId id="681" r:id="rId108"/>
    <p:sldId id="682" r:id="rId109"/>
    <p:sldId id="686" r:id="rId110"/>
    <p:sldId id="687" r:id="rId1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99" d="100"/>
          <a:sy n="99" d="100"/>
        </p:scale>
        <p:origin x="-56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notesMaster" Target="notesMasters/notes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24/10/2012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37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44</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50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51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52</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28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67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68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70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71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72</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73</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74</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75</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76</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77</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29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78</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79</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happened – February – separate – believe – necessary - accommodation</a:t>
            </a:r>
            <a:endParaRPr lang="en-US" sz="2000"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90</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91</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92</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98</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65048C-5F2C-4041-B577-F5696373F925}" type="slidenum">
              <a:rPr lang="en-US"/>
              <a:pPr/>
              <a:t>30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4193BEF-26A0-48DB-8DD3-C67E6C0EE694}" type="slidenum">
              <a:rPr lang="en-US"/>
              <a:pPr/>
              <a:t>31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F5D948-B49C-4D35-86FC-51F84835832C}" type="slidenum">
              <a:rPr lang="en-US"/>
              <a:pPr/>
              <a:t>32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8F818EF-9FBB-4036-83E9-B475B3A2CD42}" type="slidenum">
              <a:rPr lang="en-US"/>
              <a:pPr/>
              <a:t>34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35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36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24/10/2012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24/10/2012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24/10/2012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24/10/2012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24/10/2012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24/10/2012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24/10/2012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24/10/2012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24/10/2012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24/10/2012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24/10/2012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p:transition xmlns:p14="http://schemas.microsoft.com/office/powerpoint/2010/mai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24/10/2012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xml"/><Relationship Id="rId5" Type="http://schemas.openxmlformats.org/officeDocument/2006/relationships/image" Target="../media/image13.png"/><Relationship Id="rId6" Type="http://schemas.openxmlformats.org/officeDocument/2006/relationships/image" Target="../media/image5.png"/><Relationship Id="rId1" Type="http://schemas.microsoft.com/office/2007/relationships/media" Target="file://localhost/Users/geoffbarton/Music/iTunes/iTunes%20Music/Count%20Basie/Unknown%20Album/02%20Come%20fly%20with%20me.mp3" TargetMode="External"/><Relationship Id="rId2" Type="http://schemas.openxmlformats.org/officeDocument/2006/relationships/audio" Target="file://localhost/Users/geoffbarton/Music/iTunes/iTunes%20Music/Count%20Basie/Unknown%20Album/02%20Come%20fly%20with%20me.mp3"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8.emf"/><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8.emf"/><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8.emf"/><Relationship Id="rId5"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4.emf"/><Relationship Id="rId5"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35.emf"/><Relationship Id="rId5"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6.e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7.emf"/><Relationship Id="rId5"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8.emf"/><Relationship Id="rId5"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39.emf"/><Relationship Id="rId5"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Microsoft_Word_97_-_2004_Document10.doc"/><Relationship Id="rId4" Type="http://schemas.openxmlformats.org/officeDocument/2006/relationships/image" Target="../media/image40.emf"/><Relationship Id="rId5"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Microsoft_Word_97_-_2004_Document11.doc"/><Relationship Id="rId4" Type="http://schemas.openxmlformats.org/officeDocument/2006/relationships/image" Target="../media/image41.emf"/><Relationship Id="rId5"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Microsoft_Word_97_-_2004_Document12.doc"/><Relationship Id="rId4" Type="http://schemas.openxmlformats.org/officeDocument/2006/relationships/image" Target="../media/image18.emf"/><Relationship Id="rId5"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Microsoft_Word_97_-_2004_Document13.doc"/><Relationship Id="rId4" Type="http://schemas.openxmlformats.org/officeDocument/2006/relationships/image" Target="../media/image18.emf"/><Relationship Id="rId5" Type="http://schemas.openxmlformats.org/officeDocument/2006/relationships/image" Target="../media/image5.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eaLnBrk="1" hangingPunct="1">
              <a:spcBef>
                <a:spcPts val="0"/>
              </a:spcBef>
            </a:pPr>
            <a:r>
              <a:rPr lang="en-US" sz="4000" dirty="0" err="1" smtClean="0">
                <a:solidFill>
                  <a:srgbClr val="FFFFFF"/>
                </a:solidFill>
              </a:rPr>
              <a:t>Cramlington</a:t>
            </a:r>
            <a:r>
              <a:rPr lang="en-US" sz="4000" dirty="0" smtClean="0">
                <a:solidFill>
                  <a:srgbClr val="FFFFFF"/>
                </a:solidFill>
              </a:rPr>
              <a:t> Staff Conference</a:t>
            </a:r>
            <a:endParaRPr lang="en-US" sz="4000" dirty="0" smtClean="0">
              <a:solidFill>
                <a:srgbClr val="FFFFFF"/>
              </a:solidFill>
            </a:endParaRPr>
          </a:p>
          <a:p>
            <a:pPr eaLnBrk="1" hangingPunct="1">
              <a:spcBef>
                <a:spcPts val="0"/>
              </a:spcBef>
            </a:pPr>
            <a:r>
              <a:rPr lang="en-GB" sz="2400" dirty="0" smtClean="0">
                <a:solidFill>
                  <a:srgbClr val="FFFFFF"/>
                </a:solidFill>
              </a:rPr>
              <a:t>24 October 2012</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108</a:t>
            </a:r>
            <a:r>
              <a:rPr lang="en-US" sz="1600" dirty="0" smtClean="0">
                <a:solidFill>
                  <a:srgbClr val="FFFFFF"/>
                </a:solidFill>
                <a:latin typeface="Calibri" charset="0"/>
              </a:rPr>
              <a:t>)</a:t>
            </a:r>
            <a:endParaRPr lang="en-US" sz="1600" dirty="0">
              <a:solidFill>
                <a:srgbClr val="FFFFFF"/>
              </a:solidFill>
              <a:latin typeface="Calibri"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endParaRPr lang="en-US" dirty="0" smtClean="0">
              <a:solidFill>
                <a:schemeClr val="bg1"/>
              </a:solidFill>
            </a:endParaRP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a:t>
            </a:r>
            <a:r>
              <a:rPr lang="en-US" sz="4400" dirty="0" smtClean="0">
                <a:solidFill>
                  <a:srgbClr val="FFFFFF"/>
                </a:solidFill>
              </a:rPr>
              <a:t>’s </a:t>
            </a:r>
            <a:r>
              <a:rPr lang="en-US" sz="4400" dirty="0" smtClean="0">
                <a:solidFill>
                  <a:srgbClr val="FFFFFF"/>
                </a:solidFill>
              </a:rPr>
              <a:t>not </a:t>
            </a:r>
            <a:r>
              <a:rPr lang="en-US" sz="4400" dirty="0" smtClean="0">
                <a:solidFill>
                  <a:srgbClr val="FFFFFF"/>
                </a:solidFill>
              </a:rPr>
              <a:t>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a:t>
            </a:r>
            <a:r>
              <a:rPr lang="en-US" sz="4400" dirty="0" smtClean="0">
                <a:solidFill>
                  <a:srgbClr val="FFFFFF"/>
                </a:solidFill>
              </a:rPr>
              <a:t>t’s </a:t>
            </a:r>
            <a:r>
              <a:rPr lang="en-US" sz="4400" dirty="0" smtClean="0">
                <a:solidFill>
                  <a:srgbClr val="FFFFFF"/>
                </a:solidFill>
              </a:rPr>
              <a:t>making the implicit explicit – and </a:t>
            </a:r>
            <a:r>
              <a:rPr lang="en-US" sz="4400" dirty="0" err="1" smtClean="0">
                <a:solidFill>
                  <a:srgbClr val="FFFFFF"/>
                </a:solidFill>
              </a:rPr>
              <a:t>modelling</a:t>
            </a:r>
            <a:r>
              <a:rPr lang="en-US" sz="4400" dirty="0" smtClean="0">
                <a:solidFill>
                  <a:srgbClr val="FFFFFF"/>
                </a:solidFill>
              </a:rPr>
              <a:t> </a:t>
            </a:r>
            <a:r>
              <a:rPr lang="en-US" sz="4400" dirty="0" smtClean="0">
                <a:solidFill>
                  <a:srgbClr val="FFFFFF"/>
                </a:solidFill>
              </a:rPr>
              <a:t>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a:t>
            </a:r>
            <a:r>
              <a:rPr lang="en-US" sz="4400" dirty="0" smtClean="0">
                <a:solidFill>
                  <a:srgbClr val="FFFFFF"/>
                </a:solidFill>
              </a:rPr>
              <a:t>ithout which, </a:t>
            </a:r>
            <a:r>
              <a:rPr lang="en-US" sz="4400" dirty="0" smtClean="0">
                <a:solidFill>
                  <a:srgbClr val="FFFFFF"/>
                </a:solidFill>
              </a:rPr>
              <a:t>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eaLnBrk="1" hangingPunct="1">
              <a:spcBef>
                <a:spcPts val="0"/>
              </a:spcBef>
            </a:pPr>
            <a:r>
              <a:rPr lang="en-US" sz="4000" dirty="0" err="1" smtClean="0">
                <a:solidFill>
                  <a:srgbClr val="FFFFFF"/>
                </a:solidFill>
              </a:rPr>
              <a:t>Cramlington</a:t>
            </a:r>
            <a:r>
              <a:rPr lang="en-US" sz="4000" dirty="0" smtClean="0">
                <a:solidFill>
                  <a:srgbClr val="FFFFFF"/>
                </a:solidFill>
              </a:rPr>
              <a:t> Staff Conference</a:t>
            </a:r>
            <a:endParaRPr lang="en-US" sz="4000" dirty="0" smtClean="0">
              <a:solidFill>
                <a:srgbClr val="FFFFFF"/>
              </a:solidFill>
            </a:endParaRPr>
          </a:p>
          <a:p>
            <a:pPr eaLnBrk="1" hangingPunct="1">
              <a:spcBef>
                <a:spcPts val="0"/>
              </a:spcBef>
            </a:pPr>
            <a:fld id="{D020AE9F-3E9D-6344-AD84-32B67A81D351}" type="datetime3">
              <a:rPr lang="en-GB" sz="2400" smtClean="0">
                <a:solidFill>
                  <a:srgbClr val="FFFFFF"/>
                </a:solidFill>
              </a:rPr>
              <a:t>24 October 2012</a:t>
            </a:fld>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108</a:t>
            </a:r>
            <a:r>
              <a:rPr lang="en-US" sz="1600" dirty="0" smtClean="0">
                <a:solidFill>
                  <a:srgbClr val="FFFFFF"/>
                </a:solidFill>
                <a:latin typeface="Calibri" charset="0"/>
              </a:rPr>
              <a:t>)</a:t>
            </a:r>
            <a:endParaRPr lang="en-US" sz="1600" dirty="0">
              <a:solidFill>
                <a:srgbClr val="FFFFFF"/>
              </a:solidFill>
              <a:latin typeface="Calibri" charset="0"/>
            </a:endParaRPr>
          </a:p>
        </p:txBody>
      </p:sp>
    </p:spTree>
    <p:extLst>
      <p:ext uri="{BB962C8B-B14F-4D97-AF65-F5344CB8AC3E}">
        <p14:creationId xmlns:p14="http://schemas.microsoft.com/office/powerpoint/2010/main" val="374534377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823120"/>
            <a:ext cx="6172200" cy="769441"/>
          </a:xfrm>
          <a:prstGeom prst="rect">
            <a:avLst/>
          </a:prstGeom>
          <a:noFill/>
        </p:spPr>
        <p:txBody>
          <a:bodyPr wrap="square" rtlCol="0">
            <a:spAutoFit/>
          </a:bodyPr>
          <a:lstStyle/>
          <a:p>
            <a:pPr algn="ctr"/>
            <a:r>
              <a:rPr lang="en-US" sz="4400" dirty="0" smtClean="0">
                <a:solidFill>
                  <a:srgbClr val="FFFFFF"/>
                </a:solidFill>
              </a:rPr>
              <a:t>Q &amp; A</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96206950"/>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endParaRPr lang="en-US" dirty="0" smtClean="0">
              <a:solidFill>
                <a:schemeClr val="bg1"/>
              </a:solidFill>
            </a:endParaRP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eaLnBrk="1" hangingPunct="1">
              <a:spcBef>
                <a:spcPts val="0"/>
              </a:spcBef>
            </a:pPr>
            <a:r>
              <a:rPr lang="en-US" sz="4000" dirty="0" err="1" smtClean="0">
                <a:solidFill>
                  <a:srgbClr val="FFFFFF"/>
                </a:solidFill>
              </a:rPr>
              <a:t>Cramlington</a:t>
            </a:r>
            <a:r>
              <a:rPr lang="en-US" sz="4000" dirty="0" smtClean="0">
                <a:solidFill>
                  <a:srgbClr val="FFFFFF"/>
                </a:solidFill>
              </a:rPr>
              <a:t> Staff Conference</a:t>
            </a:r>
            <a:endParaRPr lang="en-US" sz="4000" dirty="0" smtClean="0">
              <a:solidFill>
                <a:srgbClr val="FFFFFF"/>
              </a:solidFill>
            </a:endParaRPr>
          </a:p>
          <a:p>
            <a:pPr eaLnBrk="1" hangingPunct="1">
              <a:spcBef>
                <a:spcPts val="0"/>
              </a:spcBef>
            </a:pPr>
            <a:fld id="{D020AE9F-3E9D-6344-AD84-32B67A81D351}" type="datetime3">
              <a:rPr lang="en-GB" sz="2400" smtClean="0">
                <a:solidFill>
                  <a:srgbClr val="FFFFFF"/>
                </a:solidFill>
              </a:rPr>
              <a:t>24 October 2012</a:t>
            </a:fld>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108</a:t>
            </a:r>
            <a:r>
              <a:rPr lang="en-US" sz="1600" dirty="0" smtClean="0">
                <a:solidFill>
                  <a:srgbClr val="FFFFFF"/>
                </a:solidFill>
                <a:latin typeface="Calibri" charset="0"/>
              </a:rPr>
              <a:t>)</a:t>
            </a:r>
            <a:endParaRPr lang="en-US" sz="1600" dirty="0">
              <a:solidFill>
                <a:srgbClr val="FFFFFF"/>
              </a:solidFill>
              <a:latin typeface="Calibri" charset="0"/>
            </a:endParaRPr>
          </a:p>
        </p:txBody>
      </p:sp>
    </p:spTree>
    <p:extLst>
      <p:ext uri="{BB962C8B-B14F-4D97-AF65-F5344CB8AC3E}">
        <p14:creationId xmlns:p14="http://schemas.microsoft.com/office/powerpoint/2010/main" val="3650611074"/>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705600" y="2371725"/>
            <a:ext cx="2819400" cy="1108075"/>
          </a:xfrm>
          <a:prstGeom prst="rect">
            <a:avLst/>
          </a:prstGeom>
          <a:noFill/>
          <a:ln w="9525">
            <a:noFill/>
            <a:miter lim="800000"/>
            <a:headEnd/>
            <a:tailEnd/>
          </a:ln>
        </p:spPr>
        <p:txBody>
          <a:bodyPr>
            <a:prstTxWarp prst="textNoShape">
              <a:avLst/>
            </a:prstTxWarp>
            <a:spAutoFit/>
          </a:bodyPr>
          <a:lstStyle/>
          <a:p>
            <a:r>
              <a:rPr lang="en-US" sz="6600">
                <a:solidFill>
                  <a:schemeClr val="bg1"/>
                </a:solidFill>
                <a:latin typeface="Calibri" charset="0"/>
              </a:rPr>
              <a:t>1997</a:t>
            </a:r>
          </a:p>
        </p:txBody>
      </p:sp>
      <p:sp>
        <p:nvSpPr>
          <p:cNvPr id="9" name="TextBox 8"/>
          <p:cNvSpPr txBox="1">
            <a:spLocks noChangeArrowheads="1"/>
          </p:cNvSpPr>
          <p:nvPr/>
        </p:nvSpPr>
        <p:spPr bwMode="auto">
          <a:xfrm>
            <a:off x="533400" y="2371725"/>
            <a:ext cx="2819400" cy="1108075"/>
          </a:xfrm>
          <a:prstGeom prst="rect">
            <a:avLst/>
          </a:prstGeom>
          <a:noFill/>
          <a:ln w="9525">
            <a:noFill/>
            <a:miter lim="800000"/>
            <a:headEnd/>
            <a:tailEnd/>
          </a:ln>
        </p:spPr>
        <p:txBody>
          <a:bodyPr>
            <a:prstTxWarp prst="textNoShape">
              <a:avLst/>
            </a:prstTxWarp>
            <a:spAutoFit/>
          </a:bodyPr>
          <a:lstStyle/>
          <a:p>
            <a:r>
              <a:rPr lang="en-US" sz="6600">
                <a:solidFill>
                  <a:schemeClr val="bg1"/>
                </a:solidFill>
                <a:latin typeface="Calibri" charset="0"/>
              </a:rPr>
              <a:t>1945</a:t>
            </a:r>
          </a:p>
        </p:txBody>
      </p:sp>
      <p:sp>
        <p:nvSpPr>
          <p:cNvPr id="13" name="TextBox 12"/>
          <p:cNvSpPr txBox="1">
            <a:spLocks noChangeArrowheads="1"/>
          </p:cNvSpPr>
          <p:nvPr/>
        </p:nvSpPr>
        <p:spPr bwMode="auto">
          <a:xfrm>
            <a:off x="2819400" y="2133600"/>
            <a:ext cx="3581400" cy="1938338"/>
          </a:xfrm>
          <a:prstGeom prst="rect">
            <a:avLst/>
          </a:prstGeom>
          <a:noFill/>
          <a:ln w="9525">
            <a:noFill/>
            <a:miter lim="800000"/>
            <a:headEnd/>
            <a:tailEnd/>
          </a:ln>
        </p:spPr>
        <p:txBody>
          <a:bodyPr>
            <a:prstTxWarp prst="textNoShape">
              <a:avLst/>
            </a:prstTxWarp>
            <a:spAutoFit/>
          </a:bodyPr>
          <a:lstStyle/>
          <a:p>
            <a:pPr algn="ctr"/>
            <a:r>
              <a:rPr lang="en-US" sz="4000">
                <a:solidFill>
                  <a:srgbClr val="FFFFFF"/>
                </a:solidFill>
                <a:latin typeface="Calibri" charset="0"/>
              </a:rPr>
              <a:t>Literacy standards in England</a:t>
            </a: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2"/>
          <a:srcRect/>
          <a:stretch>
            <a:fillRect/>
          </a:stretch>
        </p:blipFill>
        <p:spPr bwMode="auto">
          <a:xfrm>
            <a:off x="2819400" y="1676400"/>
            <a:ext cx="4064000" cy="3048000"/>
          </a:xfrm>
          <a:prstGeom prst="rect">
            <a:avLst/>
          </a:prstGeom>
          <a:noFill/>
          <a:ln w="9525">
            <a:noFill/>
            <a:miter lim="800000"/>
            <a:headEnd/>
            <a:tailEnd/>
          </a:ln>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676400" y="2667000"/>
            <a:ext cx="5867400" cy="1446550"/>
          </a:xfrm>
          <a:prstGeom prst="rect">
            <a:avLst/>
          </a:prstGeom>
          <a:noFill/>
          <a:ln w="9525">
            <a:noFill/>
            <a:miter lim="800000"/>
            <a:headEnd/>
            <a:tailEnd/>
          </a:ln>
        </p:spPr>
        <p:txBody>
          <a:bodyPr>
            <a:prstTxWarp prst="textNoShape">
              <a:avLst/>
            </a:prstTxWarp>
            <a:spAutoFit/>
          </a:bodyPr>
          <a:lstStyle/>
          <a:p>
            <a:pPr algn="ctr"/>
            <a:r>
              <a:rPr lang="en-US" sz="4400" dirty="0">
                <a:solidFill>
                  <a:schemeClr val="bg1"/>
                </a:solidFill>
                <a:latin typeface="Calibri" charset="0"/>
              </a:rPr>
              <a:t>Every teacher in English is a teacher of </a:t>
            </a:r>
            <a:r>
              <a:rPr lang="en-US" sz="4400" dirty="0" smtClean="0">
                <a:solidFill>
                  <a:schemeClr val="bg1"/>
                </a:solidFill>
                <a:latin typeface="Calibri" charset="0"/>
              </a:rPr>
              <a:t>English</a:t>
            </a:r>
          </a:p>
        </p:txBody>
      </p:sp>
      <p:sp>
        <p:nvSpPr>
          <p:cNvPr id="3" name="TextBox 2"/>
          <p:cNvSpPr txBox="1"/>
          <p:nvPr/>
        </p:nvSpPr>
        <p:spPr>
          <a:xfrm>
            <a:off x="4953000" y="4800600"/>
            <a:ext cx="3505200" cy="461665"/>
          </a:xfrm>
          <a:prstGeom prst="rect">
            <a:avLst/>
          </a:prstGeom>
          <a:noFill/>
        </p:spPr>
        <p:txBody>
          <a:bodyPr wrap="square" rtlCol="0">
            <a:spAutoFit/>
          </a:bodyPr>
          <a:lstStyle/>
          <a:p>
            <a:r>
              <a:rPr lang="en-US" sz="2400" dirty="0" smtClean="0">
                <a:solidFill>
                  <a:schemeClr val="bg1"/>
                </a:solidFill>
                <a:latin typeface="Calibri" charset="0"/>
              </a:rPr>
              <a:t>George Sampson, 1922</a:t>
            </a: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828800" y="1752600"/>
            <a:ext cx="6172200" cy="2554545"/>
          </a:xfrm>
          <a:prstGeom prst="rect">
            <a:avLst/>
          </a:prstGeom>
          <a:noFill/>
        </p:spPr>
        <p:txBody>
          <a:bodyPr wrap="square" rtlCol="0">
            <a:spAutoFit/>
          </a:bodyPr>
          <a:lstStyle/>
          <a:p>
            <a:pPr algn="ctr"/>
            <a:r>
              <a:rPr lang="en-US" sz="8000" dirty="0" smtClean="0">
                <a:solidFill>
                  <a:schemeClr val="bg1"/>
                </a:solidFill>
                <a:latin typeface="Arial Rounded MT Bold"/>
                <a:cs typeface="Arial Rounded MT Bold"/>
              </a:rPr>
              <a:t>Guess the Text Type</a:t>
            </a:r>
            <a:endParaRPr lang="en-US" sz="8000" dirty="0">
              <a:solidFill>
                <a:schemeClr val="bg1"/>
              </a:solidFill>
              <a:latin typeface="Arial Rounded MT Bold"/>
              <a:cs typeface="Arial Rounded MT Bold"/>
            </a:endParaRPr>
          </a:p>
        </p:txBody>
      </p:sp>
      <p:pic>
        <p:nvPicPr>
          <p:cNvPr id="6" name="02 Come fly with m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9144000" y="5867400"/>
            <a:ext cx="249237" cy="249237"/>
          </a:xfrm>
          <a:prstGeom prst="rect">
            <a:avLst/>
          </a:prstGeom>
        </p:spPr>
      </p:pic>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par>
                                <p:cTn id="11" presetID="1" presetClass="mediacall" presetSubtype="0" fill="hold" nodeType="withEffect">
                                  <p:stCondLst>
                                    <p:cond delay="0"/>
                                  </p:stCondLst>
                                  <p:childTnLst>
                                    <p:cmd type="call" cmd="playFrom(0.0)">
                                      <p:cBhvr>
                                        <p:cTn id="12" dur="165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752600" y="15240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1 - Where would you find this text?</a:t>
            </a:r>
            <a:endParaRPr lang="en-US" sz="5400" dirty="0">
              <a:solidFill>
                <a:schemeClr val="bg1"/>
              </a:solidFill>
              <a:latin typeface="Arial Rounded MT Bold"/>
              <a:cs typeface="Arial Rounded MT Bold"/>
            </a:endParaRPr>
          </a:p>
        </p:txBody>
      </p:sp>
      <p:sp>
        <p:nvSpPr>
          <p:cNvPr id="7" name="TextBox 6"/>
          <p:cNvSpPr txBox="1"/>
          <p:nvPr/>
        </p:nvSpPr>
        <p:spPr>
          <a:xfrm>
            <a:off x="1600200" y="35052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2 - How do you know?</a:t>
            </a:r>
            <a:endParaRPr lang="en-US" sz="5400" dirty="0">
              <a:solidFill>
                <a:schemeClr val="bg1"/>
              </a:solidFill>
              <a:latin typeface="Arial Rounded MT Bold"/>
              <a:cs typeface="Arial Rounded MT Bold"/>
            </a:endParaRPr>
          </a:p>
        </p:txBody>
      </p:sp>
      <p:cxnSp>
        <p:nvCxnSpPr>
          <p:cNvPr id="9" name="Straight Connector 8"/>
          <p:cNvCxnSpPr/>
          <p:nvPr/>
        </p:nvCxnSpPr>
        <p:spPr>
          <a:xfrm>
            <a:off x="1367667" y="3373778"/>
            <a:ext cx="70866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endParaRPr lang="en-US" dirty="0" smtClean="0">
              <a:solidFill>
                <a:schemeClr val="bg1"/>
              </a:solidFill>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READING</a:t>
            </a:r>
            <a:r>
              <a:rPr lang="en-US" sz="4000" dirty="0" smtClean="0">
                <a:solidFill>
                  <a:schemeClr val="accent1"/>
                </a:solidFill>
              </a:rPr>
              <a:t>                </a:t>
            </a:r>
            <a:r>
              <a:rPr lang="en-US" sz="4000" dirty="0" smtClean="0">
                <a:solidFill>
                  <a:srgbClr val="FFFF00"/>
                </a:solidFill>
              </a:rPr>
              <a:t> </a:t>
            </a:r>
            <a:r>
              <a:rPr lang="en-US" sz="4000" dirty="0" smtClean="0">
                <a:solidFill>
                  <a:srgbClr val="FFFFFF"/>
                </a:solidFill>
              </a:rPr>
              <a:t>&amp;  </a:t>
            </a:r>
            <a:r>
              <a:rPr lang="en-US" sz="4000" dirty="0" smtClean="0">
                <a:solidFill>
                  <a:srgbClr val="FFFF00"/>
                </a:solidFill>
              </a:rPr>
              <a:t>WRITING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SPELLING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362200" y="1981200"/>
            <a:ext cx="4724400" cy="2246769"/>
          </a:xfrm>
          <a:prstGeom prst="rect">
            <a:avLst/>
          </a:prstGeom>
          <a:noFill/>
          <a:ln w="9525">
            <a:noFill/>
            <a:miter lim="800000"/>
            <a:headEnd/>
            <a:tailEnd/>
          </a:ln>
        </p:spPr>
        <p:txBody>
          <a:bodyPr>
            <a:prstTxWarp prst="textNoShape">
              <a:avLst/>
            </a:prstTxWarp>
            <a:spAutoFit/>
          </a:bodyPr>
          <a:lstStyle/>
          <a:p>
            <a:pPr algn="ctr"/>
            <a:r>
              <a:rPr lang="en-GB" sz="2800" dirty="0">
                <a:solidFill>
                  <a:schemeClr val="bg1"/>
                </a:solidFill>
                <a:latin typeface="Comic Sans MS" pitchFamily="24" charset="0"/>
                <a:ea typeface="Times" pitchFamily="24" charset="0"/>
                <a:cs typeface="Times" pitchFamily="24" charset="0"/>
              </a:rPr>
              <a:t>Proud mum in a million Natalie Brown hugged her beautiful baby daughter Casey yesterday and said: “She’s my double miracle.</a:t>
            </a:r>
            <a:r>
              <a:rPr lang="en-GB" sz="2800" dirty="0" smtClean="0">
                <a:solidFill>
                  <a:schemeClr val="bg1"/>
                </a:solidFill>
                <a:latin typeface="Comic Sans MS" pitchFamily="24" charset="0"/>
                <a:ea typeface="Times" pitchFamily="24" charset="0"/>
                <a:cs typeface="Times" pitchFamily="24" charset="0"/>
              </a:rPr>
              <a:t>”</a:t>
            </a:r>
            <a:endParaRPr lang="en-GB" sz="6000" dirty="0">
              <a:solidFill>
                <a:schemeClr val="bg1"/>
              </a:solidFill>
              <a:ea typeface="Times" pitchFamily="24" charset="0"/>
              <a:cs typeface="Times" pitchFamily="24" charset="0"/>
            </a:endParaRPr>
          </a:p>
        </p:txBody>
      </p:sp>
      <p:sp>
        <p:nvSpPr>
          <p:cNvPr id="30727" name="Text Box 10"/>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1</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
        <p:nvSpPr>
          <p:cNvPr id="2" name="TextBox 1"/>
          <p:cNvSpPr txBox="1"/>
          <p:nvPr/>
        </p:nvSpPr>
        <p:spPr>
          <a:xfrm>
            <a:off x="2051720" y="5085184"/>
            <a:ext cx="5544616" cy="523220"/>
          </a:xfrm>
          <a:prstGeom prst="rect">
            <a:avLst/>
          </a:prstGeom>
          <a:noFill/>
        </p:spPr>
        <p:txBody>
          <a:bodyPr wrap="square" rtlCol="0">
            <a:spAutoFit/>
          </a:bodyPr>
          <a:lstStyle/>
          <a:p>
            <a:pPr algn="ctr"/>
            <a:r>
              <a:rPr lang="en-US" sz="2800" dirty="0" smtClean="0">
                <a:solidFill>
                  <a:srgbClr val="FFFF00"/>
                </a:solidFill>
              </a:rPr>
              <a:t>What?     How?</a:t>
            </a:r>
            <a:endParaRPr lang="en-US" sz="2800" dirty="0">
              <a:solidFill>
                <a:srgbClr val="FFFF00"/>
              </a:solidFill>
            </a:endParaRP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1509"/>
                                        </p:tgtEl>
                                        <p:attrNameLst>
                                          <p:attrName>style.visibility</p:attrName>
                                        </p:attrNameLst>
                                      </p:cBhvr>
                                      <p:to>
                                        <p:strVal val="visible"/>
                                      </p:to>
                                    </p:set>
                                    <p:animEffect transition="in" filter="wipe(left)">
                                      <p:cBhvr>
                                        <p:cTn id="7" dur="3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Rectangle 5"/>
          <p:cNvSpPr>
            <a:spLocks noChangeArrowheads="1"/>
          </p:cNvSpPr>
          <p:nvPr/>
        </p:nvSpPr>
        <p:spPr bwMode="auto">
          <a:xfrm>
            <a:off x="2209800" y="1143000"/>
            <a:ext cx="4724400" cy="3970318"/>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The blood vessels of the circulatory system, branching into multitudes of very fine tubes (capillaries), supply all parts of the muscles and organs with blood, which carries oxygen and food necessary for life.</a:t>
            </a:r>
          </a:p>
        </p:txBody>
      </p:sp>
      <p:sp>
        <p:nvSpPr>
          <p:cNvPr id="32775"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
        <p:nvSpPr>
          <p:cNvPr id="9" name="TextBox 8"/>
          <p:cNvSpPr txBox="1"/>
          <p:nvPr/>
        </p:nvSpPr>
        <p:spPr>
          <a:xfrm>
            <a:off x="2051720" y="5085184"/>
            <a:ext cx="5544616" cy="523220"/>
          </a:xfrm>
          <a:prstGeom prst="rect">
            <a:avLst/>
          </a:prstGeom>
          <a:noFill/>
        </p:spPr>
        <p:txBody>
          <a:bodyPr wrap="square" rtlCol="0">
            <a:spAutoFit/>
          </a:bodyPr>
          <a:lstStyle/>
          <a:p>
            <a:pPr algn="ctr"/>
            <a:r>
              <a:rPr lang="en-US" sz="2800" dirty="0" smtClean="0">
                <a:solidFill>
                  <a:srgbClr val="FFFF00"/>
                </a:solidFill>
              </a:rPr>
              <a:t>What?     How?</a:t>
            </a:r>
            <a:endParaRPr lang="en-US" sz="2800" dirty="0">
              <a:solidFill>
                <a:srgbClr val="FFFF00"/>
              </a:solidFill>
            </a:endParaRP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2533"/>
                                        </p:tgtEl>
                                        <p:attrNameLst>
                                          <p:attrName>style.visibility</p:attrName>
                                        </p:attrNameLst>
                                      </p:cBhvr>
                                      <p:to>
                                        <p:strVal val="visible"/>
                                      </p:to>
                                    </p:set>
                                    <p:animEffect transition="in" filter="wipe(left)">
                                      <p:cBhvr>
                                        <p:cTn id="7" dur="3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57" name="Rectangle 5"/>
          <p:cNvSpPr>
            <a:spLocks noChangeArrowheads="1"/>
          </p:cNvSpPr>
          <p:nvPr/>
        </p:nvSpPr>
        <p:spPr bwMode="auto">
          <a:xfrm>
            <a:off x="2057400" y="1143000"/>
            <a:ext cx="4724400" cy="3539431"/>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Ensure that the electrical supply is turned off. Ensure the existing circuit to which the fitting is to be connected has been installed and fused in accordance with current L.L.L wiring regulations</a:t>
            </a:r>
          </a:p>
        </p:txBody>
      </p:sp>
      <p:sp>
        <p:nvSpPr>
          <p:cNvPr id="34823"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
        <p:nvSpPr>
          <p:cNvPr id="8" name="TextBox 7"/>
          <p:cNvSpPr txBox="1"/>
          <p:nvPr/>
        </p:nvSpPr>
        <p:spPr>
          <a:xfrm>
            <a:off x="2051720" y="5085184"/>
            <a:ext cx="5544616" cy="523220"/>
          </a:xfrm>
          <a:prstGeom prst="rect">
            <a:avLst/>
          </a:prstGeom>
          <a:noFill/>
        </p:spPr>
        <p:txBody>
          <a:bodyPr wrap="square" rtlCol="0">
            <a:spAutoFit/>
          </a:bodyPr>
          <a:lstStyle/>
          <a:p>
            <a:pPr algn="ctr"/>
            <a:r>
              <a:rPr lang="en-US" sz="2800" dirty="0" smtClean="0">
                <a:solidFill>
                  <a:srgbClr val="FFFF00"/>
                </a:solidFill>
              </a:rPr>
              <a:t>What?     How?</a:t>
            </a:r>
            <a:endParaRPr lang="en-US" sz="2800" dirty="0">
              <a:solidFill>
                <a:srgbClr val="FFFF00"/>
              </a:solidFill>
            </a:endParaRP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3557"/>
                                        </p:tgtEl>
                                        <p:attrNameLst>
                                          <p:attrName>style.visibility</p:attrName>
                                        </p:attrNameLst>
                                      </p:cBhvr>
                                      <p:to>
                                        <p:strVal val="visible"/>
                                      </p:to>
                                    </p:set>
                                    <p:animEffect transition="in" filter="wipe(left)">
                                      <p:cBhvr>
                                        <p:cTn id="7" dur="3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5" name="Text Box 5"/>
          <p:cNvSpPr txBox="1">
            <a:spLocks noChangeArrowheads="1"/>
          </p:cNvSpPr>
          <p:nvPr/>
        </p:nvSpPr>
        <p:spPr bwMode="auto">
          <a:xfrm>
            <a:off x="1066800" y="1295400"/>
            <a:ext cx="7391400" cy="4401205"/>
          </a:xfrm>
          <a:prstGeom prst="rect">
            <a:avLst/>
          </a:prstGeom>
          <a:solidFill>
            <a:srgbClr val="000000"/>
          </a:solidFill>
          <a:ln w="9525">
            <a:noFill/>
            <a:miter lim="800000"/>
            <a:headEnd/>
            <a:tailEnd/>
          </a:ln>
        </p:spPr>
        <p:txBody>
          <a:bodyPr>
            <a:prstTxWarp prst="textNoShape">
              <a:avLst/>
            </a:prstTxWarp>
            <a:spAutoFit/>
          </a:bodyPr>
          <a:lstStyle/>
          <a:p>
            <a:pPr marL="514350" indent="-514350">
              <a:spcBef>
                <a:spcPct val="50000"/>
              </a:spcBef>
              <a:buFont typeface="Arial"/>
              <a:buChar char="•"/>
            </a:pPr>
            <a:r>
              <a:rPr lang="en-GB" sz="2800" dirty="0" smtClean="0">
                <a:solidFill>
                  <a:srgbClr val="FFFFFF"/>
                </a:solidFill>
              </a:rPr>
              <a:t>A </a:t>
            </a:r>
            <a:r>
              <a:rPr lang="en-GB" sz="2800" dirty="0">
                <a:solidFill>
                  <a:srgbClr val="FFFFFF"/>
                </a:solidFill>
              </a:rPr>
              <a:t>1997 survey showed that of 12 European countries, only Poland and Ireland had lower levels of adult literacy </a:t>
            </a:r>
            <a:endParaRPr lang="en-GB" sz="2800" dirty="0" smtClean="0">
              <a:solidFill>
                <a:srgbClr val="FFFFFF"/>
              </a:solidFill>
            </a:endParaRPr>
          </a:p>
          <a:p>
            <a:pPr marL="514350" indent="-514350">
              <a:spcBef>
                <a:spcPct val="50000"/>
              </a:spcBef>
              <a:buFont typeface="Arial"/>
              <a:buChar char="•"/>
            </a:pPr>
            <a:r>
              <a:rPr lang="en-GB" sz="2800" dirty="0" smtClean="0">
                <a:solidFill>
                  <a:srgbClr val="FFFFFF"/>
                </a:solidFill>
              </a:rPr>
              <a:t>1</a:t>
            </a:r>
            <a:r>
              <a:rPr lang="en-GB" sz="2800" dirty="0">
                <a:solidFill>
                  <a:srgbClr val="FFFFFF"/>
                </a:solidFill>
              </a:rPr>
              <a:t>-in-16 adults cannot identify a concert venue on a poster that contains name of band, price, date, time and venue</a:t>
            </a:r>
            <a:endParaRPr lang="en-GB" sz="2800" dirty="0" smtClean="0">
              <a:solidFill>
                <a:srgbClr val="FFFFFF"/>
              </a:solidFill>
            </a:endParaRPr>
          </a:p>
          <a:p>
            <a:pPr marL="514350" indent="-514350">
              <a:spcBef>
                <a:spcPct val="50000"/>
              </a:spcBef>
              <a:buFont typeface="Arial"/>
              <a:buChar char="•"/>
            </a:pPr>
            <a:r>
              <a:rPr lang="en-GB" sz="2800" dirty="0" smtClean="0">
                <a:solidFill>
                  <a:srgbClr val="FFFFFF"/>
                </a:solidFill>
              </a:rPr>
              <a:t>7 </a:t>
            </a:r>
            <a:r>
              <a:rPr lang="en-GB" sz="2800" dirty="0">
                <a:solidFill>
                  <a:srgbClr val="FFFFFF"/>
                </a:solidFill>
              </a:rPr>
              <a:t>million UK adults cannot locate the page reference for plumbers in the Yellow Pages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816429"/>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2667000"/>
            <a:ext cx="3124200" cy="1803400"/>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GB" sz="1600" b="1" dirty="0">
                <a:solidFill>
                  <a:srgbClr val="FFFFFF"/>
                </a:solidFill>
                <a:latin typeface="Verdana" pitchFamily="24" charset="0"/>
              </a:rPr>
              <a:t>Wild fowl - Puddles in the road </a:t>
            </a:r>
          </a:p>
          <a:p>
            <a:pPr marL="342900" indent="-342900">
              <a:buFont typeface="Arial"/>
              <a:buChar char="•"/>
            </a:pPr>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Riding school close by - "Marlborough country"  advert </a:t>
            </a:r>
          </a:p>
          <a:p>
            <a:pPr marL="342900" indent="-342900">
              <a:buFont typeface="Arial"/>
              <a:buChar char="•"/>
            </a:pPr>
            <a:endParaRPr lang="en-GB" sz="1600" b="1" dirty="0">
              <a:solidFill>
                <a:srgbClr val="FFFFFF"/>
              </a:solidFill>
              <a:latin typeface="Verdana" pitchFamily="24" charset="0"/>
            </a:endParaRP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627784" y="2276872"/>
            <a:ext cx="3480387" cy="2088232"/>
          </a:xfrm>
          <a:prstGeom prst="rect">
            <a:avLst/>
          </a:prstGeom>
          <a:noFill/>
          <a:ln w="9525">
            <a:noFill/>
            <a:miter lim="800000"/>
            <a:headEnd/>
            <a:tailEnd/>
          </a:ln>
        </p:spPr>
      </p:pic>
      <p:sp>
        <p:nvSpPr>
          <p:cNvPr id="2" name="TextBox 1"/>
          <p:cNvSpPr txBox="1"/>
          <p:nvPr/>
        </p:nvSpPr>
        <p:spPr>
          <a:xfrm>
            <a:off x="2195736" y="2924944"/>
            <a:ext cx="1584176" cy="769441"/>
          </a:xfrm>
          <a:prstGeom prst="rect">
            <a:avLst/>
          </a:prstGeom>
          <a:noFill/>
        </p:spPr>
        <p:txBody>
          <a:bodyPr wrap="square" rtlCol="0">
            <a:spAutoFit/>
          </a:bodyPr>
          <a:lstStyle/>
          <a:p>
            <a:r>
              <a:rPr lang="en-US" sz="4400" dirty="0" smtClean="0">
                <a:solidFill>
                  <a:schemeClr val="bg1"/>
                </a:solidFill>
              </a:rPr>
              <a:t>The</a:t>
            </a:r>
            <a:endParaRPr lang="en-US" sz="4400" dirty="0">
              <a:solidFill>
                <a:schemeClr val="bg1"/>
              </a:solidFill>
            </a:endParaRPr>
          </a:p>
        </p:txBody>
      </p:sp>
      <p:sp>
        <p:nvSpPr>
          <p:cNvPr id="5" name="TextBox 4"/>
          <p:cNvSpPr txBox="1"/>
          <p:nvPr/>
        </p:nvSpPr>
        <p:spPr>
          <a:xfrm>
            <a:off x="5316083" y="2924944"/>
            <a:ext cx="1584176" cy="769441"/>
          </a:xfrm>
          <a:prstGeom prst="rect">
            <a:avLst/>
          </a:prstGeom>
          <a:noFill/>
        </p:spPr>
        <p:txBody>
          <a:bodyPr wrap="square" rtlCol="0">
            <a:spAutoFit/>
          </a:bodyPr>
          <a:lstStyle/>
          <a:p>
            <a:r>
              <a:rPr lang="en-US" sz="4400" dirty="0" smtClean="0">
                <a:solidFill>
                  <a:schemeClr val="bg1"/>
                </a:solidFill>
              </a:rPr>
              <a:t>view</a:t>
            </a:r>
            <a:endParaRPr lang="en-US" sz="4400" dirty="0">
              <a:solidFill>
                <a:schemeClr val="bg1"/>
              </a:solidFill>
            </a:endParaRPr>
          </a:p>
        </p:txBody>
      </p:sp>
      <p:sp>
        <p:nvSpPr>
          <p:cNvPr id="6" name="TextBox 5"/>
          <p:cNvSpPr txBox="1"/>
          <p:nvPr/>
        </p:nvSpPr>
        <p:spPr>
          <a:xfrm>
            <a:off x="3131840" y="3858014"/>
            <a:ext cx="4176464" cy="769441"/>
          </a:xfrm>
          <a:prstGeom prst="rect">
            <a:avLst/>
          </a:prstGeom>
          <a:noFill/>
        </p:spPr>
        <p:txBody>
          <a:bodyPr wrap="square" rtlCol="0">
            <a:spAutoFit/>
          </a:bodyPr>
          <a:lstStyle/>
          <a:p>
            <a:r>
              <a:rPr lang="en-US" sz="4400" dirty="0">
                <a:solidFill>
                  <a:schemeClr val="bg1"/>
                </a:solidFill>
              </a:rPr>
              <a:t>o</a:t>
            </a:r>
            <a:r>
              <a:rPr lang="en-US" sz="4400" dirty="0" smtClean="0">
                <a:solidFill>
                  <a:schemeClr val="bg1"/>
                </a:solidFill>
              </a:rPr>
              <a:t>f literacy</a:t>
            </a:r>
            <a:endParaRPr lang="en-US" sz="4400" dirty="0">
              <a:solidFill>
                <a:schemeClr val="bg1"/>
              </a:solidFill>
            </a:endParaRPr>
          </a:p>
        </p:txBody>
      </p:sp>
    </p:spTree>
    <p:extLst>
      <p:ext uri="{BB962C8B-B14F-4D97-AF65-F5344CB8AC3E}">
        <p14:creationId xmlns:p14="http://schemas.microsoft.com/office/powerpoint/2010/main" val="1478742311"/>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sp>
        <p:nvSpPr>
          <p:cNvPr id="2" name="TextBox 1"/>
          <p:cNvSpPr txBox="1"/>
          <p:nvPr/>
        </p:nvSpPr>
        <p:spPr>
          <a:xfrm>
            <a:off x="1259632" y="2276872"/>
            <a:ext cx="6948264" cy="2308324"/>
          </a:xfrm>
          <a:prstGeom prst="rect">
            <a:avLst/>
          </a:prstGeom>
          <a:noFill/>
        </p:spPr>
        <p:txBody>
          <a:bodyPr wrap="square" rtlCol="0">
            <a:spAutoFit/>
          </a:bodyPr>
          <a:lstStyle/>
          <a:p>
            <a:r>
              <a:rPr lang="en-US" sz="3600" dirty="0" smtClean="0">
                <a:solidFill>
                  <a:schemeClr val="bg1"/>
                </a:solidFill>
                <a:latin typeface="Zapf Dingbats"/>
                <a:ea typeface="Zapf Dingbats"/>
                <a:cs typeface="Zapf Dingbats"/>
                <a:sym typeface="Zapf Dingbats"/>
              </a:rPr>
              <a:t>✗ </a:t>
            </a:r>
            <a:r>
              <a:rPr lang="en-US" sz="3600" dirty="0" smtClean="0">
                <a:solidFill>
                  <a:schemeClr val="bg1"/>
                </a:solidFill>
              </a:rPr>
              <a:t>May be mechanistic and superficial </a:t>
            </a:r>
          </a:p>
          <a:p>
            <a:endParaRPr lang="en-US" sz="3600" dirty="0">
              <a:solidFill>
                <a:schemeClr val="bg1"/>
              </a:solidFill>
            </a:endParaRPr>
          </a:p>
          <a:p>
            <a:r>
              <a:rPr lang="en-US" sz="3600" dirty="0" smtClean="0">
                <a:solidFill>
                  <a:schemeClr val="bg1"/>
                </a:solidFill>
                <a:latin typeface="Zapf Dingbats"/>
                <a:ea typeface="Zapf Dingbats"/>
                <a:cs typeface="Zapf Dingbats"/>
                <a:sym typeface="Zapf Dingbats"/>
              </a:rPr>
              <a:t>✔</a:t>
            </a:r>
            <a:r>
              <a:rPr lang="en-US" sz="3600" dirty="0">
                <a:solidFill>
                  <a:schemeClr val="bg1"/>
                </a:solidFill>
                <a:sym typeface="Zapf Dingbats"/>
              </a:rPr>
              <a:t> </a:t>
            </a:r>
            <a:r>
              <a:rPr lang="en-US" sz="3600" dirty="0" smtClean="0">
                <a:solidFill>
                  <a:schemeClr val="bg1"/>
                </a:solidFill>
              </a:rPr>
              <a:t>Yet may be very helpful</a:t>
            </a:r>
            <a:endParaRPr lang="en-US" sz="3600" dirty="0">
              <a:solidFill>
                <a:schemeClr val="bg1"/>
              </a:solidFill>
            </a:endParaRPr>
          </a:p>
        </p:txBody>
      </p:sp>
    </p:spTree>
    <p:extLst>
      <p:ext uri="{BB962C8B-B14F-4D97-AF65-F5344CB8AC3E}">
        <p14:creationId xmlns:p14="http://schemas.microsoft.com/office/powerpoint/2010/main" val="411936123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err="1" smtClean="0">
                <a:solidFill>
                  <a:schemeClr val="bg1"/>
                </a:solidFill>
              </a:rPr>
              <a:t>Cramlington</a:t>
            </a:r>
            <a:r>
              <a:rPr lang="en-US" dirty="0" smtClean="0">
                <a:solidFill>
                  <a:schemeClr val="bg1"/>
                </a:solidFill>
              </a:rPr>
              <a:t> bonus</a:t>
            </a:r>
            <a:r>
              <a:rPr lang="en-US" dirty="0" smtClean="0">
                <a:solidFill>
                  <a:schemeClr val="bg1"/>
                </a:solidFill>
              </a:rPr>
              <a:t>:</a:t>
            </a:r>
            <a:endParaRPr lang="en-US" dirty="0" smtClean="0">
              <a:solidFill>
                <a:schemeClr val="bg1"/>
              </a:solidFill>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016758"/>
          </a:xfrm>
          <a:prstGeom prst="rect">
            <a:avLst/>
          </a:prstGeom>
          <a:noFill/>
        </p:spPr>
        <p:txBody>
          <a:bodyPr wrap="square" rtlCol="0">
            <a:spAutoFit/>
          </a:bodyPr>
          <a:lstStyle/>
          <a:p>
            <a:pPr marL="342900" lvl="0" indent="-342900">
              <a:buFont typeface="+mj-lt"/>
              <a:buAutoNum type="arabicPeriod"/>
            </a:pPr>
            <a:r>
              <a:rPr lang="en-US" sz="2000" dirty="0">
                <a:solidFill>
                  <a:srgbClr val="FFFFFF"/>
                </a:solidFill>
              </a:rPr>
              <a:t>Are </a:t>
            </a:r>
            <a:r>
              <a:rPr lang="en-US" sz="2000" b="1" dirty="0">
                <a:solidFill>
                  <a:srgbClr val="FFFF00"/>
                </a:solidFill>
              </a:rPr>
              <a:t>key terms and vocabulary</a:t>
            </a:r>
            <a:r>
              <a:rPr lang="en-US" sz="2000" dirty="0">
                <a:solidFill>
                  <a:srgbClr val="FFFF00"/>
                </a:solidFill>
              </a:rPr>
              <a:t> </a:t>
            </a:r>
            <a:r>
              <a:rPr lang="en-US" sz="2000" dirty="0">
                <a:solidFill>
                  <a:srgbClr val="FFFFFF"/>
                </a:solidFill>
              </a:rPr>
              <a:t>clear and explored with pupils to ensure that they </a:t>
            </a:r>
            <a:r>
              <a:rPr lang="en-US" sz="2000" dirty="0" err="1">
                <a:solidFill>
                  <a:srgbClr val="FFFFFF"/>
                </a:solidFill>
              </a:rPr>
              <a:t>recognise</a:t>
            </a:r>
            <a:r>
              <a:rPr lang="en-US" sz="2000" dirty="0">
                <a:solidFill>
                  <a:srgbClr val="FFFFFF"/>
                </a:solidFill>
              </a:rPr>
              <a:t> and understand them? Are they related to similar words or the root from which they are derived?</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identify any particular features of key terms and help pupils with strategies for remembering how to </a:t>
            </a:r>
            <a:r>
              <a:rPr lang="en-US" sz="2000" b="1" dirty="0">
                <a:solidFill>
                  <a:srgbClr val="FFFF00"/>
                </a:solidFill>
              </a:rPr>
              <a:t>spell</a:t>
            </a:r>
            <a:r>
              <a:rPr lang="en-US" sz="2000" b="1" dirty="0">
                <a:solidFill>
                  <a:srgbClr val="FFFFFF"/>
                </a:solidFill>
              </a:rPr>
              <a:t> </a:t>
            </a:r>
            <a:r>
              <a:rPr lang="en-US" sz="2000" dirty="0">
                <a:solidFill>
                  <a:srgbClr val="FFFFFF"/>
                </a:solidFill>
              </a:rPr>
              <a:t>them or why they might be </a:t>
            </a:r>
            <a:r>
              <a:rPr lang="en-US" sz="2000" b="1" dirty="0" err="1">
                <a:solidFill>
                  <a:srgbClr val="FFFFFF"/>
                </a:solidFill>
              </a:rPr>
              <a:t>capitalised</a:t>
            </a:r>
            <a:r>
              <a:rPr lang="en-US" sz="2000" b="1" dirty="0">
                <a:solidFill>
                  <a:srgbClr val="FFFFFF"/>
                </a:solidFill>
              </a:rPr>
              <a:t> </a:t>
            </a:r>
            <a:r>
              <a:rPr lang="en-US" sz="2000" dirty="0">
                <a:solidFill>
                  <a:srgbClr val="FFFFFF"/>
                </a:solidFill>
              </a:rPr>
              <a:t>(e.g. ‘Parliament’ in history or citizenship)?</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remind pupils of important </a:t>
            </a:r>
            <a:r>
              <a:rPr lang="en-US" sz="2000" b="1" dirty="0">
                <a:solidFill>
                  <a:srgbClr val="FFFF00"/>
                </a:solidFill>
              </a:rPr>
              <a:t>core skills</a:t>
            </a:r>
            <a:r>
              <a:rPr lang="en-US" sz="2000" dirty="0">
                <a:solidFill>
                  <a:srgbClr val="FFFF00"/>
                </a:solidFill>
              </a:rPr>
              <a:t> </a:t>
            </a:r>
            <a:r>
              <a:rPr lang="en-US" sz="2000" dirty="0">
                <a:solidFill>
                  <a:srgbClr val="FFFFFF"/>
                </a:solidFill>
              </a:rPr>
              <a:t>– for example how to skim a text to extract the main elements of its content quickly or to scan a text for information about a key word or topic?</a:t>
            </a:r>
          </a:p>
          <a:p>
            <a:pPr marL="342900" lvl="0" indent="-342900"/>
            <a:endParaRPr lang="en-GB" sz="2000" dirty="0">
              <a:solidFill>
                <a:srgbClr val="FFFFFF"/>
              </a:solidFill>
            </a:endParaRPr>
          </a:p>
          <a:p>
            <a:pPr marL="342900" indent="-342900"/>
            <a:endParaRPr lang="en-GB" sz="2000" dirty="0">
              <a:solidFill>
                <a:srgbClr val="FFFFFF"/>
              </a:solidFill>
            </a:endParaRPr>
          </a:p>
        </p:txBody>
      </p:sp>
    </p:spTree>
    <p:extLst>
      <p:ext uri="{BB962C8B-B14F-4D97-AF65-F5344CB8AC3E}">
        <p14:creationId xmlns:p14="http://schemas.microsoft.com/office/powerpoint/2010/main" val="161015571"/>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324535"/>
          </a:xfrm>
          <a:prstGeom prst="rect">
            <a:avLst/>
          </a:prstGeom>
          <a:noFill/>
        </p:spPr>
        <p:txBody>
          <a:bodyPr wrap="square" rtlCol="0">
            <a:spAutoFit/>
          </a:bodyPr>
          <a:lstStyle/>
          <a:p>
            <a:pPr marL="457200" indent="-457200">
              <a:buFont typeface="+mj-lt"/>
              <a:buAutoNum type="arabicPeriod" startAt="4"/>
            </a:pPr>
            <a:r>
              <a:rPr lang="en-US" sz="2000" dirty="0">
                <a:solidFill>
                  <a:srgbClr val="FFFFFF"/>
                </a:solidFill>
              </a:rPr>
              <a:t>Do teachers make expectations clear before pupils begin a task – for example on the </a:t>
            </a:r>
            <a:r>
              <a:rPr lang="en-US" sz="2000" b="1" dirty="0">
                <a:solidFill>
                  <a:srgbClr val="FFFF00"/>
                </a:solidFill>
              </a:rPr>
              <a:t>conventions</a:t>
            </a:r>
            <a:r>
              <a:rPr lang="en-US" sz="2000" dirty="0">
                <a:solidFill>
                  <a:srgbClr val="FFFF00"/>
                </a:solidFill>
              </a:rPr>
              <a:t> </a:t>
            </a:r>
            <a:r>
              <a:rPr lang="en-US" sz="2000" dirty="0">
                <a:solidFill>
                  <a:srgbClr val="FFFFFF"/>
                </a:solidFill>
              </a:rPr>
              <a:t>of layout in a formal letter or on the main features of writing persuasively</a:t>
            </a:r>
            <a:r>
              <a:rPr lang="en-US" sz="2000" dirty="0" smtClean="0">
                <a:solidFill>
                  <a:srgbClr val="FFFFFF"/>
                </a:solidFill>
              </a:rPr>
              <a:t>?</a:t>
            </a:r>
          </a:p>
          <a:p>
            <a:pPr marL="457200" indent="-457200">
              <a:buFont typeface="+mj-lt"/>
              <a:buAutoNum type="arabicPeriod" startAt="4"/>
            </a:pPr>
            <a:endParaRPr lang="en-US" sz="2000" dirty="0">
              <a:solidFill>
                <a:srgbClr val="FFFFFF"/>
              </a:solidFill>
            </a:endParaRPr>
          </a:p>
          <a:p>
            <a:pPr marL="457200" lvl="0" indent="-457200">
              <a:buFont typeface="+mj-lt"/>
              <a:buAutoNum type="arabicPeriod" startAt="4"/>
            </a:pPr>
            <a:r>
              <a:rPr lang="en-US" sz="2000" dirty="0">
                <a:solidFill>
                  <a:srgbClr val="FFFFFF"/>
                </a:solidFill>
              </a:rPr>
              <a:t>Do teachers reinforce the importance of </a:t>
            </a:r>
            <a:r>
              <a:rPr lang="en-US" sz="2000" b="1" dirty="0">
                <a:solidFill>
                  <a:srgbClr val="FFFF00"/>
                </a:solidFill>
              </a:rPr>
              <a:t>accuracy</a:t>
            </a:r>
            <a:r>
              <a:rPr lang="en-US" sz="2000" dirty="0">
                <a:solidFill>
                  <a:srgbClr val="FFFF00"/>
                </a:solidFill>
              </a:rPr>
              <a:t> </a:t>
            </a:r>
            <a:r>
              <a:rPr lang="en-US" sz="2000" dirty="0">
                <a:solidFill>
                  <a:srgbClr val="FFFFFF"/>
                </a:solidFill>
              </a:rPr>
              <a:t>in spoken or written language – for example, </a:t>
            </a:r>
            <a:r>
              <a:rPr lang="en-US" sz="2000" dirty="0" err="1">
                <a:solidFill>
                  <a:srgbClr val="FFFFFF"/>
                </a:solidFill>
              </a:rPr>
              <a:t>emphasising</a:t>
            </a:r>
            <a:r>
              <a:rPr lang="en-US" sz="2000" dirty="0">
                <a:solidFill>
                  <a:srgbClr val="FFFFFF"/>
                </a:solidFill>
              </a:rPr>
              <a:t> the need for correct sentence punctuation in one-sentence answers or correcting ‘we was...’ in pupils’ speech?</a:t>
            </a:r>
          </a:p>
          <a:p>
            <a:pPr marL="457200" lvl="0" indent="-457200">
              <a:buFont typeface="+mj-lt"/>
              <a:buAutoNum type="arabicPeriod" startAt="4"/>
            </a:pPr>
            <a:endParaRPr lang="en-GB" sz="2000" dirty="0">
              <a:solidFill>
                <a:srgbClr val="FFFFFF"/>
              </a:solidFill>
            </a:endParaRPr>
          </a:p>
          <a:p>
            <a:pPr marL="457200" lvl="0" indent="-457200">
              <a:buFont typeface="+mj-lt"/>
              <a:buAutoNum type="arabicPeriod" startAt="4"/>
            </a:pPr>
            <a:r>
              <a:rPr lang="en-US" sz="2000" dirty="0">
                <a:solidFill>
                  <a:srgbClr val="FFFFFF"/>
                </a:solidFill>
              </a:rPr>
              <a:t>Do teachers identify when it is important to use </a:t>
            </a:r>
            <a:r>
              <a:rPr lang="en-US" sz="2000" b="1" dirty="0">
                <a:solidFill>
                  <a:srgbClr val="FFFF00"/>
                </a:solidFill>
              </a:rPr>
              <a:t>standard English</a:t>
            </a:r>
            <a:r>
              <a:rPr lang="en-US" sz="2000" dirty="0">
                <a:solidFill>
                  <a:srgbClr val="FFFF00"/>
                </a:solidFill>
              </a:rPr>
              <a:t> </a:t>
            </a:r>
            <a:r>
              <a:rPr lang="en-US" sz="2000" dirty="0">
                <a:solidFill>
                  <a:srgbClr val="FFFFFF"/>
                </a:solidFill>
              </a:rPr>
              <a:t>and when other registers or dialects may be used – for example, in a formal examination answer and when recreating dialogue as part of narrative writing?</a:t>
            </a:r>
          </a:p>
          <a:p>
            <a:pPr marL="457200" indent="-457200">
              <a:buFont typeface="+mj-lt"/>
              <a:buAutoNum type="arabicPeriod" startAt="4"/>
            </a:pPr>
            <a:endParaRPr lang="en-GB" sz="2000" dirty="0">
              <a:solidFill>
                <a:srgbClr val="FFFFFF"/>
              </a:solidFill>
            </a:endParaRPr>
          </a:p>
        </p:txBody>
      </p:sp>
    </p:spTree>
    <p:extLst>
      <p:ext uri="{BB962C8B-B14F-4D97-AF65-F5344CB8AC3E}">
        <p14:creationId xmlns:p14="http://schemas.microsoft.com/office/powerpoint/2010/main" val="288064779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1844824"/>
            <a:ext cx="6948264" cy="2862322"/>
          </a:xfrm>
          <a:prstGeom prst="rect">
            <a:avLst/>
          </a:prstGeom>
          <a:noFill/>
        </p:spPr>
        <p:txBody>
          <a:bodyPr wrap="square" rtlCol="0">
            <a:spAutoFit/>
          </a:bodyPr>
          <a:lstStyle/>
          <a:p>
            <a:pPr marL="457200" lvl="0" indent="-457200">
              <a:buFont typeface="+mj-lt"/>
              <a:buAutoNum type="arabicPeriod" startAt="7"/>
            </a:pPr>
            <a:r>
              <a:rPr lang="en-US" sz="2000" dirty="0">
                <a:solidFill>
                  <a:schemeClr val="bg1"/>
                </a:solidFill>
              </a:rPr>
              <a:t>Do teachers help pupils with key elements of literacy as they support them in lessons? Do they point out </a:t>
            </a:r>
            <a:r>
              <a:rPr lang="en-US" sz="2000" b="1" dirty="0">
                <a:solidFill>
                  <a:srgbClr val="FFFF00"/>
                </a:solidFill>
              </a:rPr>
              <a:t>spelling, grammar or punctuation</a:t>
            </a:r>
            <a:r>
              <a:rPr lang="en-US" sz="2000" dirty="0">
                <a:solidFill>
                  <a:srgbClr val="FFFF00"/>
                </a:solidFill>
              </a:rPr>
              <a:t> </a:t>
            </a:r>
            <a:r>
              <a:rPr lang="en-US" sz="2000" dirty="0">
                <a:solidFill>
                  <a:schemeClr val="bg1"/>
                </a:solidFill>
              </a:rPr>
              <a:t>issues as they look at work around the class?</a:t>
            </a:r>
          </a:p>
          <a:p>
            <a:pPr marL="457200" lvl="0" indent="-457200">
              <a:buFont typeface="+mj-lt"/>
              <a:buAutoNum type="arabicPeriod" startAt="7"/>
            </a:pPr>
            <a:endParaRPr lang="en-GB" sz="2000" dirty="0">
              <a:solidFill>
                <a:schemeClr val="bg1"/>
              </a:solidFill>
            </a:endParaRPr>
          </a:p>
          <a:p>
            <a:pPr marL="457200" lvl="0" indent="-457200">
              <a:buFont typeface="+mj-lt"/>
              <a:buAutoNum type="arabicPeriod" startAt="7"/>
            </a:pPr>
            <a:r>
              <a:rPr lang="en-US" sz="2000" dirty="0">
                <a:solidFill>
                  <a:schemeClr val="bg1"/>
                </a:solidFill>
              </a:rPr>
              <a:t>Does teachers’ </a:t>
            </a:r>
            <a:r>
              <a:rPr lang="en-US" sz="2000" b="1" dirty="0">
                <a:solidFill>
                  <a:srgbClr val="FFFF00"/>
                </a:solidFill>
              </a:rPr>
              <a:t>marking</a:t>
            </a:r>
            <a:r>
              <a:rPr lang="en-US" sz="2000" dirty="0">
                <a:solidFill>
                  <a:srgbClr val="FFFF00"/>
                </a:solidFill>
              </a:rPr>
              <a:t> </a:t>
            </a:r>
            <a:r>
              <a:rPr lang="en-US" sz="2000" dirty="0">
                <a:solidFill>
                  <a:schemeClr val="bg1"/>
                </a:solidFill>
              </a:rPr>
              <a:t>support key literacy points? For example, are key subject terms always checked for correct spelling? Is sentence punctuation always corrected?</a:t>
            </a:r>
            <a:endParaRPr lang="en-GB" sz="2000" dirty="0">
              <a:solidFill>
                <a:schemeClr val="bg1"/>
              </a:solidFill>
            </a:endParaRPr>
          </a:p>
        </p:txBody>
      </p:sp>
    </p:spTree>
    <p:extLst>
      <p:ext uri="{BB962C8B-B14F-4D97-AF65-F5344CB8AC3E}">
        <p14:creationId xmlns:p14="http://schemas.microsoft.com/office/powerpoint/2010/main" val="262435769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2536738"/>
            <a:ext cx="7272808" cy="1569660"/>
          </a:xfrm>
          <a:prstGeom prst="rect">
            <a:avLst/>
          </a:prstGeom>
          <a:noFill/>
        </p:spPr>
        <p:txBody>
          <a:bodyPr wrap="square" rtlCol="0">
            <a:spAutoFit/>
          </a:bodyPr>
          <a:lstStyle/>
          <a:p>
            <a:pPr algn="ctr"/>
            <a:r>
              <a:rPr lang="en-US" sz="3200" dirty="0" smtClean="0">
                <a:solidFill>
                  <a:srgbClr val="FFFFFF"/>
                </a:solidFill>
              </a:rPr>
              <a:t>Why literacy matters – ‘The Matthew Effect’ – the Literacy Club – the </a:t>
            </a:r>
            <a:r>
              <a:rPr lang="en-US" sz="3200" dirty="0" err="1" smtClean="0">
                <a:solidFill>
                  <a:srgbClr val="FFFFFF"/>
                </a:solidFill>
              </a:rPr>
              <a:t>Ofsted</a:t>
            </a:r>
            <a:r>
              <a:rPr lang="en-US" sz="3200" dirty="0" smtClean="0">
                <a:solidFill>
                  <a:srgbClr val="FFFFFF"/>
                </a:solidFill>
              </a:rPr>
              <a:t> view</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a:t>
            </a:r>
            <a:r>
              <a:rPr lang="en-US" sz="3600" dirty="0" smtClean="0">
                <a:solidFill>
                  <a:srgbClr val="FFFFFF"/>
                </a:solidFill>
                <a:latin typeface="Calibri" charset="0"/>
              </a:rPr>
              <a:t>’, thinking time, and no-hands</a:t>
            </a:r>
            <a:r>
              <a:rPr lang="en-US" sz="3600" dirty="0" smtClean="0">
                <a:solidFill>
                  <a:srgbClr val="FFFFFF"/>
                </a:solidFill>
                <a:latin typeface="Calibri" charset="0"/>
              </a:rPr>
              <a:t>-up</a:t>
            </a:r>
          </a:p>
          <a:p>
            <a:pPr marL="742950" indent="-742950">
              <a:buFont typeface="Calibri" charset="0"/>
              <a:buAutoNum type="arabicPeriod"/>
            </a:pPr>
            <a:r>
              <a:rPr lang="en-US" sz="3600" dirty="0" smtClean="0">
                <a:solidFill>
                  <a:srgbClr val="FFFFFF"/>
                </a:solidFill>
                <a:latin typeface="Calibri" charset="0"/>
              </a:rPr>
              <a:t>Consciously v</a:t>
            </a:r>
            <a:r>
              <a:rPr lang="en-US" sz="3600" dirty="0" smtClean="0">
                <a:solidFill>
                  <a:srgbClr val="FFFFFF"/>
                </a:solidFill>
                <a:latin typeface="Calibri" charset="0"/>
              </a:rPr>
              <a:t>ary </a:t>
            </a:r>
            <a:r>
              <a:rPr lang="en-US" sz="3600" dirty="0" smtClean="0">
                <a:solidFill>
                  <a:srgbClr val="FFFFFF"/>
                </a:solidFill>
                <a:latin typeface="Calibri" charset="0"/>
              </a:rPr>
              <a:t>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30"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a:t>
            </a:r>
            <a:r>
              <a:rPr lang="en-US" sz="3600" dirty="0" smtClean="0">
                <a:solidFill>
                  <a:srgbClr val="FFFFFF"/>
                </a:solidFill>
                <a:latin typeface="Calibri" charset="0"/>
              </a:rPr>
              <a:t>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endParaRPr lang="en-US" sz="3600" dirty="0" smtClean="0">
              <a:solidFill>
                <a:srgbClr val="FFFFFF"/>
              </a:solidFill>
              <a:latin typeface="Calibri" charset="0"/>
            </a:endParaRP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endParaRPr lang="en-US" dirty="0" smtClean="0">
              <a:solidFill>
                <a:schemeClr val="bg1"/>
              </a:solidFill>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matters</a:t>
            </a:r>
          </a:p>
          <a:p>
            <a:endParaRPr lang="en-US" sz="2400" dirty="0" smtClean="0">
              <a:solidFill>
                <a:srgbClr val="FFFFFF"/>
              </a:solidFill>
            </a:endParaRPr>
          </a:p>
          <a:p>
            <a:r>
              <a:rPr lang="en-US" sz="2400" dirty="0" smtClean="0">
                <a:solidFill>
                  <a:srgbClr val="FFFFFF"/>
                </a:solidFill>
              </a:rPr>
              <a:t>Session 2: 	</a:t>
            </a:r>
            <a:r>
              <a:rPr lang="en-US" sz="2400" dirty="0" smtClean="0">
                <a:solidFill>
                  <a:srgbClr val="FFFFFF"/>
                </a:solidFill>
              </a:rPr>
              <a:t>The </a:t>
            </a:r>
            <a:r>
              <a:rPr lang="en-US" sz="2400" dirty="0" err="1" smtClean="0">
                <a:solidFill>
                  <a:srgbClr val="FFFFFF"/>
                </a:solidFill>
              </a:rPr>
              <a:t>Ofsted</a:t>
            </a:r>
            <a:r>
              <a:rPr lang="en-US" sz="2400" dirty="0" smtClean="0">
                <a:solidFill>
                  <a:srgbClr val="FFFFFF"/>
                </a:solidFill>
              </a:rPr>
              <a:t> view</a:t>
            </a:r>
            <a:endParaRPr lang="en-US" sz="2400" dirty="0" smtClean="0">
              <a:solidFill>
                <a:srgbClr val="FFFFFF"/>
              </a:solidFill>
            </a:endParaRPr>
          </a:p>
          <a:p>
            <a:endParaRPr lang="en-US" sz="2400" dirty="0" smtClean="0">
              <a:solidFill>
                <a:srgbClr val="FFFFFF"/>
              </a:solidFill>
            </a:endParaRPr>
          </a:p>
          <a:p>
            <a:r>
              <a:rPr lang="en-US" sz="2400" dirty="0" smtClean="0">
                <a:solidFill>
                  <a:srgbClr val="FFFFFF"/>
                </a:solidFill>
              </a:rPr>
              <a:t>Session 3: 	</a:t>
            </a:r>
            <a:r>
              <a:rPr lang="en-US" sz="2400" dirty="0" smtClean="0">
                <a:solidFill>
                  <a:srgbClr val="FFFFFF"/>
                </a:solidFill>
              </a:rPr>
              <a:t>Essentials for impact: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endParaRPr lang="en-US" sz="2400" dirty="0" smtClean="0">
              <a:solidFill>
                <a:srgbClr val="FFFFFF"/>
              </a:solidFill>
            </a:endParaRPr>
          </a:p>
          <a:p>
            <a:r>
              <a:rPr lang="en-US" sz="2400" dirty="0" smtClean="0">
                <a:solidFill>
                  <a:srgbClr val="FFFFFF"/>
                </a:solidFill>
              </a:rPr>
              <a:t>				</a:t>
            </a:r>
            <a:endParaRPr lang="en-US" sz="2400"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a:t>
            </a:r>
            <a:r>
              <a:rPr lang="en-US" sz="3600" dirty="0" smtClean="0">
                <a:solidFill>
                  <a:srgbClr val="FFFFFF"/>
                </a:solidFill>
                <a:latin typeface="Calibri" charset="0"/>
              </a:rPr>
              <a:t>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endParaRPr lang="en-US" sz="3600" dirty="0" smtClean="0">
              <a:solidFill>
                <a:srgbClr val="FFFFFF"/>
              </a:solidFill>
              <a:latin typeface="Calibri" charset="0"/>
            </a:endParaRP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4329642" y="2420888"/>
            <a:ext cx="4283496"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 because / however /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a:t>
            </a:r>
            <a:r>
              <a:rPr lang="en-US" sz="2400" dirty="0" smtClean="0">
                <a:solidFill>
                  <a:srgbClr val="FFFFFF"/>
                </a:solidFill>
                <a:latin typeface="Calibri" charset="0"/>
              </a:rPr>
              <a:t>’, thinking time, and no-hands</a:t>
            </a:r>
            <a:r>
              <a:rPr lang="en-US" sz="2400" dirty="0" smtClean="0">
                <a:solidFill>
                  <a:srgbClr val="FFFFFF"/>
                </a:solidFill>
                <a:latin typeface="Calibri" charset="0"/>
              </a:rPr>
              <a:t>-up</a:t>
            </a:r>
          </a:p>
          <a:p>
            <a:pPr marL="742950" indent="-742950">
              <a:buFont typeface="Calibri" charset="0"/>
              <a:buAutoNum type="arabicPeriod"/>
            </a:pPr>
            <a:r>
              <a:rPr lang="en-US" sz="2400" dirty="0" smtClean="0">
                <a:solidFill>
                  <a:srgbClr val="FFFFFF"/>
                </a:solidFill>
                <a:latin typeface="Calibri" charset="0"/>
              </a:rPr>
              <a:t>Consciously v</a:t>
            </a:r>
            <a:r>
              <a:rPr lang="en-US" sz="2400" dirty="0" smtClean="0">
                <a:solidFill>
                  <a:srgbClr val="FFFFFF"/>
                </a:solidFill>
                <a:latin typeface="Calibri" charset="0"/>
              </a:rPr>
              <a:t>ary </a:t>
            </a:r>
            <a:r>
              <a:rPr lang="en-US" sz="2400" dirty="0" smtClean="0">
                <a:solidFill>
                  <a:srgbClr val="FFFFFF"/>
                </a:solidFill>
                <a:latin typeface="Calibri" charset="0"/>
              </a:rPr>
              <a:t>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26"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endParaRPr lang="en-US" dirty="0" smtClean="0">
              <a:solidFill>
                <a:schemeClr val="bg1"/>
              </a:solidFill>
            </a:endParaRP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a:t>
            </a:r>
            <a:r>
              <a:rPr lang="en-US" sz="4000" dirty="0" smtClean="0">
                <a:solidFill>
                  <a:srgbClr val="FFFFFF"/>
                </a:solidFill>
                <a:latin typeface="Calibri" charset="0"/>
              </a:rPr>
              <a:t>or seven minutes</a:t>
            </a:r>
            <a:endParaRPr lang="en-US" sz="4000" dirty="0">
              <a:solidFill>
                <a:srgbClr val="FFFFFF"/>
              </a:solidFill>
              <a:latin typeface="Calibri"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2" name="Title 1"/>
          <p:cNvSpPr>
            <a:spLocks noGrp="1"/>
          </p:cNvSpPr>
          <p:nvPr>
            <p:ph type="ctrTitle"/>
          </p:nvPr>
        </p:nvSpPr>
        <p:spPr/>
        <p:txBody>
          <a:bodyPr/>
          <a:lstStyle/>
          <a:p>
            <a:endParaRPr lang="en-US"/>
          </a:p>
        </p:txBody>
      </p:sp>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18"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342"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366"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Happen</a:t>
            </a:r>
            <a:r>
              <a:rPr lang="en-US" sz="5400" dirty="0" smtClean="0">
                <a:solidFill>
                  <a:srgbClr val="FFFF00"/>
                </a:solidFill>
                <a:latin typeface="Calibri" charset="0"/>
              </a:rPr>
              <a:t>ed</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39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14"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438"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462"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486"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1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endParaRPr lang="en-US" dirty="0" smtClean="0">
              <a:solidFill>
                <a:schemeClr val="bg1"/>
              </a:solidFill>
            </a:endParaRP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2677656"/>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p>
          <a:p>
            <a:pPr algn="ctr"/>
            <a:endParaRPr lang="en-US" sz="2400" dirty="0">
              <a:solidFill>
                <a:srgbClr val="FFFFFF"/>
              </a:solidFill>
              <a:latin typeface="Calibri" charset="0"/>
            </a:endParaRPr>
          </a:p>
          <a:p>
            <a:pPr algn="ctr"/>
            <a:r>
              <a:rPr lang="en-US" sz="2400" dirty="0" smtClean="0">
                <a:solidFill>
                  <a:srgbClr val="FFFFFF"/>
                </a:solidFill>
                <a:latin typeface="Calibri" charset="0"/>
              </a:rPr>
              <a:t>What to say</a:t>
            </a:r>
          </a:p>
          <a:p>
            <a:pPr algn="ctr"/>
            <a:r>
              <a:rPr lang="en-US" sz="2400" dirty="0" smtClean="0">
                <a:solidFill>
                  <a:srgbClr val="FFFFFF"/>
                </a:solidFill>
                <a:latin typeface="Calibri" charset="0"/>
              </a:rPr>
              <a:t>Getting it done</a:t>
            </a:r>
          </a:p>
          <a:p>
            <a:pPr algn="ctr"/>
            <a:r>
              <a:rPr lang="en-US" sz="2400" dirty="0" smtClean="0">
                <a:solidFill>
                  <a:srgbClr val="FFFFFF"/>
                </a:solidFill>
                <a:latin typeface="Calibri" charset="0"/>
              </a:rPr>
              <a:t>Having enough to say</a:t>
            </a: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2677656"/>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p>
          <a:p>
            <a:pPr algn="ctr"/>
            <a:endParaRPr lang="en-US" sz="2400" dirty="0">
              <a:solidFill>
                <a:srgbClr val="FFFFFF"/>
              </a:solidFill>
              <a:latin typeface="Calibri" charset="0"/>
            </a:endParaRPr>
          </a:p>
          <a:p>
            <a:pPr algn="ctr"/>
            <a:r>
              <a:rPr lang="en-US" sz="2400" dirty="0" smtClean="0">
                <a:solidFill>
                  <a:srgbClr val="FFFFFF"/>
                </a:solidFill>
                <a:latin typeface="Calibri" charset="0"/>
              </a:rPr>
              <a:t>How to grab interest</a:t>
            </a:r>
          </a:p>
          <a:p>
            <a:pPr algn="ctr"/>
            <a:r>
              <a:rPr lang="en-US" sz="2400" dirty="0" smtClean="0">
                <a:solidFill>
                  <a:srgbClr val="FFFFFF"/>
                </a:solidFill>
                <a:latin typeface="Calibri" charset="0"/>
              </a:rPr>
              <a:t>How to avoid lexical redundancy</a:t>
            </a:r>
          </a:p>
          <a:p>
            <a:pPr algn="ctr"/>
            <a:r>
              <a:rPr lang="en-US" sz="2400" dirty="0" smtClean="0">
                <a:solidFill>
                  <a:srgbClr val="FFFFFF"/>
                </a:solidFill>
                <a:latin typeface="Calibri" charset="0"/>
              </a:rPr>
              <a:t>How to add variety</a:t>
            </a:r>
          </a:p>
          <a:p>
            <a:pPr algn="ctr"/>
            <a:r>
              <a:rPr lang="en-US" sz="2400" dirty="0" smtClean="0">
                <a:solidFill>
                  <a:srgbClr val="FFFFFF"/>
                </a:solidFill>
                <a:latin typeface="Calibri" charset="0"/>
              </a:rPr>
              <a:t>How to structure</a:t>
            </a:r>
          </a:p>
        </p:txBody>
      </p:sp>
      <p:sp>
        <p:nvSpPr>
          <p:cNvPr id="13" name="TextBox 12"/>
          <p:cNvSpPr txBox="1">
            <a:spLocks noChangeArrowheads="1"/>
          </p:cNvSpPr>
          <p:nvPr/>
        </p:nvSpPr>
        <p:spPr bwMode="auto">
          <a:xfrm>
            <a:off x="827584" y="5733256"/>
            <a:ext cx="2664296" cy="830997"/>
          </a:xfrm>
          <a:prstGeom prst="rect">
            <a:avLst/>
          </a:prstGeom>
          <a:noFill/>
          <a:ln w="9525">
            <a:noFill/>
            <a:miter lim="800000"/>
            <a:headEnd/>
            <a:tailEnd/>
          </a:ln>
        </p:spPr>
        <p:txBody>
          <a:bodyPr wrap="square">
            <a:prstTxWarp prst="textNoShape">
              <a:avLst/>
            </a:prstTxWarp>
            <a:spAutoFit/>
          </a:bodyPr>
          <a:lstStyle/>
          <a:p>
            <a:pPr algn="ctr"/>
            <a:r>
              <a:rPr lang="en-US" sz="2400" dirty="0">
                <a:solidFill>
                  <a:schemeClr val="bg1"/>
                </a:solidFill>
                <a:latin typeface="Calibri" charset="0"/>
              </a:rPr>
              <a:t>Probably chronological</a:t>
            </a:r>
          </a:p>
        </p:txBody>
      </p:sp>
      <p:sp>
        <p:nvSpPr>
          <p:cNvPr id="14" name="TextBox 13"/>
          <p:cNvSpPr txBox="1">
            <a:spLocks noChangeArrowheads="1"/>
          </p:cNvSpPr>
          <p:nvPr/>
        </p:nvSpPr>
        <p:spPr bwMode="auto">
          <a:xfrm>
            <a:off x="5421925" y="5733256"/>
            <a:ext cx="2664296"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Possibly non-chronological</a:t>
            </a: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wipe(left)">
                                      <p:cBhvr>
                                        <p:cTn id="28" dur="500"/>
                                        <p:tgtEl>
                                          <p:spTgt spid="11">
                                            <p:txEl>
                                              <p:pRg st="2" end="2"/>
                                            </p:txEl>
                                          </p:spTgt>
                                        </p:tgtEl>
                                      </p:cBhvr>
                                    </p:animEffect>
                                  </p:childTnLst>
                                  <p:subTnLst>
                                    <p:animClr clrSpc="rgb" dir="cw">
                                      <p:cBhvr override="childStyle">
                                        <p:cTn dur="1" fill="hold" display="0" masterRel="nextClick" afterEffect="1"/>
                                        <p:tgtEl>
                                          <p:spTgt spid="11">
                                            <p:txEl>
                                              <p:pRg st="2" end="2"/>
                                            </p:txEl>
                                          </p:spTgt>
                                        </p:tgtEl>
                                        <p:attrNameLst>
                                          <p:attrName>ppt_c</p:attrName>
                                        </p:attrNameLst>
                                      </p:cBhvr>
                                      <p:to>
                                        <a:schemeClr val="accent1"/>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wipe(left)">
                                      <p:cBhvr>
                                        <p:cTn id="33" dur="500"/>
                                        <p:tgtEl>
                                          <p:spTgt spid="11">
                                            <p:txEl>
                                              <p:pRg st="3" end="3"/>
                                            </p:txEl>
                                          </p:spTgt>
                                        </p:tgtEl>
                                      </p:cBhvr>
                                    </p:animEffect>
                                  </p:childTnLst>
                                  <p:subTnLst>
                                    <p:animClr clrSpc="rgb" dir="cw">
                                      <p:cBhvr override="childStyle">
                                        <p:cTn dur="1" fill="hold" display="0" masterRel="nextClick" afterEffect="1"/>
                                        <p:tgtEl>
                                          <p:spTgt spid="11">
                                            <p:txEl>
                                              <p:pRg st="3" end="3"/>
                                            </p:txEl>
                                          </p:spTgt>
                                        </p:tgtEl>
                                        <p:attrNameLst>
                                          <p:attrName>ppt_c</p:attrName>
                                        </p:attrNameLst>
                                      </p:cBhvr>
                                      <p:to>
                                        <a:schemeClr val="accent1"/>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wipe(left)">
                                      <p:cBhvr>
                                        <p:cTn id="38" dur="500"/>
                                        <p:tgtEl>
                                          <p:spTgt spid="11">
                                            <p:txEl>
                                              <p:pRg st="4" end="4"/>
                                            </p:txEl>
                                          </p:spTgt>
                                        </p:tgtEl>
                                      </p:cBhvr>
                                    </p:animEffect>
                                  </p:childTnLst>
                                  <p:subTnLst>
                                    <p:animClr clrSpc="rgb" dir="cw">
                                      <p:cBhvr override="childStyle">
                                        <p:cTn dur="1" fill="hold" display="0" masterRel="nextClick" afterEffect="1"/>
                                        <p:tgtEl>
                                          <p:spTgt spid="11">
                                            <p:txEl>
                                              <p:pRg st="4" end="4"/>
                                            </p:txEl>
                                          </p:spTgt>
                                        </p:tgtEl>
                                        <p:attrNameLst>
                                          <p:attrName>ppt_c</p:attrName>
                                        </p:attrNameLst>
                                      </p:cBhvr>
                                      <p:to>
                                        <a:schemeClr val="accent1"/>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left)">
                                      <p:cBhvr>
                                        <p:cTn id="43"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wipe(left)">
                                      <p:cBhvr>
                                        <p:cTn id="48"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chemeClr val="accent1"/>
                                      </p:to>
                                    </p:animClr>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xEl>
                                              <p:pRg st="3" end="3"/>
                                            </p:txEl>
                                          </p:spTgt>
                                        </p:tgtEl>
                                        <p:attrNameLst>
                                          <p:attrName>style.visibility</p:attrName>
                                        </p:attrNameLst>
                                      </p:cBhvr>
                                      <p:to>
                                        <p:strVal val="visible"/>
                                      </p:to>
                                    </p:set>
                                    <p:animEffect transition="in" filter="wipe(left)">
                                      <p:cBhvr>
                                        <p:cTn id="53"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chemeClr val="accent1"/>
                                      </p:to>
                                    </p:animClr>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xEl>
                                              <p:pRg st="4" end="4"/>
                                            </p:txEl>
                                          </p:spTgt>
                                        </p:tgtEl>
                                        <p:attrNameLst>
                                          <p:attrName>style.visibility</p:attrName>
                                        </p:attrNameLst>
                                      </p:cBhvr>
                                      <p:to>
                                        <p:strVal val="visible"/>
                                      </p:to>
                                    </p:set>
                                    <p:animEffect transition="in" filter="wipe(left)">
                                      <p:cBhvr>
                                        <p:cTn id="58"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chemeClr val="accent1"/>
                                      </p:to>
                                    </p:animClr>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animEffect transition="in" filter="wipe(left)">
                                      <p:cBhvr>
                                        <p:cTn id="63" dur="500"/>
                                        <p:tgtEl>
                                          <p:spTgt spid="12">
                                            <p:txEl>
                                              <p:pRg st="5" end="5"/>
                                            </p:txEl>
                                          </p:spTgt>
                                        </p:tgtEl>
                                      </p:cBhvr>
                                    </p:animEffect>
                                  </p:childTnLst>
                                  <p:subTnLst>
                                    <p:animClr clrSpc="rgb" dir="cw">
                                      <p:cBhvr override="childStyle">
                                        <p:cTn dur="1" fill="hold" display="0" masterRel="nextClick" afterEffect="1"/>
                                        <p:tgtEl>
                                          <p:spTgt spid="12">
                                            <p:txEl>
                                              <p:pRg st="5" end="5"/>
                                            </p:txEl>
                                          </p:spTgt>
                                        </p:tgtEl>
                                        <p:attrNameLst>
                                          <p:attrName>ppt_c</p:attrName>
                                        </p:attrNameLst>
                                      </p:cBhvr>
                                      <p:to>
                                        <a:schemeClr val="accent1"/>
                                      </p:to>
                                    </p:animClr>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chemeClr val="accent1"/>
                                      </p:to>
                                    </p:animClr>
                                  </p:sub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Effect transition="in" filter="wipe(left)">
                                      <p:cBhvr>
                                        <p:cTn id="73"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P spid="13" grpId="0" build="p" bldLvl="3"/>
      <p:bldP spid="14"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550"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574"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endParaRPr lang="en-US" sz="3600" dirty="0" smtClean="0">
              <a:solidFill>
                <a:srgbClr val="FFFFFF"/>
              </a:solidFill>
              <a:latin typeface="Calibri" charset="0"/>
            </a:endParaRP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endParaRPr lang="en-US" sz="3600" dirty="0" smtClean="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8650</TotalTime>
  <Words>2419</Words>
  <Application>Microsoft Macintosh PowerPoint</Application>
  <PresentationFormat>On-screen Show (4:3)</PresentationFormat>
  <Paragraphs>357</Paragraphs>
  <Slides>110</Slides>
  <Notes>48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2" baseType="lpstr">
      <vt:lpstr>Office Theme</vt:lpstr>
      <vt:lpstr>Document</vt:lpstr>
      <vt:lpstr>Don’t Call it          iteracy</vt:lpstr>
      <vt:lpstr>PowerPoint Presentation</vt:lpstr>
      <vt:lpstr>Aims:</vt:lpstr>
      <vt:lpstr>Cramlington bonus:</vt:lpstr>
      <vt:lpstr>Structure:</vt:lpstr>
      <vt:lpstr>Approach:</vt:lpstr>
      <vt:lpstr>Hypothesis:</vt:lpstr>
      <vt:lpstr>PowerPoint Presentation</vt:lpstr>
      <vt:lpstr>Hypothesis:</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78</cp:revision>
  <dcterms:created xsi:type="dcterms:W3CDTF">2011-09-30T06:30:16Z</dcterms:created>
  <dcterms:modified xsi:type="dcterms:W3CDTF">2012-10-24T07:57:10Z</dcterms:modified>
</cp:coreProperties>
</file>