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4" r:id="rId3"/>
  </p:sldMasterIdLst>
  <p:notesMasterIdLst>
    <p:notesMasterId r:id="rId120"/>
  </p:notesMasterIdLst>
  <p:sldIdLst>
    <p:sldId id="717" r:id="rId4"/>
    <p:sldId id="257" r:id="rId5"/>
    <p:sldId id="258" r:id="rId6"/>
    <p:sldId id="328" r:id="rId7"/>
    <p:sldId id="271" r:id="rId8"/>
    <p:sldId id="259" r:id="rId9"/>
    <p:sldId id="319" r:id="rId10"/>
    <p:sldId id="863" r:id="rId11"/>
    <p:sldId id="864" r:id="rId12"/>
    <p:sldId id="862" r:id="rId13"/>
    <p:sldId id="260" r:id="rId14"/>
    <p:sldId id="262" r:id="rId15"/>
    <p:sldId id="264" r:id="rId16"/>
    <p:sldId id="265" r:id="rId17"/>
    <p:sldId id="266" r:id="rId18"/>
    <p:sldId id="267" r:id="rId19"/>
    <p:sldId id="269" r:id="rId20"/>
    <p:sldId id="270" r:id="rId21"/>
    <p:sldId id="263" r:id="rId22"/>
    <p:sldId id="279" r:id="rId23"/>
    <p:sldId id="719" r:id="rId24"/>
    <p:sldId id="720" r:id="rId25"/>
    <p:sldId id="721" r:id="rId26"/>
    <p:sldId id="724" r:id="rId27"/>
    <p:sldId id="725" r:id="rId28"/>
    <p:sldId id="726" r:id="rId29"/>
    <p:sldId id="728" r:id="rId30"/>
    <p:sldId id="729" r:id="rId31"/>
    <p:sldId id="730" r:id="rId32"/>
    <p:sldId id="731" r:id="rId33"/>
    <p:sldId id="732" r:id="rId34"/>
    <p:sldId id="733" r:id="rId35"/>
    <p:sldId id="734" r:id="rId36"/>
    <p:sldId id="735" r:id="rId37"/>
    <p:sldId id="736" r:id="rId38"/>
    <p:sldId id="737" r:id="rId39"/>
    <p:sldId id="738" r:id="rId40"/>
    <p:sldId id="739" r:id="rId41"/>
    <p:sldId id="740" r:id="rId42"/>
    <p:sldId id="741" r:id="rId43"/>
    <p:sldId id="742" r:id="rId44"/>
    <p:sldId id="743" r:id="rId45"/>
    <p:sldId id="744" r:id="rId46"/>
    <p:sldId id="745" r:id="rId47"/>
    <p:sldId id="746" r:id="rId48"/>
    <p:sldId id="759" r:id="rId49"/>
    <p:sldId id="760" r:id="rId50"/>
    <p:sldId id="761" r:id="rId51"/>
    <p:sldId id="762" r:id="rId52"/>
    <p:sldId id="763" r:id="rId53"/>
    <p:sldId id="764" r:id="rId54"/>
    <p:sldId id="765" r:id="rId55"/>
    <p:sldId id="767" r:id="rId56"/>
    <p:sldId id="768" r:id="rId57"/>
    <p:sldId id="774" r:id="rId58"/>
    <p:sldId id="775" r:id="rId59"/>
    <p:sldId id="776" r:id="rId60"/>
    <p:sldId id="777" r:id="rId61"/>
    <p:sldId id="778" r:id="rId62"/>
    <p:sldId id="779" r:id="rId63"/>
    <p:sldId id="780" r:id="rId64"/>
    <p:sldId id="781" r:id="rId65"/>
    <p:sldId id="782" r:id="rId66"/>
    <p:sldId id="783" r:id="rId67"/>
    <p:sldId id="784" r:id="rId68"/>
    <p:sldId id="785" r:id="rId69"/>
    <p:sldId id="786" r:id="rId70"/>
    <p:sldId id="787" r:id="rId71"/>
    <p:sldId id="788" r:id="rId72"/>
    <p:sldId id="792" r:id="rId73"/>
    <p:sldId id="793" r:id="rId74"/>
    <p:sldId id="794" r:id="rId75"/>
    <p:sldId id="795" r:id="rId76"/>
    <p:sldId id="796" r:id="rId77"/>
    <p:sldId id="797" r:id="rId78"/>
    <p:sldId id="798" r:id="rId79"/>
    <p:sldId id="799" r:id="rId80"/>
    <p:sldId id="800" r:id="rId81"/>
    <p:sldId id="801" r:id="rId82"/>
    <p:sldId id="802" r:id="rId83"/>
    <p:sldId id="803" r:id="rId84"/>
    <p:sldId id="804" r:id="rId85"/>
    <p:sldId id="805" r:id="rId86"/>
    <p:sldId id="806" r:id="rId87"/>
    <p:sldId id="807" r:id="rId88"/>
    <p:sldId id="808" r:id="rId89"/>
    <p:sldId id="809" r:id="rId90"/>
    <p:sldId id="810" r:id="rId91"/>
    <p:sldId id="811" r:id="rId92"/>
    <p:sldId id="812" r:id="rId93"/>
    <p:sldId id="813" r:id="rId94"/>
    <p:sldId id="814" r:id="rId95"/>
    <p:sldId id="815" r:id="rId96"/>
    <p:sldId id="816" r:id="rId97"/>
    <p:sldId id="817" r:id="rId98"/>
    <p:sldId id="818" r:id="rId99"/>
    <p:sldId id="819" r:id="rId100"/>
    <p:sldId id="822" r:id="rId101"/>
    <p:sldId id="823" r:id="rId102"/>
    <p:sldId id="824" r:id="rId103"/>
    <p:sldId id="827" r:id="rId104"/>
    <p:sldId id="828" r:id="rId105"/>
    <p:sldId id="831" r:id="rId106"/>
    <p:sldId id="833" r:id="rId107"/>
    <p:sldId id="839" r:id="rId108"/>
    <p:sldId id="840" r:id="rId109"/>
    <p:sldId id="841" r:id="rId110"/>
    <p:sldId id="842" r:id="rId111"/>
    <p:sldId id="843" r:id="rId112"/>
    <p:sldId id="844" r:id="rId113"/>
    <p:sldId id="845" r:id="rId114"/>
    <p:sldId id="847" r:id="rId115"/>
    <p:sldId id="849" r:id="rId116"/>
    <p:sldId id="715" r:id="rId117"/>
    <p:sldId id="716" r:id="rId118"/>
    <p:sldId id="713" r:id="rId1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76" d="100"/>
          <a:sy n="76" d="100"/>
        </p:scale>
        <p:origin x="-137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696"/>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20" Type="http://schemas.openxmlformats.org/officeDocument/2006/relationships/notesMaster" Target="notesMasters/notesMaster1.xml"/><Relationship Id="rId121" Type="http://schemas.openxmlformats.org/officeDocument/2006/relationships/printerSettings" Target="printerSettings/printerSettings1.bin"/><Relationship Id="rId122" Type="http://schemas.openxmlformats.org/officeDocument/2006/relationships/presProps" Target="presProps.xml"/><Relationship Id="rId123" Type="http://schemas.openxmlformats.org/officeDocument/2006/relationships/viewProps" Target="viewProps.xml"/><Relationship Id="rId124" Type="http://schemas.openxmlformats.org/officeDocument/2006/relationships/theme" Target="theme/theme1.xml"/><Relationship Id="rId125"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 Id="rId106" Type="http://schemas.openxmlformats.org/officeDocument/2006/relationships/slide" Target="slides/slide103.xml"/><Relationship Id="rId107" Type="http://schemas.openxmlformats.org/officeDocument/2006/relationships/slide" Target="slides/slide104.xml"/><Relationship Id="rId108" Type="http://schemas.openxmlformats.org/officeDocument/2006/relationships/slide" Target="slides/slide105.xml"/><Relationship Id="rId109" Type="http://schemas.openxmlformats.org/officeDocument/2006/relationships/slide" Target="slides/slide106.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00" Type="http://schemas.openxmlformats.org/officeDocument/2006/relationships/slide" Target="slides/slide97.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110" Type="http://schemas.openxmlformats.org/officeDocument/2006/relationships/slide" Target="slides/slide107.xml"/><Relationship Id="rId111" Type="http://schemas.openxmlformats.org/officeDocument/2006/relationships/slide" Target="slides/slide108.xml"/><Relationship Id="rId112" Type="http://schemas.openxmlformats.org/officeDocument/2006/relationships/slide" Target="slides/slide109.xml"/><Relationship Id="rId113" Type="http://schemas.openxmlformats.org/officeDocument/2006/relationships/slide" Target="slides/slide110.xml"/><Relationship Id="rId114" Type="http://schemas.openxmlformats.org/officeDocument/2006/relationships/slide" Target="slides/slide111.xml"/><Relationship Id="rId115" Type="http://schemas.openxmlformats.org/officeDocument/2006/relationships/slide" Target="slides/slide112.xml"/><Relationship Id="rId116" Type="http://schemas.openxmlformats.org/officeDocument/2006/relationships/slide" Target="slides/slide113.xml"/><Relationship Id="rId117" Type="http://schemas.openxmlformats.org/officeDocument/2006/relationships/slide" Target="slides/slide114.xml"/><Relationship Id="rId118" Type="http://schemas.openxmlformats.org/officeDocument/2006/relationships/slide" Target="slides/slide115.xml"/><Relationship Id="rId119" Type="http://schemas.openxmlformats.org/officeDocument/2006/relationships/slide" Target="slides/slide1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45ACE0-FB87-2145-A3EE-F587D28BBCFD}" type="datetimeFigureOut">
              <a:rPr lang="en-US" smtClean="0"/>
              <a:t>06/02/2013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FA554C-F0F9-E441-AD11-7D6AFBFD21EC}" type="slidenum">
              <a:rPr lang="en-US" smtClean="0"/>
              <a:t>‹#›</a:t>
            </a:fld>
            <a:endParaRPr lang="en-US"/>
          </a:p>
        </p:txBody>
      </p:sp>
    </p:spTree>
    <p:extLst>
      <p:ext uri="{BB962C8B-B14F-4D97-AF65-F5344CB8AC3E}">
        <p14:creationId xmlns:p14="http://schemas.microsoft.com/office/powerpoint/2010/main" val="13446540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solidFill>
                  <a:prstClr val="black"/>
                </a:solidFill>
              </a:rPr>
              <a:pPr/>
              <a:t>21</a:t>
            </a:fld>
            <a:endParaRPr lang="en-US">
              <a:solidFill>
                <a:prstClr val="black"/>
              </a:solidFill>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59A34F13-D133-4242-941F-DCD5A0762D98}" type="slidenum">
              <a:rPr lang="en-US">
                <a:solidFill>
                  <a:prstClr val="black"/>
                </a:solidFill>
                <a:latin typeface="Arial" charset="0"/>
              </a:rPr>
              <a:pPr/>
              <a:t>75</a:t>
            </a:fld>
            <a:endParaRPr lang="en-US">
              <a:solidFill>
                <a:prstClr val="black"/>
              </a:solidFill>
              <a:latin typeface="Arial"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F5A4EE8-6F79-B947-8AC5-D63889034C22}" type="slidenum">
              <a:rPr lang="en-US">
                <a:solidFill>
                  <a:prstClr val="black"/>
                </a:solidFill>
                <a:latin typeface="Arial" charset="0"/>
              </a:rPr>
              <a:pPr/>
              <a:t>76</a:t>
            </a:fld>
            <a:endParaRPr lang="en-US">
              <a:solidFill>
                <a:prstClr val="black"/>
              </a:solidFill>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5E7E411-6185-DE4B-96EE-129B93020532}" type="slidenum">
              <a:rPr lang="en-US">
                <a:solidFill>
                  <a:prstClr val="black"/>
                </a:solidFill>
                <a:latin typeface="Arial" charset="0"/>
              </a:rPr>
              <a:pPr/>
              <a:t>77</a:t>
            </a:fld>
            <a:endParaRPr lang="en-US">
              <a:solidFill>
                <a:prstClr val="black"/>
              </a:solidFill>
              <a:latin typeface="Arial"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17A64650-AE1B-994C-AA2E-179BC8C71F28}" type="slidenum">
              <a:rPr lang="en-US">
                <a:solidFill>
                  <a:prstClr val="black"/>
                </a:solidFill>
                <a:latin typeface="Arial" charset="0"/>
              </a:rPr>
              <a:pPr/>
              <a:t>78</a:t>
            </a:fld>
            <a:endParaRPr lang="en-US">
              <a:solidFill>
                <a:prstClr val="black"/>
              </a:solidFill>
              <a:latin typeface="Arial"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61D13E2-0F32-BD47-B9A4-3F2151D50B7D}" type="slidenum">
              <a:rPr lang="en-US">
                <a:solidFill>
                  <a:prstClr val="black"/>
                </a:solidFill>
                <a:latin typeface="Arial" charset="0"/>
              </a:rPr>
              <a:pPr/>
              <a:t>79</a:t>
            </a:fld>
            <a:endParaRPr lang="en-US">
              <a:solidFill>
                <a:prstClr val="black"/>
              </a:solidFill>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ln>
            <a:miter lim="800000"/>
            <a:headEnd/>
            <a:tailEnd/>
          </a:ln>
        </p:spPr>
        <p:txBody>
          <a:bodyPr/>
          <a:lstStyle/>
          <a:p>
            <a:fld id="{2281141D-443D-3544-8B1C-A188896EC12D}" type="slidenum">
              <a:rPr lang="en-US">
                <a:solidFill>
                  <a:prstClr val="black"/>
                </a:solidFill>
                <a:latin typeface="Arial" charset="0"/>
              </a:rPr>
              <a:pPr/>
              <a:t>80</a:t>
            </a:fld>
            <a:endParaRPr lang="en-US">
              <a:solidFill>
                <a:prstClr val="black"/>
              </a:solidFill>
              <a:latin typeface="Arial" charset="0"/>
            </a:endParaRPr>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a:lstStyle/>
          <a:p>
            <a:pPr eaLnBrk="1" hangingPunct="1">
              <a:spcBef>
                <a:spcPct val="0"/>
              </a:spcBef>
            </a:pPr>
            <a:r>
              <a:rPr lang="en-US" sz="2000" dirty="0" smtClean="0">
                <a:latin typeface="Arial" charset="0"/>
              </a:rPr>
              <a:t>7 spellings: Government – February – parliament</a:t>
            </a:r>
            <a:r>
              <a:rPr lang="en-US" sz="2000" baseline="0" dirty="0" smtClean="0">
                <a:latin typeface="Arial" charset="0"/>
              </a:rPr>
              <a:t> </a:t>
            </a:r>
            <a:r>
              <a:rPr lang="en-US" sz="2000" dirty="0" smtClean="0">
                <a:latin typeface="Arial" charset="0"/>
              </a:rPr>
              <a:t>– separate – believe – necessary - accommodation</a:t>
            </a:r>
            <a:endParaRPr lang="en-US" sz="2000" dirty="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solidFill>
                  <a:prstClr val="black"/>
                </a:solidFill>
              </a:rPr>
              <a:pPr/>
              <a:t>90</a:t>
            </a:fld>
            <a:endParaRPr lang="en-US">
              <a:solidFill>
                <a:prstClr val="black"/>
              </a:solidFill>
            </a:endParaRPr>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ln>
            <a:miter lim="800000"/>
            <a:headEnd/>
            <a:tailEnd/>
          </a:ln>
        </p:spPr>
        <p:txBody>
          <a:bodyPr/>
          <a:lstStyle/>
          <a:p>
            <a:fld id="{FE07FCCD-E0B7-234E-8CC1-325B20F0FDD6}" type="slidenum">
              <a:rPr lang="en-US">
                <a:solidFill>
                  <a:prstClr val="black"/>
                </a:solidFill>
              </a:rPr>
              <a:pPr/>
              <a:t>91</a:t>
            </a:fld>
            <a:endParaRPr lang="en-US">
              <a:solidFill>
                <a:prstClr val="black"/>
              </a:solidFill>
            </a:endParaRPr>
          </a:p>
        </p:txBody>
      </p:sp>
      <p:sp>
        <p:nvSpPr>
          <p:cNvPr id="9318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9318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ln>
            <a:miter lim="800000"/>
            <a:headEnd/>
            <a:tailEnd/>
          </a:ln>
        </p:spPr>
        <p:txBody>
          <a:bodyPr/>
          <a:lstStyle/>
          <a:p>
            <a:fld id="{D43DAB37-4C29-7348-BBBC-200254134F15}" type="slidenum">
              <a:rPr lang="en-US">
                <a:solidFill>
                  <a:prstClr val="black"/>
                </a:solidFill>
              </a:rPr>
              <a:pPr/>
              <a:t>92</a:t>
            </a:fld>
            <a:endParaRPr lang="en-US">
              <a:solidFill>
                <a:prstClr val="black"/>
              </a:solidFill>
            </a:endParaRPr>
          </a:p>
        </p:txBody>
      </p:sp>
      <p:sp>
        <p:nvSpPr>
          <p:cNvPr id="9523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95236"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a:lstStyle/>
          <a:p>
            <a:fld id="{95F22D61-49A1-0E43-B379-BF7CA24EC488}" type="slidenum">
              <a:rPr lang="en-US">
                <a:solidFill>
                  <a:prstClr val="black"/>
                </a:solidFill>
              </a:rPr>
              <a:pPr/>
              <a:t>93</a:t>
            </a:fld>
            <a:endParaRPr lang="en-US">
              <a:solidFill>
                <a:prstClr val="black"/>
              </a:solidFill>
            </a:endParaRPr>
          </a:p>
        </p:txBody>
      </p:sp>
      <p:sp>
        <p:nvSpPr>
          <p:cNvPr id="9728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9728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solidFill>
                  <a:prstClr val="black"/>
                </a:solidFill>
              </a:rPr>
              <a:pPr/>
              <a:t>53</a:t>
            </a:fld>
            <a:endParaRPr lang="en-US">
              <a:solidFill>
                <a:prstClr val="black"/>
              </a:solidFill>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solidFill>
                  <a:prstClr val="black"/>
                </a:solidFill>
              </a:rPr>
              <a:pPr/>
              <a:t>96</a:t>
            </a:fld>
            <a:endParaRPr lang="en-US">
              <a:solidFill>
                <a:prstClr val="black"/>
              </a:solidFill>
            </a:endParaRPr>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ln>
            <a:miter lim="800000"/>
            <a:headEnd/>
            <a:tailEnd/>
          </a:ln>
        </p:spPr>
        <p:txBody>
          <a:bodyPr/>
          <a:lstStyle/>
          <a:p>
            <a:fld id="{A560A35E-A7EE-8049-A0E6-00AB00B56CEC}" type="slidenum">
              <a:rPr lang="en-US">
                <a:solidFill>
                  <a:prstClr val="black"/>
                </a:solidFill>
              </a:rPr>
              <a:pPr/>
              <a:t>104</a:t>
            </a:fld>
            <a:endParaRPr lang="en-US">
              <a:solidFill>
                <a:prstClr val="black"/>
              </a:solidFill>
            </a:endParaRPr>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2"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solidFill>
                  <a:prstClr val="black"/>
                </a:solidFill>
              </a:rPr>
              <a:pPr/>
              <a:t>105</a:t>
            </a:fld>
            <a:endParaRPr lang="en-US">
              <a:solidFill>
                <a:prstClr val="black"/>
              </a:solidFill>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solidFill>
                  <a:prstClr val="black"/>
                </a:solidFill>
              </a:rPr>
              <a:pPr/>
              <a:t>106</a:t>
            </a:fld>
            <a:endParaRPr lang="en-US">
              <a:solidFill>
                <a:prstClr val="black"/>
              </a:solidFill>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solidFill>
                  <a:prstClr val="black"/>
                </a:solidFill>
              </a:rPr>
              <a:pPr/>
              <a:t>107</a:t>
            </a:fld>
            <a:endParaRPr lang="en-US">
              <a:solidFill>
                <a:prstClr val="black"/>
              </a:solidFill>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solidFill>
                  <a:prstClr val="black"/>
                </a:solidFill>
              </a:rPr>
              <a:pPr/>
              <a:t>108</a:t>
            </a:fld>
            <a:endParaRPr lang="en-US">
              <a:solidFill>
                <a:prstClr val="black"/>
              </a:solidFill>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solidFill>
                  <a:prstClr val="black"/>
                </a:solidFill>
              </a:rPr>
              <a:pPr/>
              <a:t>109</a:t>
            </a:fld>
            <a:endParaRPr lang="en-US">
              <a:solidFill>
                <a:prstClr val="black"/>
              </a:solidFill>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solidFill>
                  <a:prstClr val="black"/>
                </a:solidFill>
              </a:rPr>
              <a:pPr/>
              <a:t>110</a:t>
            </a:fld>
            <a:endParaRPr lang="en-US">
              <a:solidFill>
                <a:prstClr val="black"/>
              </a:solidFill>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solidFill>
                  <a:prstClr val="black"/>
                </a:solidFill>
              </a:rPr>
              <a:pPr/>
              <a:t>111</a:t>
            </a:fld>
            <a:endParaRPr lang="en-US">
              <a:solidFill>
                <a:prstClr val="black"/>
              </a:solidFill>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29C504DA-15B6-2E40-B36A-7991F71FCFC8}" type="slidenum">
              <a:rPr lang="en-US">
                <a:solidFill>
                  <a:prstClr val="black"/>
                </a:solidFill>
              </a:rPr>
              <a:pPr/>
              <a:t>112</a:t>
            </a:fld>
            <a:endParaRPr lang="en-US">
              <a:solidFill>
                <a:prstClr val="black"/>
              </a:solidFill>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solidFill>
                  <a:prstClr val="black"/>
                </a:solidFill>
              </a:rPr>
              <a:pPr/>
              <a:t>54</a:t>
            </a:fld>
            <a:endParaRPr lang="en-US">
              <a:solidFill>
                <a:prstClr val="black"/>
              </a:solidFill>
            </a:endParaRPr>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solidFill>
                  <a:prstClr val="black"/>
                </a:solidFill>
              </a:rPr>
              <a:pPr/>
              <a:t>55</a:t>
            </a:fld>
            <a:endParaRPr lang="en-US">
              <a:solidFill>
                <a:prstClr val="black"/>
              </a:solidFill>
            </a:endParaRPr>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a:lstStyle/>
          <a:p>
            <a:fld id="{C9B8DC55-4AA3-EB48-9E92-15485D5CC4D1}" type="slidenum">
              <a:rPr lang="en-US">
                <a:solidFill>
                  <a:prstClr val="black"/>
                </a:solidFill>
              </a:rPr>
              <a:pPr/>
              <a:t>56</a:t>
            </a:fld>
            <a:endParaRPr lang="en-US">
              <a:solidFill>
                <a:prstClr val="black"/>
              </a:solidFill>
            </a:endParaRPr>
          </a:p>
        </p:txBody>
      </p:sp>
      <p:sp>
        <p:nvSpPr>
          <p:cNvPr id="9113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9114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7E712E3-F87D-F04A-A698-6FEA9F4BDD8E}" type="slidenum">
              <a:rPr lang="en-US">
                <a:solidFill>
                  <a:prstClr val="black"/>
                </a:solidFill>
                <a:latin typeface="Arial" charset="0"/>
              </a:rPr>
              <a:pPr/>
              <a:t>71</a:t>
            </a:fld>
            <a:endParaRPr lang="en-US">
              <a:solidFill>
                <a:prstClr val="black"/>
              </a:solidFill>
              <a:latin typeface="Arial"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7E712E3-F87D-F04A-A698-6FEA9F4BDD8E}" type="slidenum">
              <a:rPr lang="en-US">
                <a:solidFill>
                  <a:prstClr val="black"/>
                </a:solidFill>
                <a:latin typeface="Arial" charset="0"/>
              </a:rPr>
              <a:pPr/>
              <a:t>72</a:t>
            </a:fld>
            <a:endParaRPr lang="en-US">
              <a:solidFill>
                <a:prstClr val="black"/>
              </a:solidFill>
              <a:latin typeface="Arial"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B284888F-390C-884E-8650-AB5C51AF7E82}" type="slidenum">
              <a:rPr lang="en-US">
                <a:solidFill>
                  <a:prstClr val="black"/>
                </a:solidFill>
                <a:latin typeface="Arial" charset="0"/>
              </a:rPr>
              <a:pPr/>
              <a:t>73</a:t>
            </a:fld>
            <a:endParaRPr lang="en-US">
              <a:solidFill>
                <a:prstClr val="black"/>
              </a:solidFill>
              <a:latin typeface="Arial"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BEE1DBF0-D59D-2A43-A07C-93B0751694B0}" type="slidenum">
              <a:rPr lang="en-US">
                <a:solidFill>
                  <a:prstClr val="black"/>
                </a:solidFill>
                <a:latin typeface="Arial" charset="0"/>
              </a:rPr>
              <a:pPr/>
              <a:t>74</a:t>
            </a:fld>
            <a:endParaRPr lang="en-US">
              <a:solidFill>
                <a:prstClr val="black"/>
              </a:solidFill>
              <a:latin typeface="Arial"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D399CA5-160C-F943-80F3-04FC6F94324C}" type="datetimeFigureOut">
              <a:rPr lang="en-US" smtClean="0"/>
              <a:t>06/02/2013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65994011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399CA5-160C-F943-80F3-04FC6F94324C}" type="datetimeFigureOut">
              <a:rPr lang="en-US" smtClean="0"/>
              <a:t>06/02/2013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21376179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399CA5-160C-F943-80F3-04FC6F94324C}" type="datetimeFigureOut">
              <a:rPr lang="en-US" smtClean="0"/>
              <a:t>06/02/2013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23679385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06/02/2013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06/02/2013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06/02/2013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06/02/2013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06/02/2013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06/02/2013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06/02/2013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06/02/2013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399CA5-160C-F943-80F3-04FC6F94324C}" type="datetimeFigureOut">
              <a:rPr lang="en-US" smtClean="0"/>
              <a:t>06/02/2013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11897792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06/02/2013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06/02/2013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06/02/2013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38F730B-05AD-374A-940A-34BAECE5D919}" type="datetime1">
              <a:rPr lang="en-US"/>
              <a:pPr>
                <a:defRPr/>
              </a:pPr>
              <a:t>06/02/2013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4E5A9D-8753-1448-B69E-5FCEF25B338D}" type="slidenum">
              <a:rPr lang="en-US"/>
              <a:pPr>
                <a:defRPr/>
              </a:pPr>
              <a:t>‹#›</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BBE4A4-6BE3-EC4B-B419-516B0278AC07}" type="datetime1">
              <a:rPr lang="en-US"/>
              <a:pPr>
                <a:defRPr/>
              </a:pPr>
              <a:t>06/02/2013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0CBD87-A148-C642-A017-DFC1EAA16CF4}" type="slidenum">
              <a:rPr lang="en-US"/>
              <a:pPr>
                <a:defRPr/>
              </a:pPr>
              <a:t>‹#›</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B99D0B0-737B-B741-9A6B-5FD00FF1068E}" type="datetime1">
              <a:rPr lang="en-US"/>
              <a:pPr>
                <a:defRPr/>
              </a:pPr>
              <a:t>06/02/2013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CBEC67-4393-124A-AC4E-A2551D981B4B}" type="slidenum">
              <a:rPr lang="en-US"/>
              <a:pPr>
                <a:defRPr/>
              </a:pPr>
              <a:t>‹#›</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4A0FC6D-9763-7B45-AA0D-6871D3A619B4}" type="datetime1">
              <a:rPr lang="en-US"/>
              <a:pPr>
                <a:defRPr/>
              </a:pPr>
              <a:t>06/02/2013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347D4F-1B46-3746-957B-BCFEAFB8A635}" type="slidenum">
              <a:rPr lang="en-US"/>
              <a:pPr>
                <a:defRPr/>
              </a:pPr>
              <a:t>‹#›</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7E44935-0FC9-0043-A1E3-F05344F8399C}" type="datetime1">
              <a:rPr lang="en-US"/>
              <a:pPr>
                <a:defRPr/>
              </a:pPr>
              <a:t>06/02/2013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B9F599B-5D06-F642-9DDE-753504DC1E9E}" type="slidenum">
              <a:rPr lang="en-US"/>
              <a:pPr>
                <a:defRPr/>
              </a:pPr>
              <a:t>‹#›</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C7F8FD6-D987-4E42-8FBE-1034DBBE85D6}" type="datetime1">
              <a:rPr lang="en-US"/>
              <a:pPr>
                <a:defRPr/>
              </a:pPr>
              <a:t>06/02/2013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4FEB6EE-CD69-2C4E-9424-4B23E021366D}" type="slidenum">
              <a:rPr lang="en-US"/>
              <a:pPr>
                <a:defRPr/>
              </a:pPr>
              <a:t>‹#›</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91E0869-CCAC-5E4C-98E0-C7A0238D43E1}" type="datetime1">
              <a:rPr lang="en-US"/>
              <a:pPr>
                <a:defRPr/>
              </a:pPr>
              <a:t>06/02/2013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71FCB25-FA31-7F41-ABF9-621AF4860D28}" type="slidenum">
              <a:rPr lang="en-US"/>
              <a:pPr>
                <a:defRPr/>
              </a:pPr>
              <a:t>‹#›</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D399CA5-160C-F943-80F3-04FC6F94324C}" type="datetimeFigureOut">
              <a:rPr lang="en-US" smtClean="0"/>
              <a:t>06/02/2013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74123757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4B300CA-E39F-8F4E-AEB6-EEB16842A219}" type="datetime1">
              <a:rPr lang="en-US"/>
              <a:pPr>
                <a:defRPr/>
              </a:pPr>
              <a:t>06/02/2013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EB78A7-1367-2B4B-9FE8-377FF7DA025A}" type="slidenum">
              <a:rPr lang="en-US"/>
              <a:pPr>
                <a:defRPr/>
              </a:pPr>
              <a:t>‹#›</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356B272-E944-E944-B9AD-EDD861A6BDAA}" type="datetime1">
              <a:rPr lang="en-US"/>
              <a:pPr>
                <a:defRPr/>
              </a:pPr>
              <a:t>06/02/2013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4A90CF-5262-124C-B531-34E4513E844A}" type="slidenum">
              <a:rPr lang="en-US"/>
              <a:pPr>
                <a:defRPr/>
              </a:pPr>
              <a:t>‹#›</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1D6D28-1760-294A-8E71-34E352B62639}" type="datetime1">
              <a:rPr lang="en-US"/>
              <a:pPr>
                <a:defRPr/>
              </a:pPr>
              <a:t>06/02/2013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51949B-194D-6348-AD10-7AD7589358D2}" type="slidenum">
              <a:rPr lang="en-US"/>
              <a:pPr>
                <a:defRPr/>
              </a:pPr>
              <a:t>‹#›</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B88CCCE-D21B-E64C-83AE-1B1B42309679}" type="datetime1">
              <a:rPr lang="en-US"/>
              <a:pPr>
                <a:defRPr/>
              </a:pPr>
              <a:t>06/02/2013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36A08C-09F7-C048-9E0F-B7C38640522F}" type="slidenum">
              <a:rPr lang="en-US"/>
              <a:pPr>
                <a:defRPr/>
              </a:pPr>
              <a:t>‹#›</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D399CA5-160C-F943-80F3-04FC6F94324C}" type="datetimeFigureOut">
              <a:rPr lang="en-US" smtClean="0"/>
              <a:t>06/02/2013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11817182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D399CA5-160C-F943-80F3-04FC6F94324C}" type="datetimeFigureOut">
              <a:rPr lang="en-US" smtClean="0"/>
              <a:t>06/02/2013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273186107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D399CA5-160C-F943-80F3-04FC6F94324C}" type="datetimeFigureOut">
              <a:rPr lang="en-US" smtClean="0"/>
              <a:t>06/02/2013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98790373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399CA5-160C-F943-80F3-04FC6F94324C}" type="datetimeFigureOut">
              <a:rPr lang="en-US" smtClean="0"/>
              <a:t>06/02/2013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8515903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399CA5-160C-F943-80F3-04FC6F94324C}" type="datetimeFigureOut">
              <a:rPr lang="en-US" smtClean="0"/>
              <a:t>06/02/2013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119320732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399CA5-160C-F943-80F3-04FC6F94324C}" type="datetimeFigureOut">
              <a:rPr lang="en-US" smtClean="0"/>
              <a:t>06/02/2013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3704760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399CA5-160C-F943-80F3-04FC6F94324C}" type="datetimeFigureOut">
              <a:rPr lang="en-US" smtClean="0"/>
              <a:t>06/02/2013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4D426-879C-2243-B640-9D57A1C22E10}" type="slidenum">
              <a:rPr lang="en-US" smtClean="0"/>
              <a:t>‹#›</a:t>
            </a:fld>
            <a:endParaRPr lang="en-US"/>
          </a:p>
        </p:txBody>
      </p:sp>
    </p:spTree>
    <p:extLst>
      <p:ext uri="{BB962C8B-B14F-4D97-AF65-F5344CB8AC3E}">
        <p14:creationId xmlns:p14="http://schemas.microsoft.com/office/powerpoint/2010/main" val="1933093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2E8BB-B931-9545-B491-01A4626E1090}" type="datetimeFigureOut">
              <a:rPr lang="en-US" smtClean="0">
                <a:solidFill>
                  <a:prstClr val="black">
                    <a:tint val="75000"/>
                  </a:prstClr>
                </a:solidFill>
                <a:latin typeface="Calibri"/>
              </a:rPr>
              <a:pPr/>
              <a:t>06/02/2013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3080F"/>
            </a:gs>
            <a:gs pos="89999">
              <a:srgbClr val="03080F"/>
            </a:gs>
            <a:gs pos="100000">
              <a:srgbClr val="FFFFFF"/>
            </a:gs>
          </a:gsLst>
          <a:lin ang="378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defRPr>
            </a:lvl1pPr>
          </a:lstStyle>
          <a:p>
            <a:pPr fontAlgn="base">
              <a:spcBef>
                <a:spcPct val="0"/>
              </a:spcBef>
              <a:spcAft>
                <a:spcPct val="0"/>
              </a:spcAft>
              <a:defRPr/>
            </a:pPr>
            <a:fld id="{B6C7E0FA-D803-6245-994C-38D7B196184B}" type="datetime1">
              <a:rPr lang="en-US">
                <a:ea typeface="ＭＳ Ｐゴシック" charset="-128"/>
                <a:cs typeface="ＭＳ Ｐゴシック" charset="-128"/>
              </a:rPr>
              <a:pPr fontAlgn="base">
                <a:spcBef>
                  <a:spcPct val="0"/>
                </a:spcBef>
                <a:spcAft>
                  <a:spcPct val="0"/>
                </a:spcAft>
                <a:defRPr/>
              </a:pPr>
              <a:t>06/02/2013</a:t>
            </a:fld>
            <a:endParaRPr lang="en-US">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fontAlgn="base">
              <a:spcBef>
                <a:spcPct val="0"/>
              </a:spcBef>
              <a:spcAft>
                <a:spcPct val="0"/>
              </a:spcAft>
              <a:defRPr/>
            </a:pPr>
            <a:endParaRPr lang="en-US">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defRPr>
            </a:lvl1pPr>
          </a:lstStyle>
          <a:p>
            <a:pPr fontAlgn="base">
              <a:spcBef>
                <a:spcPct val="0"/>
              </a:spcBef>
              <a:spcAft>
                <a:spcPct val="0"/>
              </a:spcAft>
              <a:defRPr/>
            </a:pPr>
            <a:fld id="{6511AF8B-733C-CA45-A62A-FCEC9829E7EA}" type="slidenum">
              <a:rPr lang="en-US">
                <a:ea typeface="ＭＳ Ｐゴシック" charset="-128"/>
                <a:cs typeface="ＭＳ Ｐゴシック" charset="-128"/>
              </a:rPr>
              <a:pPr fontAlgn="base">
                <a:spcBef>
                  <a:spcPct val="0"/>
                </a:spcBef>
                <a:spcAft>
                  <a:spcPct val="0"/>
                </a:spcAft>
                <a:defRPr/>
              </a:pPr>
              <a:t>‹#›</a:t>
            </a:fld>
            <a:endParaRPr lang="en-US">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hyperlink" Target="http://www.guardian.co.uk/profile/momtaz-begum-hossain"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4.xml"/><Relationship Id="rId2" Type="http://schemas.openxmlformats.org/officeDocument/2006/relationships/notesSlide" Target="../notesSlides/notesSlide21.xml"/></Relationships>
</file>

<file path=ppt/slides/_rels/slide10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7.png"/><Relationship Id="rId1" Type="http://schemas.openxmlformats.org/officeDocument/2006/relationships/slideLayout" Target="../slideLayouts/slideLayout24.xml"/><Relationship Id="rId2" Type="http://schemas.openxmlformats.org/officeDocument/2006/relationships/notesSlide" Target="../notesSlides/notesSlide2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image" Target="../media/image2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2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 Id="rId3" Type="http://schemas.openxmlformats.org/officeDocument/2006/relationships/image" Target="../media/image54.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4.xml"/><Relationship Id="rId2" Type="http://schemas.openxmlformats.org/officeDocument/2006/relationships/notesSlide" Target="../notesSlides/notesSlid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 Id="rId3"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0.jpeg"/><Relationship Id="rId3" Type="http://schemas.openxmlformats.org/officeDocument/2006/relationships/image" Target="../media/image3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0.jpeg"/></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5.png"/><Relationship Id="rId1" Type="http://schemas.openxmlformats.org/officeDocument/2006/relationships/slideLayout" Target="../slideLayouts/slideLayout23.xml"/><Relationship Id="rId2" Type="http://schemas.openxmlformats.org/officeDocument/2006/relationships/notesSlide" Target="../notesSlides/notesSlide5.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33.emf"/><Relationship Id="rId5" Type="http://schemas.openxmlformats.org/officeDocument/2006/relationships/image" Target="../media/image25.png"/><Relationship Id="rId1" Type="http://schemas.openxmlformats.org/officeDocument/2006/relationships/vmlDrawing" Target="../drawings/vmlDrawing1.vml"/><Relationship Id="rId2"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3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36.png"/></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3.xml"/><Relationship Id="rId2" Type="http://schemas.openxmlformats.org/officeDocument/2006/relationships/notesSlide" Target="../notesSlides/notesSlide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3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4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4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4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81.xml.rels><?xml version="1.0" encoding="UTF-8" standalone="yes"?>
<Relationships xmlns="http://schemas.openxmlformats.org/package/2006/relationships"><Relationship Id="rId3" Type="http://schemas.openxmlformats.org/officeDocument/2006/relationships/oleObject" Target="../embeddings/Microsoft_Word_97_-_2004_Document2.doc"/><Relationship Id="rId4" Type="http://schemas.openxmlformats.org/officeDocument/2006/relationships/image" Target="../media/image33.emf"/><Relationship Id="rId5" Type="http://schemas.openxmlformats.org/officeDocument/2006/relationships/image" Target="../media/image25.png"/><Relationship Id="rId1" Type="http://schemas.openxmlformats.org/officeDocument/2006/relationships/vmlDrawing" Target="../drawings/vmlDrawing2.vml"/><Relationship Id="rId2"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Microsoft_Word_97_-_2004_Document3.doc"/><Relationship Id="rId4" Type="http://schemas.openxmlformats.org/officeDocument/2006/relationships/image" Target="../media/image44.emf"/><Relationship Id="rId5" Type="http://schemas.openxmlformats.org/officeDocument/2006/relationships/image" Target="../media/image25.png"/><Relationship Id="rId1" Type="http://schemas.openxmlformats.org/officeDocument/2006/relationships/vmlDrawing" Target="../drawings/vmlDrawing3.vml"/><Relationship Id="rId2"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Microsoft_Word_97_-_2004_Document4.doc"/><Relationship Id="rId4" Type="http://schemas.openxmlformats.org/officeDocument/2006/relationships/image" Target="../media/image45.emf"/><Relationship Id="rId5" Type="http://schemas.openxmlformats.org/officeDocument/2006/relationships/image" Target="../media/image25.png"/><Relationship Id="rId1" Type="http://schemas.openxmlformats.org/officeDocument/2006/relationships/vmlDrawing" Target="../drawings/vmlDrawing4.vml"/><Relationship Id="rId2"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Microsoft_Word_97_-_2004_Document5.doc"/><Relationship Id="rId4" Type="http://schemas.openxmlformats.org/officeDocument/2006/relationships/image" Target="../media/image46.emf"/><Relationship Id="rId5" Type="http://schemas.openxmlformats.org/officeDocument/2006/relationships/image" Target="../media/image25.png"/><Relationship Id="rId1" Type="http://schemas.openxmlformats.org/officeDocument/2006/relationships/vmlDrawing" Target="../drawings/vmlDrawing5.vml"/><Relationship Id="rId2"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Microsoft_Word_97_-_2004_Document6.doc"/><Relationship Id="rId4" Type="http://schemas.openxmlformats.org/officeDocument/2006/relationships/image" Target="../media/image47.emf"/><Relationship Id="rId5" Type="http://schemas.openxmlformats.org/officeDocument/2006/relationships/image" Target="../media/image25.png"/><Relationship Id="rId1" Type="http://schemas.openxmlformats.org/officeDocument/2006/relationships/vmlDrawing" Target="../drawings/vmlDrawing6.vml"/><Relationship Id="rId2"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Microsoft_Word_97_-_2004_Document7.doc"/><Relationship Id="rId4" Type="http://schemas.openxmlformats.org/officeDocument/2006/relationships/image" Target="../media/image48.emf"/><Relationship Id="rId5" Type="http://schemas.openxmlformats.org/officeDocument/2006/relationships/image" Target="../media/image25.png"/><Relationship Id="rId1" Type="http://schemas.openxmlformats.org/officeDocument/2006/relationships/vmlDrawing" Target="../drawings/vmlDrawing7.vml"/><Relationship Id="rId2"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Microsoft_Word_97_-_2004_Document8.doc"/><Relationship Id="rId4" Type="http://schemas.openxmlformats.org/officeDocument/2006/relationships/image" Target="../media/image49.emf"/><Relationship Id="rId5" Type="http://schemas.openxmlformats.org/officeDocument/2006/relationships/image" Target="../media/image25.png"/><Relationship Id="rId1" Type="http://schemas.openxmlformats.org/officeDocument/2006/relationships/vmlDrawing" Target="../drawings/vmlDrawing8.vml"/><Relationship Id="rId2"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Microsoft_Word_97_-_2004_Document9.doc"/><Relationship Id="rId4" Type="http://schemas.openxmlformats.org/officeDocument/2006/relationships/image" Target="../media/image50.emf"/><Relationship Id="rId5" Type="http://schemas.openxmlformats.org/officeDocument/2006/relationships/image" Target="../media/image25.png"/><Relationship Id="rId1" Type="http://schemas.openxmlformats.org/officeDocument/2006/relationships/vmlDrawing" Target="../drawings/vmlDrawing9.vml"/><Relationship Id="rId2"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Microsoft_Word_97_-_2004_Document10.doc"/><Relationship Id="rId4" Type="http://schemas.openxmlformats.org/officeDocument/2006/relationships/image" Target="../media/image51.emf"/><Relationship Id="rId5" Type="http://schemas.openxmlformats.org/officeDocument/2006/relationships/image" Target="../media/image25.png"/><Relationship Id="rId1" Type="http://schemas.openxmlformats.org/officeDocument/2006/relationships/vmlDrawing" Target="../drawings/vmlDrawing10.vml"/><Relationship Id="rId2"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s>
</file>

<file path=ppt/slides/_rels/slide9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5.png"/><Relationship Id="rId1" Type="http://schemas.openxmlformats.org/officeDocument/2006/relationships/slideLayout" Target="../slideLayouts/slideLayout23.xml"/><Relationship Id="rId2" Type="http://schemas.openxmlformats.org/officeDocument/2006/relationships/notesSlide" Target="../notesSlides/notesSlide1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9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hyperlink" Target="file://localhost/Users/geoff/Documents/PowerPoint/Suffolk/On%20Writing.pptx%23-1,1,Slide%201" TargetMode="External"/><Relationship Id="rId1" Type="http://schemas.openxmlformats.org/officeDocument/2006/relationships/slideLayout" Target="../slideLayouts/slideLayout23.xml"/><Relationship Id="rId2" Type="http://schemas.openxmlformats.org/officeDocument/2006/relationships/notesSlide" Target="../notesSlides/notesSlide19.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Microsoft_Word_97_-_2004_Document11.doc"/><Relationship Id="rId4" Type="http://schemas.openxmlformats.org/officeDocument/2006/relationships/image" Target="../media/image33.emf"/><Relationship Id="rId5" Type="http://schemas.openxmlformats.org/officeDocument/2006/relationships/image" Target="../media/image25.png"/><Relationship Id="rId1" Type="http://schemas.openxmlformats.org/officeDocument/2006/relationships/vmlDrawing" Target="../drawings/vmlDrawing11.vml"/><Relationship Id="rId2"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Microsoft_Word_97_-_2004_Document12.doc"/><Relationship Id="rId4" Type="http://schemas.openxmlformats.org/officeDocument/2006/relationships/image" Target="../media/image33.emf"/><Relationship Id="rId5" Type="http://schemas.openxmlformats.org/officeDocument/2006/relationships/image" Target="../media/image25.png"/><Relationship Id="rId1" Type="http://schemas.openxmlformats.org/officeDocument/2006/relationships/vmlDrawing" Target="../drawings/vmlDrawing12.vml"/><Relationship Id="rId2"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3.xml"/><Relationship Id="rId2" Type="http://schemas.openxmlformats.org/officeDocument/2006/relationships/notesSlide" Target="../notesSlides/notesSlide2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2787" y="1"/>
            <a:ext cx="10275903" cy="6858000"/>
          </a:xfrm>
          <a:prstGeom prst="rect">
            <a:avLst/>
          </a:prstGeom>
        </p:spPr>
      </p:pic>
      <p:sp>
        <p:nvSpPr>
          <p:cNvPr id="5" name="TextBox 4"/>
          <p:cNvSpPr txBox="1"/>
          <p:nvPr/>
        </p:nvSpPr>
        <p:spPr>
          <a:xfrm>
            <a:off x="3258255" y="2674951"/>
            <a:ext cx="5885745" cy="1846659"/>
          </a:xfrm>
          <a:prstGeom prst="rect">
            <a:avLst/>
          </a:prstGeom>
          <a:noFill/>
        </p:spPr>
        <p:txBody>
          <a:bodyPr wrap="square" rtlCol="0">
            <a:spAutoFit/>
          </a:bodyPr>
          <a:lstStyle/>
          <a:p>
            <a:pPr algn="ctr"/>
            <a:r>
              <a:rPr lang="en-US" sz="2400" b="1" dirty="0" smtClean="0"/>
              <a:t>‘O Brave New World’:</a:t>
            </a:r>
          </a:p>
          <a:p>
            <a:pPr algn="ctr"/>
            <a:r>
              <a:rPr lang="en-US" sz="2400" b="1" dirty="0" smtClean="0"/>
              <a:t>Leadership for Literacy</a:t>
            </a:r>
            <a:endParaRPr lang="en-US" sz="2400" b="1" dirty="0" smtClean="0"/>
          </a:p>
          <a:p>
            <a:pPr algn="ctr"/>
            <a:endParaRPr lang="en-US" sz="1600" b="1" dirty="0"/>
          </a:p>
          <a:p>
            <a:pPr algn="ctr"/>
            <a:r>
              <a:rPr lang="en-US" sz="2400" b="1" dirty="0" smtClean="0"/>
              <a:t>Geoff Barton</a:t>
            </a:r>
          </a:p>
          <a:p>
            <a:pPr algn="ctr"/>
            <a:r>
              <a:rPr lang="en-US" sz="2400" b="1" dirty="0" smtClean="0"/>
              <a:t>Headteacher, King Edward VI School</a:t>
            </a:r>
          </a:p>
        </p:txBody>
      </p:sp>
      <p:sp>
        <p:nvSpPr>
          <p:cNvPr id="2" name="TextBox 1"/>
          <p:cNvSpPr txBox="1"/>
          <p:nvPr/>
        </p:nvSpPr>
        <p:spPr>
          <a:xfrm>
            <a:off x="3668566" y="5666291"/>
            <a:ext cx="4619098" cy="646331"/>
          </a:xfrm>
          <a:prstGeom prst="rect">
            <a:avLst/>
          </a:prstGeom>
          <a:noFill/>
        </p:spPr>
        <p:txBody>
          <a:bodyPr wrap="square" rtlCol="0">
            <a:spAutoFit/>
          </a:bodyPr>
          <a:lstStyle/>
          <a:p>
            <a:pPr algn="ctr"/>
            <a:r>
              <a:rPr lang="en-US" dirty="0" smtClean="0">
                <a:solidFill>
                  <a:schemeClr val="bg1"/>
                </a:solidFill>
              </a:rPr>
              <a:t>Download at </a:t>
            </a:r>
            <a:r>
              <a:rPr lang="en-US" dirty="0" err="1" smtClean="0">
                <a:solidFill>
                  <a:schemeClr val="bg1"/>
                </a:solidFill>
              </a:rPr>
              <a:t>www.</a:t>
            </a:r>
            <a:r>
              <a:rPr lang="en-US" u="sng" dirty="0" err="1" smtClean="0">
                <a:solidFill>
                  <a:schemeClr val="bg1"/>
                </a:solidFill>
              </a:rPr>
              <a:t>geoffbarton.co.uk</a:t>
            </a:r>
            <a:r>
              <a:rPr lang="en-US" dirty="0" smtClean="0">
                <a:solidFill>
                  <a:schemeClr val="bg1"/>
                </a:solidFill>
              </a:rPr>
              <a:t> (</a:t>
            </a:r>
            <a:r>
              <a:rPr lang="en-US" dirty="0" smtClean="0">
                <a:solidFill>
                  <a:schemeClr val="bg1"/>
                </a:solidFill>
              </a:rPr>
              <a:t>112)</a:t>
            </a:r>
            <a:endParaRPr lang="en-US" dirty="0" smtClean="0">
              <a:solidFill>
                <a:schemeClr val="bg1"/>
              </a:solidFill>
            </a:endParaRPr>
          </a:p>
          <a:p>
            <a:pPr algn="ctr"/>
            <a:r>
              <a:rPr lang="en-US" dirty="0" smtClean="0">
                <a:solidFill>
                  <a:schemeClr val="bg1"/>
                </a:solidFill>
              </a:rPr>
              <a:t>Twitter: @</a:t>
            </a:r>
            <a:r>
              <a:rPr lang="en-US" dirty="0" err="1" smtClean="0">
                <a:solidFill>
                  <a:schemeClr val="bg1"/>
                </a:solidFill>
              </a:rPr>
              <a:t>RealGeoffBarton</a:t>
            </a:r>
            <a:endParaRPr lang="en-US" dirty="0">
              <a:solidFill>
                <a:schemeClr val="bg1"/>
              </a:solidFill>
            </a:endParaRPr>
          </a:p>
        </p:txBody>
      </p:sp>
    </p:spTree>
    <p:extLst>
      <p:ext uri="{BB962C8B-B14F-4D97-AF65-F5344CB8AC3E}">
        <p14:creationId xmlns:p14="http://schemas.microsoft.com/office/powerpoint/2010/main" val="142191108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2-06 at 05.40.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8327"/>
            <a:ext cx="9144000" cy="5140118"/>
          </a:xfrm>
          <a:prstGeom prst="rect">
            <a:avLst/>
          </a:prstGeom>
        </p:spPr>
      </p:pic>
    </p:spTree>
    <p:extLst>
      <p:ext uri="{BB962C8B-B14F-4D97-AF65-F5344CB8AC3E}">
        <p14:creationId xmlns:p14="http://schemas.microsoft.com/office/powerpoint/2010/main" val="325426396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8054" y="2700293"/>
            <a:ext cx="7772400" cy="1470025"/>
          </a:xfrm>
        </p:spPr>
        <p:txBody>
          <a:bodyPr>
            <a:noAutofit/>
          </a:bodyPr>
          <a:lstStyle/>
          <a:p>
            <a:pPr algn="l"/>
            <a:r>
              <a:rPr lang="en-US" sz="2400" dirty="0">
                <a:solidFill>
                  <a:srgbClr val="FFFFFF"/>
                </a:solidFill>
              </a:rPr>
              <a:t>I've made a decision. From now on, if I need help, I'm heading straight </a:t>
            </a:r>
            <a:r>
              <a:rPr lang="en-US" sz="2400" dirty="0" smtClean="0">
                <a:solidFill>
                  <a:srgbClr val="FFFFFF"/>
                </a:solidFill>
              </a:rPr>
              <a:t>to Twitter. </a:t>
            </a:r>
            <a:r>
              <a:rPr lang="en-US" sz="2400" dirty="0">
                <a:solidFill>
                  <a:srgbClr val="FFFFFF"/>
                </a:solidFill>
              </a:rPr>
              <a:t>I've tweeted pleas before. I once posted that I needed a job and the same afternoon got commissioned to write an article. But a few weeks ago, I discovered the true benefits of the virtual world.</a:t>
            </a:r>
            <a:r>
              <a:rPr lang="en-GB" sz="2400" dirty="0">
                <a:solidFill>
                  <a:srgbClr val="FFFFFF"/>
                </a:solidFill>
              </a:rPr>
              <a:t/>
            </a:r>
            <a:br>
              <a:rPr lang="en-GB" sz="2400" dirty="0">
                <a:solidFill>
                  <a:srgbClr val="FFFFFF"/>
                </a:solidFill>
              </a:rPr>
            </a:br>
            <a:r>
              <a:rPr lang="en-US" sz="2400" dirty="0">
                <a:solidFill>
                  <a:srgbClr val="FFFFFF"/>
                </a:solidFill>
              </a:rPr>
              <a:t> </a:t>
            </a:r>
            <a:r>
              <a:rPr lang="en-GB" sz="2400" dirty="0">
                <a:solidFill>
                  <a:srgbClr val="FFFFFF"/>
                </a:solidFill>
              </a:rPr>
              <a:t/>
            </a:r>
            <a:br>
              <a:rPr lang="en-GB" sz="2400" dirty="0">
                <a:solidFill>
                  <a:srgbClr val="FFFFFF"/>
                </a:solidFill>
              </a:rPr>
            </a:br>
            <a:r>
              <a:rPr lang="en-US" sz="2400" dirty="0">
                <a:solidFill>
                  <a:srgbClr val="FFFFFF"/>
                </a:solidFill>
              </a:rPr>
              <a:t>It was election </a:t>
            </a:r>
            <a:r>
              <a:rPr lang="en-US" sz="2400" dirty="0" smtClean="0">
                <a:solidFill>
                  <a:srgbClr val="FFFFFF"/>
                </a:solidFill>
              </a:rPr>
              <a:t>day</a:t>
            </a:r>
            <a:r>
              <a:rPr lang="en-US" sz="2400" dirty="0">
                <a:solidFill>
                  <a:srgbClr val="FFFFFF"/>
                </a:solidFill>
              </a:rPr>
              <a:t> </a:t>
            </a:r>
            <a:r>
              <a:rPr lang="en-US" sz="2400" dirty="0" smtClean="0">
                <a:solidFill>
                  <a:srgbClr val="FFFFFF"/>
                </a:solidFill>
              </a:rPr>
              <a:t>and </a:t>
            </a:r>
            <a:r>
              <a:rPr lang="en-US" sz="2400" dirty="0">
                <a:solidFill>
                  <a:srgbClr val="FFFFFF"/>
                </a:solidFill>
              </a:rPr>
              <a:t>on my way back from a lunchtime trip to the launderette I discovered a huge BNP banner had been tied to the lamp post outside my flat. My immediate reaction was to pull it down. The trouble was, I'm short and it was higher than my tallest chair could reach. So I sent out a tweet. </a:t>
            </a:r>
            <a:r>
              <a:rPr lang="en-US" sz="2400" dirty="0" smtClean="0">
                <a:solidFill>
                  <a:srgbClr val="FFFFFF"/>
                </a:solidFill>
              </a:rPr>
              <a:t>Could </a:t>
            </a:r>
            <a:r>
              <a:rPr lang="en-US" sz="2400" dirty="0">
                <a:solidFill>
                  <a:srgbClr val="FFFFFF"/>
                </a:solidFill>
              </a:rPr>
              <a:t>anyone help me tear down this monstrosity?</a:t>
            </a:r>
            <a:endParaRPr lang="en-GB" sz="2400" dirty="0">
              <a:solidFill>
                <a:srgbClr val="FFFFFF"/>
              </a:solidFill>
            </a:endParaRPr>
          </a:p>
        </p:txBody>
      </p:sp>
      <p:sp>
        <p:nvSpPr>
          <p:cNvPr id="3" name="Subtitle 2"/>
          <p:cNvSpPr>
            <a:spLocks noGrp="1"/>
          </p:cNvSpPr>
          <p:nvPr>
            <p:ph type="subTitle" idx="1"/>
          </p:nvPr>
        </p:nvSpPr>
        <p:spPr>
          <a:xfrm>
            <a:off x="2229654" y="5720959"/>
            <a:ext cx="6400800" cy="1752600"/>
          </a:xfrm>
        </p:spPr>
        <p:txBody>
          <a:bodyPr>
            <a:normAutofit/>
          </a:bodyPr>
          <a:lstStyle/>
          <a:p>
            <a:r>
              <a:rPr lang="en-US" sz="1800" b="1" dirty="0">
                <a:hlinkClick r:id="rId2"/>
              </a:rPr>
              <a:t>Momtaz Begum-Hossain</a:t>
            </a:r>
            <a:r>
              <a:rPr lang="en-US" sz="1800" dirty="0" smtClean="0"/>
              <a:t>, Guardian, </a:t>
            </a:r>
            <a:r>
              <a:rPr lang="en-US" sz="1800" dirty="0"/>
              <a:t>WEDNESDAY 16 MAY 2012</a:t>
            </a:r>
            <a:endParaRPr lang="en-US" sz="1800" dirty="0" smtClean="0"/>
          </a:p>
        </p:txBody>
      </p:sp>
    </p:spTree>
    <p:extLst>
      <p:ext uri="{BB962C8B-B14F-4D97-AF65-F5344CB8AC3E}">
        <p14:creationId xmlns:p14="http://schemas.microsoft.com/office/powerpoint/2010/main" val="8229490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8054" y="2700293"/>
            <a:ext cx="7772400" cy="1470025"/>
          </a:xfrm>
        </p:spPr>
        <p:txBody>
          <a:bodyPr>
            <a:noAutofit/>
          </a:bodyPr>
          <a:lstStyle/>
          <a:p>
            <a:pPr algn="l"/>
            <a:r>
              <a:rPr lang="en-US" sz="2400" dirty="0" smtClean="0">
                <a:solidFill>
                  <a:srgbClr val="FFFFFF"/>
                </a:solidFill>
              </a:rPr>
              <a:t>Some people believe far-flung holiday destinations are a waste of money and damage the planet. Write an article … </a:t>
            </a:r>
            <a:endParaRPr lang="en-US" sz="2400" dirty="0">
              <a:solidFill>
                <a:srgbClr val="FFFFFF"/>
              </a:solidFill>
            </a:endParaRPr>
          </a:p>
        </p:txBody>
      </p:sp>
      <p:sp>
        <p:nvSpPr>
          <p:cNvPr id="3" name="Subtitle 2"/>
          <p:cNvSpPr>
            <a:spLocks noGrp="1"/>
          </p:cNvSpPr>
          <p:nvPr>
            <p:ph type="subTitle" idx="1"/>
          </p:nvPr>
        </p:nvSpPr>
        <p:spPr>
          <a:xfrm>
            <a:off x="2229654" y="5434911"/>
            <a:ext cx="6400800" cy="1752600"/>
          </a:xfrm>
        </p:spPr>
        <p:txBody>
          <a:bodyPr>
            <a:normAutofit/>
          </a:bodyPr>
          <a:lstStyle/>
          <a:p>
            <a:r>
              <a:rPr lang="en-US" sz="1800" dirty="0" smtClean="0"/>
              <a:t>Jeremy Clarkson, Sunday Times</a:t>
            </a:r>
          </a:p>
        </p:txBody>
      </p:sp>
    </p:spTree>
    <p:extLst>
      <p:ext uri="{BB962C8B-B14F-4D97-AF65-F5344CB8AC3E}">
        <p14:creationId xmlns:p14="http://schemas.microsoft.com/office/powerpoint/2010/main" val="35935861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8054" y="2700293"/>
            <a:ext cx="7772400" cy="1470025"/>
          </a:xfrm>
        </p:spPr>
        <p:txBody>
          <a:bodyPr>
            <a:noAutofit/>
          </a:bodyPr>
          <a:lstStyle/>
          <a:p>
            <a:pPr marL="742950" indent="-742950" algn="l"/>
            <a:r>
              <a:rPr lang="en-US" sz="2400" dirty="0" smtClean="0">
                <a:solidFill>
                  <a:srgbClr val="FFFFFF"/>
                </a:solidFill>
              </a:rPr>
              <a:t>	For your next holiday, why don’t you take all your money and put it on the fire? Then stand in a fridge for a week, beating your children with a baseball bat until their arms and legs break. And then, after you’ve eaten some melted cheese, dislocate your shoulder.</a:t>
            </a:r>
            <a:br>
              <a:rPr lang="en-US" sz="2400" dirty="0" smtClean="0">
                <a:solidFill>
                  <a:srgbClr val="FFFFFF"/>
                </a:solidFill>
              </a:rPr>
            </a:br>
            <a:r>
              <a:rPr lang="en-US" sz="2400" dirty="0" smtClean="0">
                <a:solidFill>
                  <a:srgbClr val="FFFFFF"/>
                </a:solidFill>
              </a:rPr>
              <a:t/>
            </a:r>
            <a:br>
              <a:rPr lang="en-US" sz="2400" dirty="0" smtClean="0">
                <a:solidFill>
                  <a:srgbClr val="FFFFFF"/>
                </a:solidFill>
              </a:rPr>
            </a:br>
            <a:r>
              <a:rPr lang="en-US" sz="2400" dirty="0" smtClean="0">
                <a:solidFill>
                  <a:srgbClr val="FFFFFF"/>
                </a:solidFill>
              </a:rPr>
              <a:t>If all of this appeals then you are probably one of the 1.3 million British people …</a:t>
            </a:r>
            <a:endParaRPr lang="en-US" sz="2400" dirty="0">
              <a:solidFill>
                <a:srgbClr val="FFFFFF"/>
              </a:solidFill>
            </a:endParaRPr>
          </a:p>
        </p:txBody>
      </p:sp>
      <p:sp>
        <p:nvSpPr>
          <p:cNvPr id="3" name="TextBox 2"/>
          <p:cNvSpPr txBox="1"/>
          <p:nvPr/>
        </p:nvSpPr>
        <p:spPr>
          <a:xfrm>
            <a:off x="1768794" y="5213527"/>
            <a:ext cx="8147517" cy="461665"/>
          </a:xfrm>
          <a:prstGeom prst="rect">
            <a:avLst/>
          </a:prstGeom>
          <a:noFill/>
        </p:spPr>
        <p:txBody>
          <a:bodyPr wrap="square" rtlCol="0">
            <a:spAutoFit/>
          </a:bodyPr>
          <a:lstStyle/>
          <a:p>
            <a:pPr marL="742950" indent="-742950" fontAlgn="base">
              <a:spcBef>
                <a:spcPct val="0"/>
              </a:spcBef>
              <a:spcAft>
                <a:spcPct val="0"/>
              </a:spcAft>
            </a:pPr>
            <a:r>
              <a:rPr lang="en-US" sz="2400" dirty="0" smtClean="0">
                <a:solidFill>
                  <a:srgbClr val="FFFFFF"/>
                </a:solidFill>
                <a:latin typeface="Arial" charset="0"/>
                <a:ea typeface="ＭＳ Ｐゴシック" charset="-128"/>
                <a:cs typeface="ＭＳ Ｐゴシック" charset="-128"/>
              </a:rPr>
              <a:t> … who go on a skiing holiday at this time of year. </a:t>
            </a:r>
            <a:endParaRPr lang="en-US" sz="2400" dirty="0">
              <a:solidFill>
                <a:srgbClr val="FFFFFF"/>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948563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8054" y="2700293"/>
            <a:ext cx="7772400" cy="1470025"/>
          </a:xfrm>
        </p:spPr>
        <p:txBody>
          <a:bodyPr>
            <a:noAutofit/>
          </a:bodyPr>
          <a:lstStyle/>
          <a:p>
            <a:pPr algn="l"/>
            <a:r>
              <a:rPr lang="en-US" sz="2800" dirty="0" smtClean="0">
                <a:solidFill>
                  <a:srgbClr val="FFFFFF"/>
                </a:solidFill>
              </a:rPr>
              <a:t>Some people say school uniform is an outdated concept, a waste of time and money. Write a newspaper article saying why school uniform is a good idea.</a:t>
            </a:r>
            <a:endParaRPr lang="en-US" sz="2800" dirty="0">
              <a:solidFill>
                <a:srgbClr val="FFFFFF"/>
              </a:solidFill>
            </a:endParaRPr>
          </a:p>
        </p:txBody>
      </p:sp>
    </p:spTree>
    <p:extLst>
      <p:ext uri="{BB962C8B-B14F-4D97-AF65-F5344CB8AC3E}">
        <p14:creationId xmlns:p14="http://schemas.microsoft.com/office/powerpoint/2010/main" val="7700412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srcRect/>
          <a:stretch>
            <a:fillRect/>
          </a:stretch>
        </p:blipFill>
        <p:spPr bwMode="auto">
          <a:xfrm>
            <a:off x="3352800" y="2401888"/>
            <a:ext cx="1738313" cy="1739900"/>
          </a:xfrm>
          <a:prstGeom prst="rect">
            <a:avLst/>
          </a:prstGeom>
          <a:noFill/>
          <a:ln w="9525">
            <a:noFill/>
            <a:miter lim="800000"/>
            <a:headEnd/>
            <a:tailEnd/>
          </a:ln>
        </p:spPr>
      </p:pic>
      <p:pic>
        <p:nvPicPr>
          <p:cNvPr id="4" name="Picture 4"/>
          <p:cNvPicPr>
            <a:picLocks noChangeAspect="1" noChangeArrowheads="1"/>
          </p:cNvPicPr>
          <p:nvPr/>
        </p:nvPicPr>
        <p:blipFill>
          <a:blip r:embed="rId4"/>
          <a:srcRect/>
          <a:stretch>
            <a:fillRect/>
          </a:stretch>
        </p:blipFill>
        <p:spPr bwMode="auto">
          <a:xfrm>
            <a:off x="5562600" y="2366963"/>
            <a:ext cx="1973263" cy="1774825"/>
          </a:xfrm>
          <a:prstGeom prst="rect">
            <a:avLst/>
          </a:prstGeom>
          <a:noFill/>
          <a:ln w="9525">
            <a:noFill/>
            <a:miter lim="800000"/>
            <a:headEnd/>
            <a:tailEnd/>
          </a:ln>
        </p:spPr>
      </p:pic>
      <p:pic>
        <p:nvPicPr>
          <p:cNvPr id="8" name="Picture 4"/>
          <p:cNvPicPr>
            <a:picLocks noChangeAspect="1" noChangeArrowheads="1"/>
          </p:cNvPicPr>
          <p:nvPr/>
        </p:nvPicPr>
        <p:blipFill>
          <a:blip r:embed="rId5"/>
          <a:srcRect/>
          <a:stretch>
            <a:fillRect/>
          </a:stretch>
        </p:blipFill>
        <p:spPr bwMode="auto">
          <a:xfrm>
            <a:off x="914400" y="2463800"/>
            <a:ext cx="2028825" cy="1524000"/>
          </a:xfrm>
          <a:prstGeom prst="rect">
            <a:avLst/>
          </a:prstGeom>
          <a:noFill/>
          <a:ln w="9525">
            <a:noFill/>
            <a:miter lim="800000"/>
            <a:headEnd/>
            <a:tailEnd/>
          </a:ln>
        </p:spPr>
      </p:pic>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defRPr/>
            </a:pPr>
            <a:endParaRPr lang="en-US">
              <a:solidFill>
                <a:srgbClr val="FFFFFF"/>
              </a:solidFill>
              <a:latin typeface="Calibri"/>
              <a:ea typeface="ＭＳ Ｐゴシック" charset="-128"/>
              <a:cs typeface="ＭＳ Ｐゴシック" charset="-128"/>
            </a:endParaRPr>
          </a:p>
        </p:txBody>
      </p:sp>
      <p:pic>
        <p:nvPicPr>
          <p:cNvPr id="6" name="Picture 5" descr="Picture 5.png"/>
          <p:cNvPicPr>
            <a:picLocks noChangeAspect="1"/>
          </p:cNvPicPr>
          <p:nvPr/>
        </p:nvPicPr>
        <p:blipFill>
          <a:blip r:embed="rId6"/>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Bottom)">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defRPr/>
            </a:pPr>
            <a:endParaRPr lang="en-US">
              <a:solidFill>
                <a:srgbClr val="FFFFFF"/>
              </a:solidFill>
              <a:latin typeface="Calibri"/>
              <a:ea typeface="ＭＳ Ｐゴシック" charset="-128"/>
              <a:cs typeface="ＭＳ Ｐゴシック" charset="-128"/>
            </a:endParaRPr>
          </a:p>
        </p:txBody>
      </p:sp>
      <p:sp>
        <p:nvSpPr>
          <p:cNvPr id="3" name="TextBox 2"/>
          <p:cNvSpPr txBox="1"/>
          <p:nvPr/>
        </p:nvSpPr>
        <p:spPr>
          <a:xfrm>
            <a:off x="4572000" y="2420888"/>
            <a:ext cx="3979168" cy="2123658"/>
          </a:xfrm>
          <a:prstGeom prst="rect">
            <a:avLst/>
          </a:prstGeom>
          <a:noFill/>
        </p:spPr>
        <p:txBody>
          <a:bodyPr wrap="square" rtlCol="0">
            <a:spAutoFit/>
          </a:bodyPr>
          <a:lstStyle/>
          <a:p>
            <a:pPr algn="ctr" fontAlgn="base">
              <a:spcBef>
                <a:spcPct val="0"/>
              </a:spcBef>
              <a:spcAft>
                <a:spcPct val="0"/>
              </a:spcAft>
            </a:pPr>
            <a:r>
              <a:rPr lang="en-US" sz="4400" dirty="0" smtClean="0">
                <a:solidFill>
                  <a:srgbClr val="FFFFFF"/>
                </a:solidFill>
                <a:latin typeface="Arial" charset="0"/>
                <a:ea typeface="ＭＳ Ｐゴシック" charset="-128"/>
                <a:cs typeface="ＭＳ Ｐゴシック" charset="-128"/>
              </a:rPr>
              <a:t>SUMMARY:</a:t>
            </a:r>
          </a:p>
          <a:p>
            <a:pPr algn="ctr" fontAlgn="base">
              <a:spcBef>
                <a:spcPct val="0"/>
              </a:spcBef>
              <a:spcAft>
                <a:spcPct val="0"/>
              </a:spcAft>
            </a:pPr>
            <a:r>
              <a:rPr lang="en-US" sz="4400" dirty="0" smtClean="0">
                <a:solidFill>
                  <a:srgbClr val="FFFFFF"/>
                </a:solidFill>
                <a:latin typeface="Arial" charset="0"/>
                <a:ea typeface="ＭＳ Ｐゴシック" charset="-128"/>
                <a:cs typeface="ＭＳ Ｐゴシック" charset="-128"/>
              </a:rPr>
              <a:t>The Secret of Literacy</a:t>
            </a:r>
            <a:endParaRPr lang="en-US" sz="4400" dirty="0">
              <a:solidFill>
                <a:srgbClr val="FFFFFF"/>
              </a:solidFill>
              <a:latin typeface="Arial" charset="0"/>
              <a:ea typeface="ＭＳ Ｐゴシック" charset="-128"/>
              <a:cs typeface="ＭＳ Ｐゴシック" charset="-128"/>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pic>
        <p:nvPicPr>
          <p:cNvPr id="5" name="Picture 4"/>
          <p:cNvPicPr>
            <a:picLocks noChangeAspect="1"/>
          </p:cNvPicPr>
          <p:nvPr/>
        </p:nvPicPr>
        <p:blipFill>
          <a:blip r:embed="rId4"/>
          <a:stretch>
            <a:fillRect/>
          </a:stretch>
        </p:blipFill>
        <p:spPr>
          <a:xfrm>
            <a:off x="1192097" y="1315820"/>
            <a:ext cx="3181120" cy="403944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defRPr/>
            </a:pPr>
            <a:endParaRPr lang="en-US">
              <a:solidFill>
                <a:srgbClr val="FFFFFF"/>
              </a:solidFill>
              <a:latin typeface="Calibri"/>
              <a:ea typeface="ＭＳ Ｐゴシック" charset="-128"/>
              <a:cs typeface="ＭＳ Ｐゴシック" charset="-128"/>
            </a:endParaRPr>
          </a:p>
        </p:txBody>
      </p:sp>
      <p:sp>
        <p:nvSpPr>
          <p:cNvPr id="3" name="TextBox 2"/>
          <p:cNvSpPr txBox="1"/>
          <p:nvPr/>
        </p:nvSpPr>
        <p:spPr>
          <a:xfrm>
            <a:off x="1676400" y="2492896"/>
            <a:ext cx="6172200" cy="769441"/>
          </a:xfrm>
          <a:prstGeom prst="rect">
            <a:avLst/>
          </a:prstGeom>
          <a:noFill/>
        </p:spPr>
        <p:txBody>
          <a:bodyPr wrap="square" rtlCol="0">
            <a:spAutoFit/>
          </a:bodyPr>
          <a:lstStyle/>
          <a:p>
            <a:pPr algn="ctr" fontAlgn="base">
              <a:spcBef>
                <a:spcPct val="0"/>
              </a:spcBef>
              <a:spcAft>
                <a:spcPct val="0"/>
              </a:spcAft>
            </a:pPr>
            <a:r>
              <a:rPr lang="en-US" sz="4400" dirty="0" smtClean="0">
                <a:solidFill>
                  <a:srgbClr val="FFFFFF"/>
                </a:solidFill>
                <a:latin typeface="Arial" charset="0"/>
                <a:ea typeface="ＭＳ Ｐゴシック" charset="-128"/>
                <a:cs typeface="ＭＳ Ｐゴシック" charset="-128"/>
              </a:rPr>
              <a:t>Stand by …</a:t>
            </a:r>
            <a:endParaRPr lang="en-US" sz="4400" dirty="0">
              <a:solidFill>
                <a:srgbClr val="FFFFFF"/>
              </a:solidFill>
              <a:latin typeface="Arial" charset="0"/>
              <a:ea typeface="ＭＳ Ｐゴシック" charset="-128"/>
              <a:cs typeface="ＭＳ Ｐゴシック" charset="-128"/>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30839427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defRPr/>
            </a:pPr>
            <a:endParaRPr lang="en-US">
              <a:solidFill>
                <a:srgbClr val="FFFFFF"/>
              </a:solidFill>
              <a:latin typeface="Calibri"/>
              <a:ea typeface="ＭＳ Ｐゴシック" charset="-128"/>
              <a:cs typeface="ＭＳ Ｐゴシック" charset="-128"/>
            </a:endParaRPr>
          </a:p>
        </p:txBody>
      </p:sp>
      <p:sp>
        <p:nvSpPr>
          <p:cNvPr id="3" name="TextBox 2"/>
          <p:cNvSpPr txBox="1"/>
          <p:nvPr/>
        </p:nvSpPr>
        <p:spPr>
          <a:xfrm>
            <a:off x="1676400" y="2492896"/>
            <a:ext cx="6172200" cy="769441"/>
          </a:xfrm>
          <a:prstGeom prst="rect">
            <a:avLst/>
          </a:prstGeom>
          <a:noFill/>
        </p:spPr>
        <p:txBody>
          <a:bodyPr wrap="square" rtlCol="0">
            <a:spAutoFit/>
          </a:bodyPr>
          <a:lstStyle/>
          <a:p>
            <a:pPr algn="ctr" fontAlgn="base">
              <a:spcBef>
                <a:spcPct val="0"/>
              </a:spcBef>
              <a:spcAft>
                <a:spcPct val="0"/>
              </a:spcAft>
            </a:pPr>
            <a:r>
              <a:rPr lang="en-US" sz="4400" dirty="0" smtClean="0">
                <a:solidFill>
                  <a:srgbClr val="FFFFFF"/>
                </a:solidFill>
                <a:latin typeface="Arial" charset="0"/>
                <a:ea typeface="ＭＳ Ｐゴシック" charset="-128"/>
                <a:cs typeface="ＭＳ Ｐゴシック" charset="-128"/>
              </a:rPr>
              <a:t>Ready …?</a:t>
            </a:r>
            <a:endParaRPr lang="en-US" sz="4400" dirty="0">
              <a:solidFill>
                <a:srgbClr val="FFFFFF"/>
              </a:solidFill>
              <a:latin typeface="Arial" charset="0"/>
              <a:ea typeface="ＭＳ Ｐゴシック" charset="-128"/>
              <a:cs typeface="ＭＳ Ｐゴシック" charset="-128"/>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33360747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defRPr/>
            </a:pPr>
            <a:endParaRPr lang="en-US">
              <a:solidFill>
                <a:srgbClr val="FFFFFF"/>
              </a:solidFill>
              <a:latin typeface="Calibri"/>
              <a:ea typeface="ＭＳ Ｐゴシック" charset="-128"/>
              <a:cs typeface="ＭＳ Ｐゴシック" charset="-128"/>
            </a:endParaRPr>
          </a:p>
        </p:txBody>
      </p:sp>
      <p:sp>
        <p:nvSpPr>
          <p:cNvPr id="3" name="TextBox 2"/>
          <p:cNvSpPr txBox="1"/>
          <p:nvPr/>
        </p:nvSpPr>
        <p:spPr>
          <a:xfrm>
            <a:off x="683568" y="2492896"/>
            <a:ext cx="7704856" cy="769441"/>
          </a:xfrm>
          <a:prstGeom prst="rect">
            <a:avLst/>
          </a:prstGeom>
          <a:noFill/>
        </p:spPr>
        <p:txBody>
          <a:bodyPr wrap="square" rtlCol="0">
            <a:spAutoFit/>
          </a:bodyPr>
          <a:lstStyle/>
          <a:p>
            <a:pPr algn="ctr" fontAlgn="base">
              <a:spcBef>
                <a:spcPct val="0"/>
              </a:spcBef>
              <a:spcAft>
                <a:spcPct val="0"/>
              </a:spcAft>
            </a:pPr>
            <a:r>
              <a:rPr lang="en-US" sz="4400" dirty="0" smtClean="0">
                <a:solidFill>
                  <a:srgbClr val="FFFFFF"/>
                </a:solidFill>
                <a:latin typeface="Arial" charset="0"/>
                <a:ea typeface="ＭＳ Ｐゴシック" charset="-128"/>
                <a:cs typeface="ＭＳ Ｐゴシック" charset="-128"/>
              </a:rPr>
              <a:t>Tension now intolerable … ?</a:t>
            </a:r>
            <a:endParaRPr lang="en-US" sz="4400" dirty="0">
              <a:solidFill>
                <a:srgbClr val="FFFFFF"/>
              </a:solidFill>
              <a:latin typeface="Arial" charset="0"/>
              <a:ea typeface="ＭＳ Ｐゴシック" charset="-128"/>
              <a:cs typeface="ＭＳ Ｐゴシック" charset="-128"/>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30790514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defRPr/>
            </a:pPr>
            <a:endParaRPr lang="en-US">
              <a:solidFill>
                <a:srgbClr val="FFFFFF"/>
              </a:solidFill>
              <a:latin typeface="Calibri"/>
              <a:ea typeface="ＭＳ Ｐゴシック" charset="-128"/>
              <a:cs typeface="ＭＳ Ｐゴシック" charset="-128"/>
            </a:endParaRPr>
          </a:p>
        </p:txBody>
      </p:sp>
      <p:sp>
        <p:nvSpPr>
          <p:cNvPr id="3" name="TextBox 2"/>
          <p:cNvSpPr txBox="1"/>
          <p:nvPr/>
        </p:nvSpPr>
        <p:spPr>
          <a:xfrm>
            <a:off x="1676400" y="2670720"/>
            <a:ext cx="6172200" cy="769441"/>
          </a:xfrm>
          <a:prstGeom prst="rect">
            <a:avLst/>
          </a:prstGeom>
          <a:noFill/>
        </p:spPr>
        <p:txBody>
          <a:bodyPr wrap="square" rtlCol="0">
            <a:spAutoFit/>
          </a:bodyPr>
          <a:lstStyle/>
          <a:p>
            <a:pPr algn="ctr" fontAlgn="base">
              <a:spcBef>
                <a:spcPct val="0"/>
              </a:spcBef>
              <a:spcAft>
                <a:spcPct val="0"/>
              </a:spcAft>
            </a:pPr>
            <a:r>
              <a:rPr lang="en-US" sz="4400" dirty="0" smtClean="0">
                <a:solidFill>
                  <a:srgbClr val="FFFFFF"/>
                </a:solidFill>
                <a:latin typeface="Arial" charset="0"/>
                <a:ea typeface="ＭＳ Ｐゴシック" charset="-128"/>
                <a:cs typeface="ＭＳ Ｐゴシック" charset="-128"/>
              </a:rPr>
              <a:t>Well, it’s not literacy …</a:t>
            </a:r>
            <a:endParaRPr lang="en-US" sz="4400" dirty="0">
              <a:solidFill>
                <a:srgbClr val="FFFFFF"/>
              </a:solidFill>
              <a:latin typeface="Arial" charset="0"/>
              <a:ea typeface="ＭＳ Ｐゴシック" charset="-128"/>
              <a:cs typeface="ＭＳ Ｐゴシック" charset="-128"/>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0-17 at 05.47.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572" y="905627"/>
            <a:ext cx="4864100" cy="1562100"/>
          </a:xfrm>
          <a:prstGeom prst="rect">
            <a:avLst/>
          </a:prstGeom>
        </p:spPr>
      </p:pic>
      <p:pic>
        <p:nvPicPr>
          <p:cNvPr id="6" name="Picture 5" descr="Screen Shot 2012-10-17 at 05.48.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950" y="2467727"/>
            <a:ext cx="6724154" cy="3047083"/>
          </a:xfrm>
          <a:prstGeom prst="rect">
            <a:avLst/>
          </a:prstGeom>
        </p:spPr>
      </p:pic>
    </p:spTree>
    <p:extLst>
      <p:ext uri="{BB962C8B-B14F-4D97-AF65-F5344CB8AC3E}">
        <p14:creationId xmlns:p14="http://schemas.microsoft.com/office/powerpoint/2010/main" val="419992505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defRPr/>
            </a:pPr>
            <a:endParaRPr lang="en-US">
              <a:solidFill>
                <a:srgbClr val="FFFFFF"/>
              </a:solidFill>
              <a:latin typeface="Calibri"/>
              <a:ea typeface="ＭＳ Ｐゴシック" charset="-128"/>
              <a:cs typeface="ＭＳ Ｐゴシック" charset="-128"/>
            </a:endParaRPr>
          </a:p>
        </p:txBody>
      </p:sp>
      <p:sp>
        <p:nvSpPr>
          <p:cNvPr id="3" name="TextBox 2"/>
          <p:cNvSpPr txBox="1"/>
          <p:nvPr/>
        </p:nvSpPr>
        <p:spPr>
          <a:xfrm>
            <a:off x="1676400" y="2438400"/>
            <a:ext cx="6172200" cy="2123658"/>
          </a:xfrm>
          <a:prstGeom prst="rect">
            <a:avLst/>
          </a:prstGeom>
          <a:noFill/>
        </p:spPr>
        <p:txBody>
          <a:bodyPr wrap="square" rtlCol="0">
            <a:spAutoFit/>
          </a:bodyPr>
          <a:lstStyle/>
          <a:p>
            <a:pPr algn="ctr" fontAlgn="base">
              <a:spcBef>
                <a:spcPct val="0"/>
              </a:spcBef>
              <a:spcAft>
                <a:spcPct val="0"/>
              </a:spcAft>
            </a:pPr>
            <a:r>
              <a:rPr lang="en-US" sz="4400" dirty="0" smtClean="0">
                <a:solidFill>
                  <a:srgbClr val="FFFFFF"/>
                </a:solidFill>
                <a:latin typeface="Arial" charset="0"/>
                <a:ea typeface="ＭＳ Ｐゴシック" charset="-128"/>
                <a:cs typeface="ＭＳ Ｐゴシック" charset="-128"/>
              </a:rPr>
              <a:t>… it’s making the implicit explicit – and </a:t>
            </a:r>
            <a:r>
              <a:rPr lang="en-US" sz="4400" dirty="0" err="1" smtClean="0">
                <a:solidFill>
                  <a:srgbClr val="FFFFFF"/>
                </a:solidFill>
                <a:latin typeface="Arial" charset="0"/>
                <a:ea typeface="ＭＳ Ｐゴシック" charset="-128"/>
                <a:cs typeface="ＭＳ Ｐゴシック" charset="-128"/>
              </a:rPr>
              <a:t>modelling</a:t>
            </a:r>
            <a:r>
              <a:rPr lang="en-US" sz="4400" dirty="0" smtClean="0">
                <a:solidFill>
                  <a:srgbClr val="FFFFFF"/>
                </a:solidFill>
                <a:latin typeface="Arial" charset="0"/>
                <a:ea typeface="ＭＳ Ｐゴシック" charset="-128"/>
                <a:cs typeface="ＭＳ Ｐゴシック" charset="-128"/>
              </a:rPr>
              <a:t> it …</a:t>
            </a:r>
            <a:endParaRPr lang="en-US" sz="4400" dirty="0">
              <a:solidFill>
                <a:srgbClr val="FFFFFF"/>
              </a:solidFill>
              <a:latin typeface="Arial" charset="0"/>
              <a:ea typeface="ＭＳ Ｐゴシック" charset="-128"/>
              <a:cs typeface="ＭＳ Ｐゴシック" charset="-128"/>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defRPr/>
            </a:pPr>
            <a:endParaRPr lang="en-US">
              <a:solidFill>
                <a:srgbClr val="FFFFFF"/>
              </a:solidFill>
              <a:latin typeface="Calibri"/>
              <a:ea typeface="ＭＳ Ｐゴシック" charset="-128"/>
              <a:cs typeface="ＭＳ Ｐゴシック" charset="-128"/>
            </a:endParaRPr>
          </a:p>
        </p:txBody>
      </p:sp>
      <p:sp>
        <p:nvSpPr>
          <p:cNvPr id="3" name="TextBox 2"/>
          <p:cNvSpPr txBox="1"/>
          <p:nvPr/>
        </p:nvSpPr>
        <p:spPr>
          <a:xfrm>
            <a:off x="1676400" y="2438400"/>
            <a:ext cx="6172200" cy="2123658"/>
          </a:xfrm>
          <a:prstGeom prst="rect">
            <a:avLst/>
          </a:prstGeom>
          <a:noFill/>
        </p:spPr>
        <p:txBody>
          <a:bodyPr wrap="square" rtlCol="0">
            <a:spAutoFit/>
          </a:bodyPr>
          <a:lstStyle/>
          <a:p>
            <a:pPr algn="ctr" fontAlgn="base">
              <a:spcBef>
                <a:spcPct val="0"/>
              </a:spcBef>
              <a:spcAft>
                <a:spcPct val="0"/>
              </a:spcAft>
            </a:pPr>
            <a:r>
              <a:rPr lang="en-US" sz="4400" dirty="0" smtClean="0">
                <a:solidFill>
                  <a:srgbClr val="FFFFFF"/>
                </a:solidFill>
                <a:latin typeface="Arial" charset="0"/>
                <a:ea typeface="ＭＳ Ｐゴシック" charset="-128"/>
                <a:cs typeface="ＭＳ Ｐゴシック" charset="-128"/>
              </a:rPr>
              <a:t>… without which, the rich will get richer &amp; the poor will get poorer</a:t>
            </a:r>
            <a:endParaRPr lang="en-US" sz="4400" dirty="0">
              <a:solidFill>
                <a:srgbClr val="FFFFFF"/>
              </a:solidFill>
              <a:latin typeface="Arial" charset="0"/>
              <a:ea typeface="ＭＳ Ｐゴシック" charset="-128"/>
              <a:cs typeface="ＭＳ Ｐゴシック" charset="-128"/>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defRPr/>
            </a:pPr>
            <a:endParaRPr lang="en-US">
              <a:solidFill>
                <a:srgbClr val="FFFFFF"/>
              </a:solidFill>
              <a:latin typeface="Calibri"/>
              <a:ea typeface="ＭＳ Ｐゴシック" charset="-128"/>
              <a:cs typeface="ＭＳ Ｐゴシック" charset="-128"/>
            </a:endParaRPr>
          </a:p>
        </p:txBody>
      </p:sp>
      <p:sp>
        <p:nvSpPr>
          <p:cNvPr id="3" name="TextBox 2"/>
          <p:cNvSpPr txBox="1"/>
          <p:nvPr/>
        </p:nvSpPr>
        <p:spPr>
          <a:xfrm>
            <a:off x="1187624" y="2438400"/>
            <a:ext cx="6885264" cy="1446550"/>
          </a:xfrm>
          <a:prstGeom prst="rect">
            <a:avLst/>
          </a:prstGeom>
          <a:noFill/>
        </p:spPr>
        <p:txBody>
          <a:bodyPr wrap="square" rtlCol="0">
            <a:spAutoFit/>
          </a:bodyPr>
          <a:lstStyle/>
          <a:p>
            <a:pPr algn="ctr" fontAlgn="base">
              <a:spcBef>
                <a:spcPct val="0"/>
              </a:spcBef>
              <a:spcAft>
                <a:spcPct val="0"/>
              </a:spcAft>
            </a:pPr>
            <a:r>
              <a:rPr lang="en-US" sz="4400" dirty="0" smtClean="0">
                <a:solidFill>
                  <a:srgbClr val="FFFFFF"/>
                </a:solidFill>
                <a:latin typeface="Arial" charset="0"/>
                <a:ea typeface="ＭＳ Ｐゴシック" charset="-128"/>
                <a:cs typeface="ＭＳ Ｐゴシック" charset="-128"/>
              </a:rPr>
              <a:t>… so we could just call it </a:t>
            </a:r>
            <a:r>
              <a:rPr lang="en-US" sz="4400" dirty="0" smtClean="0">
                <a:solidFill>
                  <a:srgbClr val="FFFF00"/>
                </a:solidFill>
                <a:latin typeface="Arial" charset="0"/>
                <a:ea typeface="ＭＳ Ｐゴシック" charset="-128"/>
                <a:cs typeface="ＭＳ Ｐゴシック" charset="-128"/>
              </a:rPr>
              <a:t>‘what great teachers do’</a:t>
            </a:r>
            <a:endParaRPr lang="en-US" sz="4400" dirty="0">
              <a:solidFill>
                <a:srgbClr val="FFFF00"/>
              </a:solidFill>
              <a:latin typeface="Arial" charset="0"/>
              <a:ea typeface="ＭＳ Ｐゴシック" charset="-128"/>
              <a:cs typeface="ＭＳ Ｐゴシック" charset="-128"/>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8352297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smtClean="0">
                <a:solidFill>
                  <a:schemeClr val="bg1"/>
                </a:solidFill>
              </a:rPr>
              <a:t>For family &amp; friends: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pic>
        <p:nvPicPr>
          <p:cNvPr id="3" name="Picture 2" descr="Screen Shot 2012-11-22 at 07.13.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776" y="1600829"/>
            <a:ext cx="3816424" cy="4970025"/>
          </a:xfrm>
          <a:prstGeom prst="rect">
            <a:avLst/>
          </a:prstGeom>
        </p:spPr>
      </p:pic>
    </p:spTree>
    <p:extLst>
      <p:ext uri="{BB962C8B-B14F-4D97-AF65-F5344CB8AC3E}">
        <p14:creationId xmlns:p14="http://schemas.microsoft.com/office/powerpoint/2010/main" val="17585315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3808" y="2967096"/>
            <a:ext cx="5781314" cy="830997"/>
          </a:xfrm>
          <a:prstGeom prst="rect">
            <a:avLst/>
          </a:prstGeom>
          <a:noFill/>
        </p:spPr>
        <p:txBody>
          <a:bodyPr wrap="square" rtlCol="0">
            <a:spAutoFit/>
          </a:bodyPr>
          <a:lstStyle/>
          <a:p>
            <a:pPr algn="ctr"/>
            <a:r>
              <a:rPr lang="en-US" sz="4800" dirty="0" smtClean="0">
                <a:solidFill>
                  <a:schemeClr val="bg1"/>
                </a:solidFill>
              </a:rPr>
              <a:t>Epilogue</a:t>
            </a:r>
            <a:endParaRPr lang="en-US" sz="4800" dirty="0">
              <a:solidFill>
                <a:schemeClr val="bg1"/>
              </a:solidFill>
            </a:endParaRPr>
          </a:p>
        </p:txBody>
      </p:sp>
    </p:spTree>
    <p:extLst>
      <p:ext uri="{BB962C8B-B14F-4D97-AF65-F5344CB8AC3E}">
        <p14:creationId xmlns:p14="http://schemas.microsoft.com/office/powerpoint/2010/main" val="61173209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4663179" cy="6858000"/>
          </a:xfrm>
          <a:prstGeom prst="rect">
            <a:avLst/>
          </a:prstGeom>
        </p:spPr>
      </p:pic>
      <p:sp>
        <p:nvSpPr>
          <p:cNvPr id="2" name="TextBox 1"/>
          <p:cNvSpPr txBox="1"/>
          <p:nvPr/>
        </p:nvSpPr>
        <p:spPr>
          <a:xfrm>
            <a:off x="3993068" y="1463057"/>
            <a:ext cx="5029792" cy="2554545"/>
          </a:xfrm>
          <a:prstGeom prst="rect">
            <a:avLst/>
          </a:prstGeom>
          <a:noFill/>
        </p:spPr>
        <p:txBody>
          <a:bodyPr wrap="square" rtlCol="0">
            <a:spAutoFit/>
          </a:bodyPr>
          <a:lstStyle/>
          <a:p>
            <a:r>
              <a:rPr lang="en-US" sz="4000" dirty="0">
                <a:solidFill>
                  <a:schemeClr val="bg1"/>
                </a:solidFill>
              </a:rPr>
              <a:t>“We are such stuff as dreams are made on, and our little life is rounded with a sleep.” </a:t>
            </a:r>
          </a:p>
        </p:txBody>
      </p:sp>
    </p:spTree>
    <p:extLst>
      <p:ext uri="{BB962C8B-B14F-4D97-AF65-F5344CB8AC3E}">
        <p14:creationId xmlns:p14="http://schemas.microsoft.com/office/powerpoint/2010/main" val="395379749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2787" y="1"/>
            <a:ext cx="10275903" cy="6858000"/>
          </a:xfrm>
          <a:prstGeom prst="rect">
            <a:avLst/>
          </a:prstGeom>
        </p:spPr>
      </p:pic>
      <p:sp>
        <p:nvSpPr>
          <p:cNvPr id="5" name="TextBox 4"/>
          <p:cNvSpPr txBox="1"/>
          <p:nvPr/>
        </p:nvSpPr>
        <p:spPr>
          <a:xfrm>
            <a:off x="3258255" y="2674951"/>
            <a:ext cx="5885745" cy="1846659"/>
          </a:xfrm>
          <a:prstGeom prst="rect">
            <a:avLst/>
          </a:prstGeom>
          <a:noFill/>
        </p:spPr>
        <p:txBody>
          <a:bodyPr wrap="square" rtlCol="0">
            <a:spAutoFit/>
          </a:bodyPr>
          <a:lstStyle/>
          <a:p>
            <a:pPr algn="ctr"/>
            <a:r>
              <a:rPr lang="en-US" sz="2400" b="1" dirty="0" smtClean="0"/>
              <a:t>‘O Brave New World’:</a:t>
            </a:r>
          </a:p>
          <a:p>
            <a:pPr algn="ctr"/>
            <a:r>
              <a:rPr lang="en-US" sz="2400" b="1" dirty="0" smtClean="0"/>
              <a:t>Leadership for Literacy</a:t>
            </a:r>
            <a:endParaRPr lang="en-US" sz="2400" b="1" dirty="0" smtClean="0"/>
          </a:p>
          <a:p>
            <a:pPr algn="ctr"/>
            <a:endParaRPr lang="en-US" sz="1600" b="1" dirty="0"/>
          </a:p>
          <a:p>
            <a:pPr algn="ctr"/>
            <a:r>
              <a:rPr lang="en-US" sz="2400" b="1" dirty="0" smtClean="0"/>
              <a:t>Geoff Barton</a:t>
            </a:r>
          </a:p>
          <a:p>
            <a:pPr algn="ctr"/>
            <a:r>
              <a:rPr lang="en-US" sz="2400" b="1" dirty="0" smtClean="0"/>
              <a:t>Headteacher, King Edward VI School</a:t>
            </a:r>
          </a:p>
        </p:txBody>
      </p:sp>
      <p:cxnSp>
        <p:nvCxnSpPr>
          <p:cNvPr id="7" name="Straight Connector 6"/>
          <p:cNvCxnSpPr/>
          <p:nvPr/>
        </p:nvCxnSpPr>
        <p:spPr>
          <a:xfrm>
            <a:off x="3425345" y="3598281"/>
            <a:ext cx="5718655" cy="0"/>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668566" y="5666291"/>
            <a:ext cx="4619098" cy="646331"/>
          </a:xfrm>
          <a:prstGeom prst="rect">
            <a:avLst/>
          </a:prstGeom>
          <a:noFill/>
        </p:spPr>
        <p:txBody>
          <a:bodyPr wrap="square" rtlCol="0">
            <a:spAutoFit/>
          </a:bodyPr>
          <a:lstStyle/>
          <a:p>
            <a:pPr algn="ctr"/>
            <a:r>
              <a:rPr lang="en-US" dirty="0" smtClean="0">
                <a:solidFill>
                  <a:schemeClr val="bg1"/>
                </a:solidFill>
              </a:rPr>
              <a:t>Download at </a:t>
            </a:r>
            <a:r>
              <a:rPr lang="en-US" dirty="0" err="1" smtClean="0">
                <a:solidFill>
                  <a:schemeClr val="bg1"/>
                </a:solidFill>
              </a:rPr>
              <a:t>www.</a:t>
            </a:r>
            <a:r>
              <a:rPr lang="en-US" u="sng" dirty="0" err="1" smtClean="0">
                <a:solidFill>
                  <a:schemeClr val="bg1"/>
                </a:solidFill>
              </a:rPr>
              <a:t>geoffbarton.co.uk</a:t>
            </a:r>
            <a:r>
              <a:rPr lang="en-US" dirty="0" smtClean="0">
                <a:solidFill>
                  <a:schemeClr val="bg1"/>
                </a:solidFill>
              </a:rPr>
              <a:t> (</a:t>
            </a:r>
            <a:r>
              <a:rPr lang="en-US" dirty="0" smtClean="0">
                <a:solidFill>
                  <a:schemeClr val="bg1"/>
                </a:solidFill>
              </a:rPr>
              <a:t>112)</a:t>
            </a:r>
            <a:endParaRPr lang="en-US" dirty="0" smtClean="0">
              <a:solidFill>
                <a:schemeClr val="bg1"/>
              </a:solidFill>
            </a:endParaRPr>
          </a:p>
          <a:p>
            <a:pPr algn="ctr"/>
            <a:r>
              <a:rPr lang="en-US" dirty="0" smtClean="0">
                <a:solidFill>
                  <a:schemeClr val="bg1"/>
                </a:solidFill>
              </a:rPr>
              <a:t>Twitter: @</a:t>
            </a:r>
            <a:r>
              <a:rPr lang="en-US" dirty="0" err="1" smtClean="0">
                <a:solidFill>
                  <a:schemeClr val="bg1"/>
                </a:solidFill>
              </a:rPr>
              <a:t>RealGeoffBarton</a:t>
            </a:r>
            <a:endParaRPr lang="en-US" dirty="0">
              <a:solidFill>
                <a:schemeClr val="bg1"/>
              </a:solidFill>
            </a:endParaRPr>
          </a:p>
        </p:txBody>
      </p:sp>
    </p:spTree>
    <p:extLst>
      <p:ext uri="{BB962C8B-B14F-4D97-AF65-F5344CB8AC3E}">
        <p14:creationId xmlns:p14="http://schemas.microsoft.com/office/powerpoint/2010/main" val="111885283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2.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213" y="0"/>
            <a:ext cx="8715787" cy="6858000"/>
          </a:xfrm>
          <a:prstGeom prst="rect">
            <a:avLst/>
          </a:prstGeom>
        </p:spPr>
      </p:pic>
    </p:spTree>
    <p:extLst>
      <p:ext uri="{BB962C8B-B14F-4D97-AF65-F5344CB8AC3E}">
        <p14:creationId xmlns:p14="http://schemas.microsoft.com/office/powerpoint/2010/main" val="6154144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2.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24"/>
            <a:ext cx="9144000" cy="4566335"/>
          </a:xfrm>
          <a:prstGeom prst="rect">
            <a:avLst/>
          </a:prstGeom>
        </p:spPr>
      </p:pic>
    </p:spTree>
    <p:extLst>
      <p:ext uri="{BB962C8B-B14F-4D97-AF65-F5344CB8AC3E}">
        <p14:creationId xmlns:p14="http://schemas.microsoft.com/office/powerpoint/2010/main" val="62391907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3.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293"/>
            <a:ext cx="9144000" cy="6568225"/>
          </a:xfrm>
          <a:prstGeom prst="rect">
            <a:avLst/>
          </a:prstGeom>
        </p:spPr>
      </p:pic>
    </p:spTree>
    <p:extLst>
      <p:ext uri="{BB962C8B-B14F-4D97-AF65-F5344CB8AC3E}">
        <p14:creationId xmlns:p14="http://schemas.microsoft.com/office/powerpoint/2010/main" val="155878232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3.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5238"/>
            <a:ext cx="9144000" cy="3979122"/>
          </a:xfrm>
          <a:prstGeom prst="rect">
            <a:avLst/>
          </a:prstGeom>
        </p:spPr>
      </p:pic>
    </p:spTree>
    <p:extLst>
      <p:ext uri="{BB962C8B-B14F-4D97-AF65-F5344CB8AC3E}">
        <p14:creationId xmlns:p14="http://schemas.microsoft.com/office/powerpoint/2010/main" val="48145866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3.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0517"/>
            <a:ext cx="9144000" cy="4018489"/>
          </a:xfrm>
          <a:prstGeom prst="rect">
            <a:avLst/>
          </a:prstGeom>
        </p:spPr>
      </p:pic>
    </p:spTree>
    <p:extLst>
      <p:ext uri="{BB962C8B-B14F-4D97-AF65-F5344CB8AC3E}">
        <p14:creationId xmlns:p14="http://schemas.microsoft.com/office/powerpoint/2010/main" val="157622949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5.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9839" y="788654"/>
            <a:ext cx="4271889" cy="5117808"/>
          </a:xfrm>
          <a:prstGeom prst="rect">
            <a:avLst/>
          </a:prstGeom>
          <a:effectLst>
            <a:glow rad="101600">
              <a:schemeClr val="accent1">
                <a:satMod val="175000"/>
                <a:alpha val="40000"/>
              </a:schemeClr>
            </a:glow>
            <a:outerShdw blurRad="76200" dir="13500000" sy="23000" kx="1200000" algn="br" rotWithShape="0">
              <a:prstClr val="black">
                <a:alpha val="20000"/>
              </a:prstClr>
            </a:outerShdw>
          </a:effectLst>
        </p:spPr>
      </p:pic>
      <p:sp>
        <p:nvSpPr>
          <p:cNvPr id="3" name="TextBox 2"/>
          <p:cNvSpPr txBox="1"/>
          <p:nvPr/>
        </p:nvSpPr>
        <p:spPr>
          <a:xfrm>
            <a:off x="6600705" y="4368464"/>
            <a:ext cx="2218842" cy="646331"/>
          </a:xfrm>
          <a:prstGeom prst="rect">
            <a:avLst/>
          </a:prstGeom>
          <a:noFill/>
        </p:spPr>
        <p:txBody>
          <a:bodyPr wrap="square" rtlCol="0">
            <a:spAutoFit/>
          </a:bodyPr>
          <a:lstStyle/>
          <a:p>
            <a:r>
              <a:rPr lang="en-US" dirty="0" smtClean="0"/>
              <a:t>Wendy Cope</a:t>
            </a:r>
          </a:p>
          <a:p>
            <a:r>
              <a:rPr lang="en-US" i="1" dirty="0" smtClean="0"/>
              <a:t>Reading Scheme</a:t>
            </a:r>
            <a:endParaRPr lang="en-US" i="1" dirty="0"/>
          </a:p>
        </p:txBody>
      </p:sp>
      <p:sp>
        <p:nvSpPr>
          <p:cNvPr id="4" name="TextBox 3"/>
          <p:cNvSpPr txBox="1"/>
          <p:nvPr/>
        </p:nvSpPr>
        <p:spPr>
          <a:xfrm>
            <a:off x="5400577" y="635032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68361462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1317" y="2916962"/>
            <a:ext cx="6070416" cy="707886"/>
          </a:xfrm>
          <a:prstGeom prst="rect">
            <a:avLst/>
          </a:prstGeom>
          <a:noFill/>
        </p:spPr>
        <p:txBody>
          <a:bodyPr wrap="square" rtlCol="0">
            <a:spAutoFit/>
          </a:bodyPr>
          <a:lstStyle/>
          <a:p>
            <a:pPr algn="ctr"/>
            <a:r>
              <a:rPr lang="en-US" sz="4000" dirty="0" smtClean="0"/>
              <a:t>Unintended consequences</a:t>
            </a:r>
            <a:endParaRPr lang="en-US" sz="4000" dirty="0"/>
          </a:p>
        </p:txBody>
      </p:sp>
    </p:spTree>
    <p:extLst>
      <p:ext uri="{BB962C8B-B14F-4D97-AF65-F5344CB8AC3E}">
        <p14:creationId xmlns:p14="http://schemas.microsoft.com/office/powerpoint/2010/main" val="253203623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cintosh HD:Users:geoff:Desktop:image.jpeg"/>
          <p:cNvPicPr/>
          <p:nvPr/>
        </p:nvPicPr>
        <p:blipFill>
          <a:blip r:embed="rId2">
            <a:extLst>
              <a:ext uri="{28A0092B-C50C-407E-A947-70E740481C1C}">
                <a14:useLocalDpi xmlns:a14="http://schemas.microsoft.com/office/drawing/2010/main" val="0"/>
              </a:ext>
            </a:extLst>
          </a:blip>
          <a:srcRect/>
          <a:stretch>
            <a:fillRect/>
          </a:stretch>
        </p:blipFill>
        <p:spPr bwMode="auto">
          <a:xfrm>
            <a:off x="1935480" y="-172720"/>
            <a:ext cx="5273040" cy="7030720"/>
          </a:xfrm>
          <a:prstGeom prst="rect">
            <a:avLst/>
          </a:prstGeom>
          <a:noFill/>
          <a:ln>
            <a:noFill/>
          </a:ln>
        </p:spPr>
      </p:pic>
    </p:spTree>
    <p:extLst>
      <p:ext uri="{BB962C8B-B14F-4D97-AF65-F5344CB8AC3E}">
        <p14:creationId xmlns:p14="http://schemas.microsoft.com/office/powerpoint/2010/main" val="195088251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9876082">
            <a:off x="92483" y="441211"/>
            <a:ext cx="4052779" cy="3018254"/>
          </a:xfrm>
          <a:prstGeom prst="rect">
            <a:avLst/>
          </a:prstGeom>
        </p:spPr>
      </p:pic>
      <p:sp>
        <p:nvSpPr>
          <p:cNvPr id="6" name="TextBox 5"/>
          <p:cNvSpPr txBox="1"/>
          <p:nvPr/>
        </p:nvSpPr>
        <p:spPr>
          <a:xfrm>
            <a:off x="3258255" y="2674951"/>
            <a:ext cx="5885745" cy="1846659"/>
          </a:xfrm>
          <a:prstGeom prst="rect">
            <a:avLst/>
          </a:prstGeom>
          <a:noFill/>
        </p:spPr>
        <p:txBody>
          <a:bodyPr wrap="square" rtlCol="0">
            <a:spAutoFit/>
          </a:bodyPr>
          <a:lstStyle/>
          <a:p>
            <a:pPr algn="ctr"/>
            <a:r>
              <a:rPr lang="en-US" sz="2400" b="1" dirty="0" smtClean="0"/>
              <a:t>‘O Brave New World’:</a:t>
            </a:r>
          </a:p>
          <a:p>
            <a:pPr algn="ctr"/>
            <a:r>
              <a:rPr lang="en-US" sz="2400" b="1" dirty="0" smtClean="0"/>
              <a:t>Leadership for Literacy</a:t>
            </a:r>
            <a:endParaRPr lang="en-US" sz="2400" b="1" dirty="0" smtClean="0"/>
          </a:p>
          <a:p>
            <a:pPr algn="ctr"/>
            <a:endParaRPr lang="en-US" sz="1600" b="1" dirty="0"/>
          </a:p>
          <a:p>
            <a:pPr algn="ctr"/>
            <a:r>
              <a:rPr lang="en-US" sz="2400" b="1" dirty="0" smtClean="0"/>
              <a:t>Geoff Barton</a:t>
            </a:r>
          </a:p>
          <a:p>
            <a:pPr algn="ctr"/>
            <a:r>
              <a:rPr lang="en-US" sz="2400" b="1" dirty="0" smtClean="0"/>
              <a:t>Headteacher, King Edward VI School</a:t>
            </a:r>
          </a:p>
        </p:txBody>
      </p:sp>
    </p:spTree>
    <p:extLst>
      <p:ext uri="{BB962C8B-B14F-4D97-AF65-F5344CB8AC3E}">
        <p14:creationId xmlns:p14="http://schemas.microsoft.com/office/powerpoint/2010/main" val="24025061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61345" y="-375188"/>
            <a:ext cx="10266948" cy="7334200"/>
          </a:xfrm>
          <a:prstGeom prst="rect">
            <a:avLst/>
          </a:prstGeom>
        </p:spPr>
      </p:pic>
      <p:sp>
        <p:nvSpPr>
          <p:cNvPr id="3" name="Right Arrow 2"/>
          <p:cNvSpPr/>
          <p:nvPr/>
        </p:nvSpPr>
        <p:spPr>
          <a:xfrm rot="2592928">
            <a:off x="5902955" y="4912777"/>
            <a:ext cx="1590868" cy="474530"/>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121221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srcRect/>
          <a:stretch>
            <a:fillRect/>
          </a:stretch>
        </p:blipFill>
        <p:spPr bwMode="auto">
          <a:xfrm>
            <a:off x="3352800" y="2401888"/>
            <a:ext cx="1738313" cy="1739900"/>
          </a:xfrm>
          <a:prstGeom prst="rect">
            <a:avLst/>
          </a:prstGeom>
          <a:noFill/>
          <a:ln w="9525">
            <a:noFill/>
            <a:miter lim="800000"/>
            <a:headEnd/>
            <a:tailEnd/>
          </a:ln>
        </p:spPr>
      </p:pic>
      <p:pic>
        <p:nvPicPr>
          <p:cNvPr id="4" name="Picture 4"/>
          <p:cNvPicPr>
            <a:picLocks noChangeAspect="1" noChangeArrowheads="1"/>
          </p:cNvPicPr>
          <p:nvPr/>
        </p:nvPicPr>
        <p:blipFill>
          <a:blip r:embed="rId4"/>
          <a:srcRect/>
          <a:stretch>
            <a:fillRect/>
          </a:stretch>
        </p:blipFill>
        <p:spPr bwMode="auto">
          <a:xfrm>
            <a:off x="5562600" y="2366963"/>
            <a:ext cx="1973263" cy="1774825"/>
          </a:xfrm>
          <a:prstGeom prst="rect">
            <a:avLst/>
          </a:prstGeom>
          <a:noFill/>
          <a:ln w="9525">
            <a:noFill/>
            <a:miter lim="800000"/>
            <a:headEnd/>
            <a:tailEnd/>
          </a:ln>
        </p:spPr>
      </p:pic>
      <p:pic>
        <p:nvPicPr>
          <p:cNvPr id="8" name="Picture 4"/>
          <p:cNvPicPr>
            <a:picLocks noChangeAspect="1" noChangeArrowheads="1"/>
          </p:cNvPicPr>
          <p:nvPr/>
        </p:nvPicPr>
        <p:blipFill>
          <a:blip r:embed="rId5"/>
          <a:srcRect/>
          <a:stretch>
            <a:fillRect/>
          </a:stretch>
        </p:blipFill>
        <p:spPr bwMode="auto">
          <a:xfrm>
            <a:off x="914400" y="2463800"/>
            <a:ext cx="2028825" cy="1524000"/>
          </a:xfrm>
          <a:prstGeom prst="rect">
            <a:avLst/>
          </a:prstGeom>
          <a:noFill/>
          <a:ln w="9525">
            <a:noFill/>
            <a:miter lim="800000"/>
            <a:headEnd/>
            <a:tailEnd/>
          </a:ln>
        </p:spPr>
      </p:pic>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defRPr/>
            </a:pPr>
            <a:endParaRPr lang="en-US">
              <a:solidFill>
                <a:srgbClr val="FFFFFF"/>
              </a:solidFill>
              <a:latin typeface="Calibri"/>
              <a:ea typeface="ＭＳ Ｐゴシック" charset="-128"/>
              <a:cs typeface="ＭＳ Ｐゴシック" charset="-128"/>
            </a:endParaRPr>
          </a:p>
        </p:txBody>
      </p:sp>
      <p:pic>
        <p:nvPicPr>
          <p:cNvPr id="6" name="Picture 5" descr="Picture 5.png"/>
          <p:cNvPicPr>
            <a:picLocks noChangeAspect="1"/>
          </p:cNvPicPr>
          <p:nvPr/>
        </p:nvPicPr>
        <p:blipFill>
          <a:blip r:embed="rId6"/>
          <a:stretch>
            <a:fillRect/>
          </a:stretch>
        </p:blipFill>
        <p:spPr>
          <a:xfrm>
            <a:off x="8072888" y="23895"/>
            <a:ext cx="1028700" cy="2146300"/>
          </a:xfrm>
          <a:prstGeom prst="rect">
            <a:avLst/>
          </a:prstGeom>
        </p:spPr>
      </p:pic>
      <p:sp>
        <p:nvSpPr>
          <p:cNvPr id="2" name="TextBox 1"/>
          <p:cNvSpPr txBox="1"/>
          <p:nvPr/>
        </p:nvSpPr>
        <p:spPr>
          <a:xfrm>
            <a:off x="501270" y="4528829"/>
            <a:ext cx="8204119" cy="584776"/>
          </a:xfrm>
          <a:prstGeom prst="rect">
            <a:avLst/>
          </a:prstGeom>
          <a:noFill/>
        </p:spPr>
        <p:txBody>
          <a:bodyPr wrap="square" rtlCol="0">
            <a:spAutoFit/>
          </a:bodyPr>
          <a:lstStyle/>
          <a:p>
            <a:pPr algn="ctr"/>
            <a:r>
              <a:rPr lang="en-US" sz="3200" dirty="0" smtClean="0">
                <a:solidFill>
                  <a:schemeClr val="bg1"/>
                </a:solidFill>
              </a:rPr>
              <a:t>Which bits of literacy make a difference?</a:t>
            </a:r>
            <a:endParaRPr lang="en-US" sz="3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Bottom)">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ctrTitle"/>
          </p:nvPr>
        </p:nvSpPr>
        <p:spPr>
          <a:xfrm>
            <a:off x="304800" y="103188"/>
            <a:ext cx="6248400" cy="1470025"/>
          </a:xfrm>
        </p:spPr>
        <p:txBody>
          <a:bodyPr/>
          <a:lstStyle/>
          <a:p>
            <a:pPr algn="l" eaLnBrk="1" hangingPunct="1"/>
            <a:r>
              <a:rPr lang="en-US" dirty="0" smtClean="0">
                <a:solidFill>
                  <a:schemeClr val="bg1"/>
                </a:solidFill>
              </a:rPr>
              <a:t>Aims: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descr="Picture 5.png"/>
          <p:cNvPicPr>
            <a:picLocks noChangeAspect="1"/>
          </p:cNvPicPr>
          <p:nvPr/>
        </p:nvPicPr>
        <p:blipFill>
          <a:blip r:embed="rId2"/>
          <a:stretch>
            <a:fillRect/>
          </a:stretch>
        </p:blipFill>
        <p:spPr>
          <a:xfrm>
            <a:off x="8072888" y="23895"/>
            <a:ext cx="1028700" cy="2146300"/>
          </a:xfrm>
          <a:prstGeom prst="rect">
            <a:avLst/>
          </a:prstGeom>
        </p:spPr>
      </p:pic>
      <p:sp>
        <p:nvSpPr>
          <p:cNvPr id="10" name="TextBox 9"/>
          <p:cNvSpPr txBox="1"/>
          <p:nvPr/>
        </p:nvSpPr>
        <p:spPr>
          <a:xfrm>
            <a:off x="4970250" y="1412776"/>
            <a:ext cx="2914118" cy="5016758"/>
          </a:xfrm>
          <a:prstGeom prst="rect">
            <a:avLst/>
          </a:prstGeom>
          <a:noFill/>
        </p:spPr>
        <p:txBody>
          <a:bodyPr wrap="square" rtlCol="0">
            <a:spAutoFit/>
          </a:bodyPr>
          <a:lstStyle/>
          <a:p>
            <a:pPr algn="ctr" fontAlgn="base">
              <a:spcBef>
                <a:spcPct val="0"/>
              </a:spcBef>
              <a:spcAft>
                <a:spcPct val="0"/>
              </a:spcAft>
            </a:pPr>
            <a:r>
              <a:rPr lang="en-US" sz="4000" dirty="0" smtClean="0">
                <a:solidFill>
                  <a:srgbClr val="FFFFFF"/>
                </a:solidFill>
                <a:latin typeface="Arial" charset="0"/>
                <a:ea typeface="ＭＳ Ｐゴシック" charset="-128"/>
                <a:cs typeface="ＭＳ Ｐゴシック" charset="-128"/>
              </a:rPr>
              <a:t>I will make you better at </a:t>
            </a:r>
            <a:r>
              <a:rPr lang="en-US" sz="4000" dirty="0" smtClean="0">
                <a:solidFill>
                  <a:srgbClr val="FFFF00"/>
                </a:solidFill>
                <a:latin typeface="Arial" charset="0"/>
                <a:ea typeface="ＭＳ Ｐゴシック" charset="-128"/>
                <a:cs typeface="ＭＳ Ｐゴシック" charset="-128"/>
              </a:rPr>
              <a:t>READING</a:t>
            </a:r>
            <a:r>
              <a:rPr lang="en-US" sz="4000" dirty="0" smtClean="0">
                <a:solidFill>
                  <a:srgbClr val="FBC01E"/>
                </a:solidFill>
                <a:latin typeface="Arial" charset="0"/>
                <a:ea typeface="ＭＳ Ｐゴシック" charset="-128"/>
                <a:cs typeface="ＭＳ Ｐゴシック" charset="-128"/>
              </a:rPr>
              <a:t>                </a:t>
            </a:r>
            <a:r>
              <a:rPr lang="en-US" sz="4000" dirty="0" smtClean="0">
                <a:solidFill>
                  <a:srgbClr val="FFFF00"/>
                </a:solidFill>
                <a:latin typeface="Arial" charset="0"/>
                <a:ea typeface="ＭＳ Ｐゴシック" charset="-128"/>
                <a:cs typeface="ＭＳ Ｐゴシック" charset="-128"/>
              </a:rPr>
              <a:t> </a:t>
            </a:r>
            <a:r>
              <a:rPr lang="en-US" sz="4000" dirty="0" smtClean="0">
                <a:solidFill>
                  <a:srgbClr val="FFFFFF"/>
                </a:solidFill>
                <a:latin typeface="Arial" charset="0"/>
                <a:ea typeface="ＭＳ Ｐゴシック" charset="-128"/>
                <a:cs typeface="ＭＳ Ｐゴシック" charset="-128"/>
              </a:rPr>
              <a:t>&amp;  </a:t>
            </a:r>
            <a:r>
              <a:rPr lang="en-US" sz="4000" dirty="0" smtClean="0">
                <a:solidFill>
                  <a:srgbClr val="FFFF00"/>
                </a:solidFill>
                <a:latin typeface="Arial" charset="0"/>
                <a:ea typeface="ＭＳ Ｐゴシック" charset="-128"/>
                <a:cs typeface="ＭＳ Ｐゴシック" charset="-128"/>
              </a:rPr>
              <a:t>WRITING</a:t>
            </a:r>
          </a:p>
          <a:p>
            <a:pPr algn="ctr" fontAlgn="base">
              <a:spcBef>
                <a:spcPct val="0"/>
              </a:spcBef>
              <a:spcAft>
                <a:spcPct val="0"/>
              </a:spcAft>
            </a:pPr>
            <a:r>
              <a:rPr lang="en-US" sz="4000" dirty="0">
                <a:solidFill>
                  <a:srgbClr val="FFFFFF"/>
                </a:solidFill>
                <a:latin typeface="Arial" charset="0"/>
                <a:ea typeface="ＭＳ Ｐゴシック" charset="-128"/>
                <a:cs typeface="ＭＳ Ｐゴシック" charset="-128"/>
              </a:rPr>
              <a:t>&amp; </a:t>
            </a:r>
            <a:r>
              <a:rPr lang="en-US" sz="4000" dirty="0" smtClean="0">
                <a:solidFill>
                  <a:srgbClr val="FBC01E"/>
                </a:solidFill>
                <a:latin typeface="Arial" charset="0"/>
                <a:ea typeface="ＭＳ Ｐゴシック" charset="-128"/>
                <a:cs typeface="ＭＳ Ｐゴシック" charset="-128"/>
              </a:rPr>
              <a:t> </a:t>
            </a:r>
            <a:r>
              <a:rPr lang="en-US" sz="4000" dirty="0" smtClean="0">
                <a:solidFill>
                  <a:srgbClr val="FFFF00"/>
                </a:solidFill>
                <a:latin typeface="Arial" charset="0"/>
                <a:ea typeface="ＭＳ Ｐゴシック" charset="-128"/>
                <a:cs typeface="ＭＳ Ｐゴシック" charset="-128"/>
              </a:rPr>
              <a:t>SPELLING</a:t>
            </a:r>
            <a:endParaRPr lang="en-US" sz="4000" dirty="0">
              <a:solidFill>
                <a:srgbClr val="FFFF00"/>
              </a:solidFill>
              <a:latin typeface="Arial" charset="0"/>
              <a:ea typeface="ＭＳ Ｐゴシック" charset="-128"/>
              <a:cs typeface="ＭＳ Ｐゴシック" charset="-128"/>
            </a:endParaRPr>
          </a:p>
        </p:txBody>
      </p:sp>
      <p:pic>
        <p:nvPicPr>
          <p:cNvPr id="6" name="Picture 5" descr="paulmckenna.jpg"/>
          <p:cNvPicPr>
            <a:picLocks noChangeAspect="1"/>
          </p:cNvPicPr>
          <p:nvPr/>
        </p:nvPicPr>
        <p:blipFill>
          <a:blip r:embed="rId3"/>
          <a:stretch>
            <a:fillRect/>
          </a:stretch>
        </p:blipFill>
        <p:spPr>
          <a:xfrm>
            <a:off x="899592" y="1412776"/>
            <a:ext cx="3422732" cy="5053384"/>
          </a:xfrm>
          <a:prstGeom prst="rect">
            <a:avLst/>
          </a:prstGeom>
        </p:spPr>
      </p:pic>
    </p:spTree>
    <p:extLst>
      <p:ext uri="{BB962C8B-B14F-4D97-AF65-F5344CB8AC3E}">
        <p14:creationId xmlns:p14="http://schemas.microsoft.com/office/powerpoint/2010/main" val="37722667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lide(from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4"/>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ctrTitle"/>
          </p:nvPr>
        </p:nvSpPr>
        <p:spPr>
          <a:xfrm>
            <a:off x="304800" y="103188"/>
            <a:ext cx="6248400" cy="1470025"/>
          </a:xfrm>
        </p:spPr>
        <p:txBody>
          <a:bodyPr/>
          <a:lstStyle/>
          <a:p>
            <a:pPr algn="l" eaLnBrk="1" hangingPunct="1"/>
            <a:r>
              <a:rPr lang="en-US" smtClean="0">
                <a:solidFill>
                  <a:schemeClr val="bg1"/>
                </a:solidFill>
              </a:rPr>
              <a:t>Today’s bonus</a:t>
            </a:r>
            <a:r>
              <a:rPr lang="en-US" dirty="0" smtClean="0">
                <a:solidFill>
                  <a:schemeClr val="bg1"/>
                </a:solidFill>
              </a:rPr>
              <a:t>:</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descr="Picture 5.png"/>
          <p:cNvPicPr>
            <a:picLocks noChangeAspect="1"/>
          </p:cNvPicPr>
          <p:nvPr/>
        </p:nvPicPr>
        <p:blipFill>
          <a:blip r:embed="rId2"/>
          <a:stretch>
            <a:fillRect/>
          </a:stretch>
        </p:blipFill>
        <p:spPr>
          <a:xfrm>
            <a:off x="8072888" y="23895"/>
            <a:ext cx="1028700" cy="2146300"/>
          </a:xfrm>
          <a:prstGeom prst="rect">
            <a:avLst/>
          </a:prstGeom>
        </p:spPr>
      </p:pic>
      <p:sp>
        <p:nvSpPr>
          <p:cNvPr id="10" name="TextBox 9"/>
          <p:cNvSpPr txBox="1"/>
          <p:nvPr/>
        </p:nvSpPr>
        <p:spPr>
          <a:xfrm>
            <a:off x="1187624" y="2492896"/>
            <a:ext cx="2886472" cy="2554545"/>
          </a:xfrm>
          <a:prstGeom prst="rect">
            <a:avLst/>
          </a:prstGeom>
          <a:noFill/>
        </p:spPr>
        <p:txBody>
          <a:bodyPr wrap="square" rtlCol="0">
            <a:spAutoFit/>
          </a:bodyPr>
          <a:lstStyle/>
          <a:p>
            <a:pPr algn="ctr" fontAlgn="base">
              <a:spcBef>
                <a:spcPct val="0"/>
              </a:spcBef>
              <a:spcAft>
                <a:spcPct val="0"/>
              </a:spcAft>
            </a:pPr>
            <a:r>
              <a:rPr lang="en-US" sz="4000" dirty="0" smtClean="0">
                <a:solidFill>
                  <a:srgbClr val="FFFFFF"/>
                </a:solidFill>
                <a:latin typeface="Arial" charset="0"/>
                <a:ea typeface="ＭＳ Ｐゴシック" charset="-128"/>
                <a:cs typeface="ＭＳ Ｐゴシック" charset="-128"/>
              </a:rPr>
              <a:t>Today I will reveal the secret of literacy</a:t>
            </a:r>
            <a:endParaRPr lang="en-US" sz="4000" dirty="0">
              <a:solidFill>
                <a:srgbClr val="FFFFFF"/>
              </a:solidFill>
              <a:latin typeface="Arial" charset="0"/>
              <a:ea typeface="ＭＳ Ｐゴシック" charset="-128"/>
              <a:cs typeface="ＭＳ Ｐゴシック" charset="-128"/>
            </a:endParaRPr>
          </a:p>
        </p:txBody>
      </p:sp>
      <p:pic>
        <p:nvPicPr>
          <p:cNvPr id="6" name="Picture 5"/>
          <p:cNvPicPr>
            <a:picLocks noChangeAspect="1"/>
          </p:cNvPicPr>
          <p:nvPr/>
        </p:nvPicPr>
        <p:blipFill>
          <a:blip r:embed="rId3"/>
          <a:stretch>
            <a:fillRect/>
          </a:stretch>
        </p:blipFill>
        <p:spPr>
          <a:xfrm>
            <a:off x="4427984" y="1916832"/>
            <a:ext cx="3181120" cy="4039441"/>
          </a:xfrm>
          <a:prstGeom prst="rect">
            <a:avLst/>
          </a:prstGeom>
        </p:spPr>
      </p:pic>
    </p:spTree>
    <p:extLst>
      <p:ext uri="{BB962C8B-B14F-4D97-AF65-F5344CB8AC3E}">
        <p14:creationId xmlns:p14="http://schemas.microsoft.com/office/powerpoint/2010/main" val="19147871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slide(from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4"/>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smtClean="0">
                <a:solidFill>
                  <a:schemeClr val="bg1"/>
                </a:solidFill>
              </a:rPr>
              <a:t>Hypothesis:</a:t>
            </a:r>
          </a:p>
        </p:txBody>
      </p:sp>
      <p:sp>
        <p:nvSpPr>
          <p:cNvPr id="3" name="TextBox 2"/>
          <p:cNvSpPr txBox="1">
            <a:spLocks noChangeArrowheads="1"/>
          </p:cNvSpPr>
          <p:nvPr/>
        </p:nvSpPr>
        <p:spPr bwMode="auto">
          <a:xfrm>
            <a:off x="533400" y="3140968"/>
            <a:ext cx="8458200" cy="707886"/>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4000" dirty="0" smtClean="0">
                <a:solidFill>
                  <a:srgbClr val="FFFFFF"/>
                </a:solidFill>
                <a:latin typeface="Calibri" charset="0"/>
                <a:ea typeface="ＭＳ Ｐゴシック" charset="-128"/>
                <a:cs typeface="ＭＳ Ｐゴシック" charset="-128"/>
              </a:rPr>
              <a:t>Become a Year 11 writer again</a:t>
            </a:r>
            <a:endParaRPr lang="en-US" sz="4000" dirty="0">
              <a:solidFill>
                <a:srgbClr val="FFFFFF"/>
              </a:solidFill>
              <a:latin typeface="Calibri" charset="0"/>
              <a:ea typeface="ＭＳ Ｐゴシック" charset="-128"/>
              <a:cs typeface="ＭＳ Ｐゴシック" charset="-128"/>
            </a:endParaRP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7" name="TextBox 6"/>
          <p:cNvSpPr txBox="1">
            <a:spLocks noChangeArrowheads="1"/>
          </p:cNvSpPr>
          <p:nvPr/>
        </p:nvSpPr>
        <p:spPr bwMode="auto">
          <a:xfrm>
            <a:off x="685800" y="3912724"/>
            <a:ext cx="8458200" cy="707886"/>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4000" dirty="0" smtClean="0">
                <a:solidFill>
                  <a:srgbClr val="FFFFFF"/>
                </a:solidFill>
                <a:latin typeface="Calibri" charset="0"/>
                <a:ea typeface="ＭＳ Ｐゴシック" charset="-128"/>
                <a:cs typeface="ＭＳ Ｐゴシック" charset="-128"/>
              </a:rPr>
              <a:t>… for five minutes</a:t>
            </a:r>
            <a:endParaRPr lang="en-US" sz="4000" dirty="0">
              <a:solidFill>
                <a:srgbClr val="FFFFFF"/>
              </a:solidFill>
              <a:latin typeface="Calibri" charset="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P spid="7" grpId="0" build="p" bldLvl="3"/>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533400" y="3140968"/>
            <a:ext cx="8458200" cy="1323439"/>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4000" dirty="0" smtClean="0">
                <a:solidFill>
                  <a:srgbClr val="FFFFFF"/>
                </a:solidFill>
                <a:latin typeface="Calibri" charset="0"/>
                <a:ea typeface="ＭＳ Ｐゴシック" charset="-128"/>
                <a:cs typeface="ＭＳ Ｐゴシック" charset="-128"/>
              </a:rPr>
              <a:t>Task:</a:t>
            </a:r>
          </a:p>
          <a:p>
            <a:pPr algn="ctr" fontAlgn="base">
              <a:spcBef>
                <a:spcPct val="0"/>
              </a:spcBef>
              <a:spcAft>
                <a:spcPct val="0"/>
              </a:spcAft>
            </a:pPr>
            <a:r>
              <a:rPr lang="en-US" sz="4000" dirty="0" smtClean="0">
                <a:solidFill>
                  <a:srgbClr val="FFFFFF"/>
                </a:solidFill>
                <a:latin typeface="Calibri" charset="0"/>
                <a:ea typeface="ＭＳ Ｐゴシック" charset="-128"/>
                <a:cs typeface="ＭＳ Ｐゴシック" charset="-128"/>
              </a:rPr>
              <a:t>Describe the room we are in</a:t>
            </a:r>
            <a:endParaRPr lang="en-US" sz="4000" dirty="0">
              <a:solidFill>
                <a:srgbClr val="FFFFFF"/>
              </a:solidFill>
              <a:latin typeface="Calibri" charset="0"/>
              <a:ea typeface="ＭＳ Ｐゴシック" charset="-128"/>
              <a:cs typeface="ＭＳ Ｐゴシック" charset="-128"/>
            </a:endParaRP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7" name="Title 1"/>
          <p:cNvSpPr txBox="1">
            <a:spLocks/>
          </p:cNvSpPr>
          <p:nvPr/>
        </p:nvSpPr>
        <p:spPr bwMode="auto">
          <a:xfrm>
            <a:off x="304800" y="103188"/>
            <a:ext cx="6248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eaLnBrk="1" hangingPunct="1"/>
            <a:r>
              <a:rPr lang="en-US" smtClean="0">
                <a:solidFill>
                  <a:prstClr val="white"/>
                </a:solidFill>
                <a:latin typeface="Calibri"/>
              </a:rPr>
              <a:t>Hypothesis:</a:t>
            </a:r>
            <a:endParaRPr lang="en-US" dirty="0" smtClean="0">
              <a:solidFill>
                <a:prstClr val="white"/>
              </a:solidFill>
              <a:latin typeface="Calibri"/>
            </a:endParaRPr>
          </a:p>
        </p:txBody>
      </p:sp>
    </p:spTree>
    <p:extLst>
      <p:ext uri="{BB962C8B-B14F-4D97-AF65-F5344CB8AC3E}">
        <p14:creationId xmlns:p14="http://schemas.microsoft.com/office/powerpoint/2010/main" val="9401354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7" name="Title 1"/>
          <p:cNvSpPr txBox="1">
            <a:spLocks/>
          </p:cNvSpPr>
          <p:nvPr/>
        </p:nvSpPr>
        <p:spPr bwMode="auto">
          <a:xfrm>
            <a:off x="304800" y="103188"/>
            <a:ext cx="6248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eaLnBrk="1" hangingPunct="1"/>
            <a:r>
              <a:rPr lang="en-US" dirty="0" smtClean="0">
                <a:solidFill>
                  <a:prstClr val="white"/>
                </a:solidFill>
                <a:latin typeface="Calibri"/>
              </a:rPr>
              <a:t>Diagnosis:</a:t>
            </a:r>
          </a:p>
        </p:txBody>
      </p:sp>
      <p:pic>
        <p:nvPicPr>
          <p:cNvPr id="8" name="Picture 3"/>
          <p:cNvPicPr>
            <a:picLocks noChangeAspect="1"/>
          </p:cNvPicPr>
          <p:nvPr/>
        </p:nvPicPr>
        <p:blipFill>
          <a:blip r:embed="rId3"/>
          <a:srcRect/>
          <a:stretch>
            <a:fillRect/>
          </a:stretch>
        </p:blipFill>
        <p:spPr bwMode="auto">
          <a:xfrm>
            <a:off x="2438400" y="1573213"/>
            <a:ext cx="4529138" cy="4394200"/>
          </a:xfrm>
          <a:prstGeom prst="rect">
            <a:avLst/>
          </a:prstGeom>
          <a:noFill/>
          <a:ln w="9525">
            <a:noFill/>
            <a:miter lim="800000"/>
            <a:headEnd/>
            <a:tailEnd/>
          </a:ln>
        </p:spPr>
      </p:pic>
    </p:spTree>
    <p:extLst>
      <p:ext uri="{BB962C8B-B14F-4D97-AF65-F5344CB8AC3E}">
        <p14:creationId xmlns:p14="http://schemas.microsoft.com/office/powerpoint/2010/main" val="5861443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520273" y="3429000"/>
            <a:ext cx="1806352" cy="461665"/>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2400" dirty="0" smtClean="0">
                <a:solidFill>
                  <a:srgbClr val="FFFFFF"/>
                </a:solidFill>
                <a:latin typeface="Calibri" charset="0"/>
                <a:ea typeface="ＭＳ Ｐゴシック" charset="-128"/>
                <a:cs typeface="ＭＳ Ｐゴシック" charset="-128"/>
              </a:rPr>
              <a:t>Unconfident</a:t>
            </a:r>
            <a:endParaRPr lang="en-US" sz="2400" dirty="0">
              <a:solidFill>
                <a:srgbClr val="FFFFFF"/>
              </a:solidFill>
              <a:latin typeface="Calibri" charset="0"/>
              <a:ea typeface="ＭＳ Ｐゴシック" charset="-128"/>
              <a:cs typeface="ＭＳ Ｐゴシック" charset="-128"/>
            </a:endParaRP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8" name="Title 1"/>
          <p:cNvSpPr>
            <a:spLocks noGrp="1"/>
          </p:cNvSpPr>
          <p:nvPr>
            <p:ph type="ctrTitle"/>
          </p:nvPr>
        </p:nvSpPr>
        <p:spPr>
          <a:xfrm>
            <a:off x="304800" y="103188"/>
            <a:ext cx="6248400" cy="1470025"/>
          </a:xfrm>
        </p:spPr>
        <p:txBody>
          <a:bodyPr/>
          <a:lstStyle/>
          <a:p>
            <a:pPr algn="l" eaLnBrk="1" hangingPunct="1"/>
            <a:r>
              <a:rPr lang="en-US" dirty="0" smtClean="0">
                <a:solidFill>
                  <a:schemeClr val="bg1"/>
                </a:solidFill>
              </a:rPr>
              <a:t>Question:</a:t>
            </a:r>
            <a:endParaRPr lang="en-US" dirty="0" smtClean="0">
              <a:solidFill>
                <a:schemeClr val="bg1"/>
              </a:solidFill>
            </a:endParaRPr>
          </a:p>
        </p:txBody>
      </p:sp>
      <p:sp>
        <p:nvSpPr>
          <p:cNvPr id="9" name="TextBox 8"/>
          <p:cNvSpPr txBox="1">
            <a:spLocks noChangeArrowheads="1"/>
          </p:cNvSpPr>
          <p:nvPr/>
        </p:nvSpPr>
        <p:spPr bwMode="auto">
          <a:xfrm>
            <a:off x="6523479" y="3429000"/>
            <a:ext cx="1806352" cy="461665"/>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2400" dirty="0">
                <a:solidFill>
                  <a:srgbClr val="FFFFFF"/>
                </a:solidFill>
                <a:latin typeface="Calibri" charset="0"/>
                <a:ea typeface="ＭＳ Ｐゴシック" charset="-128"/>
                <a:cs typeface="ＭＳ Ｐゴシック" charset="-128"/>
              </a:rPr>
              <a:t>C</a:t>
            </a:r>
            <a:r>
              <a:rPr lang="en-US" sz="2400" dirty="0" smtClean="0">
                <a:solidFill>
                  <a:srgbClr val="FFFFFF"/>
                </a:solidFill>
                <a:latin typeface="Calibri" charset="0"/>
                <a:ea typeface="ＭＳ Ｐゴシック" charset="-128"/>
                <a:cs typeface="ＭＳ Ｐゴシック" charset="-128"/>
              </a:rPr>
              <a:t>onfident</a:t>
            </a:r>
            <a:endParaRPr lang="en-US" sz="2400" dirty="0">
              <a:solidFill>
                <a:srgbClr val="FFFFFF"/>
              </a:solidFill>
              <a:latin typeface="Calibri" charset="0"/>
              <a:ea typeface="ＭＳ Ｐゴシック" charset="-128"/>
              <a:cs typeface="ＭＳ Ｐゴシック" charset="-128"/>
            </a:endParaRPr>
          </a:p>
        </p:txBody>
      </p:sp>
      <p:sp>
        <p:nvSpPr>
          <p:cNvPr id="4" name="Striped Right Arrow 3"/>
          <p:cNvSpPr/>
          <p:nvPr/>
        </p:nvSpPr>
        <p:spPr>
          <a:xfrm>
            <a:off x="2555776" y="3429000"/>
            <a:ext cx="3744416" cy="461665"/>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5" name="TextBox 14"/>
          <p:cNvSpPr txBox="1">
            <a:spLocks noChangeArrowheads="1"/>
          </p:cNvSpPr>
          <p:nvPr/>
        </p:nvSpPr>
        <p:spPr bwMode="auto">
          <a:xfrm>
            <a:off x="2555776" y="4043064"/>
            <a:ext cx="3600400" cy="461665"/>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2400" dirty="0" smtClean="0">
                <a:solidFill>
                  <a:srgbClr val="FFFFFF"/>
                </a:solidFill>
                <a:latin typeface="Calibri" charset="0"/>
                <a:ea typeface="ＭＳ Ｐゴシック" charset="-128"/>
                <a:cs typeface="ＭＳ Ｐゴシック" charset="-128"/>
              </a:rPr>
              <a:t>Irrespective of background</a:t>
            </a:r>
            <a:endParaRPr lang="en-US" sz="2400" dirty="0">
              <a:solidFill>
                <a:srgbClr val="FFFFFF"/>
              </a:solidFill>
              <a:latin typeface="Calibri" charset="0"/>
              <a:ea typeface="ＭＳ Ｐゴシック" charset="-128"/>
              <a:cs typeface="ＭＳ Ｐゴシック" charset="-128"/>
            </a:endParaRPr>
          </a:p>
        </p:txBody>
      </p:sp>
      <p:sp>
        <p:nvSpPr>
          <p:cNvPr id="2" name="TextBox 1"/>
          <p:cNvSpPr txBox="1"/>
          <p:nvPr/>
        </p:nvSpPr>
        <p:spPr>
          <a:xfrm>
            <a:off x="4067944" y="2409147"/>
            <a:ext cx="432048" cy="1200329"/>
          </a:xfrm>
          <a:prstGeom prst="rect">
            <a:avLst/>
          </a:prstGeom>
          <a:noFill/>
        </p:spPr>
        <p:txBody>
          <a:bodyPr wrap="square" rtlCol="0">
            <a:spAutoFit/>
          </a:bodyPr>
          <a:lstStyle/>
          <a:p>
            <a:pPr fontAlgn="base">
              <a:spcBef>
                <a:spcPct val="0"/>
              </a:spcBef>
              <a:spcAft>
                <a:spcPct val="0"/>
              </a:spcAft>
            </a:pPr>
            <a:r>
              <a:rPr lang="en-US" sz="7200" dirty="0" smtClean="0">
                <a:solidFill>
                  <a:srgbClr val="FFFFFF"/>
                </a:solidFill>
                <a:latin typeface="Arial" charset="0"/>
                <a:ea typeface="ＭＳ Ｐゴシック" charset="-128"/>
                <a:cs typeface="ＭＳ Ｐゴシック" charset="-128"/>
              </a:rPr>
              <a:t>?</a:t>
            </a:r>
            <a:endParaRPr lang="en-US" sz="7200" dirty="0">
              <a:solidFill>
                <a:srgbClr val="FFFFFF"/>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1169903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righ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left)">
                                      <p:cBhvr>
                                        <p:cTn id="18" dur="500"/>
                                        <p:tgtEl>
                                          <p:spTgt spid="9">
                                            <p:txEl>
                                              <p:pRg st="0" end="0"/>
                                            </p:txEl>
                                          </p:spTgt>
                                        </p:tgtEl>
                                      </p:cBhvr>
                                    </p:animEffect>
                                  </p:childTnLst>
                                  <p:subTnLst>
                                    <p:animClr clrSpc="rgb" dir="cw">
                                      <p:cBhvr override="childStyle">
                                        <p:cTn dur="1" fill="hold" display="0" masterRel="nextClick" afterEffect="1"/>
                                        <p:tgtEl>
                                          <p:spTgt spid="9">
                                            <p:txEl>
                                              <p:pRg st="0" end="0"/>
                                            </p:txEl>
                                          </p:spTgt>
                                        </p:tgtEl>
                                        <p:attrNameLst>
                                          <p:attrName>ppt_c</p:attrName>
                                        </p:attrNameLst>
                                      </p:cBhvr>
                                      <p:to>
                                        <a:schemeClr val="accent1"/>
                                      </p:to>
                                    </p:animClr>
                                  </p:sub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wipe(left)">
                                      <p:cBhvr>
                                        <p:cTn id="23" dur="500"/>
                                        <p:tgtEl>
                                          <p:spTgt spid="15">
                                            <p:txEl>
                                              <p:pRg st="0" end="0"/>
                                            </p:txEl>
                                          </p:spTgt>
                                        </p:tgtEl>
                                      </p:cBhvr>
                                    </p:animEffect>
                                  </p:childTnLst>
                                  <p:subTnLst>
                                    <p:animClr clrSpc="rgb" dir="cw">
                                      <p:cBhvr override="childStyle">
                                        <p:cTn dur="1" fill="hold" display="0" masterRel="nextClick" afterEffect="1"/>
                                        <p:tgtEl>
                                          <p:spTgt spid="15">
                                            <p:txEl>
                                              <p:pRg st="0" end="0"/>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P spid="9" grpId="0" build="p" bldLvl="3"/>
      <p:bldP spid="4" grpId="0" animBg="1"/>
      <p:bldP spid="15" grpId="0" build="p" bldLvl="3"/>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8" name="Title 1"/>
          <p:cNvSpPr>
            <a:spLocks noGrp="1"/>
          </p:cNvSpPr>
          <p:nvPr>
            <p:ph type="ctrTitle"/>
          </p:nvPr>
        </p:nvSpPr>
        <p:spPr>
          <a:xfrm>
            <a:off x="304800" y="103188"/>
            <a:ext cx="6248400" cy="1470025"/>
          </a:xfrm>
        </p:spPr>
        <p:txBody>
          <a:bodyPr/>
          <a:lstStyle/>
          <a:p>
            <a:pPr algn="l" eaLnBrk="1" hangingPunct="1"/>
            <a:r>
              <a:rPr lang="en-US" dirty="0" smtClean="0">
                <a:solidFill>
                  <a:schemeClr val="bg1"/>
                </a:solidFill>
              </a:rPr>
              <a:t>Answer:</a:t>
            </a:r>
            <a:endParaRPr lang="en-US" dirty="0" smtClean="0">
              <a:solidFill>
                <a:schemeClr val="bg1"/>
              </a:solidFill>
            </a:endParaRPr>
          </a:p>
        </p:txBody>
      </p:sp>
      <p:sp>
        <p:nvSpPr>
          <p:cNvPr id="15" name="TextBox 14"/>
          <p:cNvSpPr txBox="1">
            <a:spLocks noChangeArrowheads="1"/>
          </p:cNvSpPr>
          <p:nvPr/>
        </p:nvSpPr>
        <p:spPr bwMode="auto">
          <a:xfrm>
            <a:off x="2555776" y="3284984"/>
            <a:ext cx="3600400" cy="769441"/>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4400" dirty="0" smtClean="0">
                <a:solidFill>
                  <a:srgbClr val="FFFFFF"/>
                </a:solidFill>
                <a:latin typeface="Calibri" charset="0"/>
                <a:ea typeface="ＭＳ Ｐゴシック" charset="-128"/>
                <a:cs typeface="ＭＳ Ｐゴシック" charset="-128"/>
              </a:rPr>
              <a:t>Teach them</a:t>
            </a:r>
            <a:endParaRPr lang="en-US" sz="4400" dirty="0">
              <a:solidFill>
                <a:srgbClr val="FFFFFF"/>
              </a:solidFill>
              <a:latin typeface="Calibri" charset="0"/>
              <a:ea typeface="ＭＳ Ｐゴシック" charset="-128"/>
              <a:cs typeface="ＭＳ Ｐゴシック" charset="-128"/>
            </a:endParaRPr>
          </a:p>
        </p:txBody>
      </p:sp>
    </p:spTree>
    <p:extLst>
      <p:ext uri="{BB962C8B-B14F-4D97-AF65-F5344CB8AC3E}">
        <p14:creationId xmlns:p14="http://schemas.microsoft.com/office/powerpoint/2010/main" val="15688187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subTnLst>
                                    <p:animClr clrSpc="rgb" dir="cw">
                                      <p:cBhvr override="childStyle">
                                        <p:cTn dur="1" fill="hold" display="0" masterRel="nextClick" afterEffect="1"/>
                                        <p:tgtEl>
                                          <p:spTgt spid="15">
                                            <p:txEl>
                                              <p:pRg st="0" end="0"/>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bldLvl="3"/>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smtClean="0">
                <a:solidFill>
                  <a:schemeClr val="bg1"/>
                </a:solidFill>
              </a:rPr>
              <a:t>Provocations:</a:t>
            </a:r>
          </a:p>
        </p:txBody>
      </p:sp>
      <p:sp>
        <p:nvSpPr>
          <p:cNvPr id="3" name="TextBox 2"/>
          <p:cNvSpPr txBox="1">
            <a:spLocks noChangeArrowheads="1"/>
          </p:cNvSpPr>
          <p:nvPr/>
        </p:nvSpPr>
        <p:spPr bwMode="auto">
          <a:xfrm>
            <a:off x="533400" y="1828800"/>
            <a:ext cx="8458200" cy="2862322"/>
          </a:xfrm>
          <a:prstGeom prst="rect">
            <a:avLst/>
          </a:prstGeom>
          <a:noFill/>
          <a:ln w="9525">
            <a:noFill/>
            <a:miter lim="800000"/>
            <a:headEnd/>
            <a:tailEnd/>
          </a:ln>
        </p:spPr>
        <p:txBody>
          <a:bodyPr wrap="square">
            <a:prstTxWarp prst="textNoShape">
              <a:avLst/>
            </a:prstTxWarp>
            <a:spAutoFit/>
          </a:bodyPr>
          <a:lstStyle/>
          <a:p>
            <a:pPr marL="742950" indent="-742950" fontAlgn="base">
              <a:spcBef>
                <a:spcPct val="0"/>
              </a:spcBef>
              <a:spcAft>
                <a:spcPct val="0"/>
              </a:spcAft>
              <a:buFont typeface="Arial" charset="0"/>
              <a:buChar char="•"/>
            </a:pPr>
            <a:r>
              <a:rPr lang="en-US" sz="3600" dirty="0" smtClean="0">
                <a:solidFill>
                  <a:srgbClr val="FFFFFF"/>
                </a:solidFill>
                <a:latin typeface="Calibri" charset="0"/>
                <a:ea typeface="ＭＳ Ｐゴシック" charset="-128"/>
                <a:cs typeface="ＭＳ Ｐゴシック" charset="-128"/>
              </a:rPr>
              <a:t>We haven’t done literacy</a:t>
            </a:r>
          </a:p>
          <a:p>
            <a:pPr marL="742950" indent="-742950" fontAlgn="base">
              <a:spcBef>
                <a:spcPct val="0"/>
              </a:spcBef>
              <a:spcAft>
                <a:spcPct val="0"/>
              </a:spcAft>
              <a:buFont typeface="Arial" charset="0"/>
              <a:buChar char="•"/>
            </a:pPr>
            <a:r>
              <a:rPr lang="en-US" sz="3600" dirty="0" smtClean="0">
                <a:solidFill>
                  <a:srgbClr val="FFFFFF"/>
                </a:solidFill>
                <a:latin typeface="Calibri" charset="0"/>
                <a:ea typeface="ＭＳ Ｐゴシック" charset="-128"/>
                <a:cs typeface="ＭＳ Ｐゴシック" charset="-128"/>
              </a:rPr>
              <a:t>It’s </a:t>
            </a:r>
            <a:r>
              <a:rPr lang="en-US" sz="3600" dirty="0">
                <a:solidFill>
                  <a:srgbClr val="FFFFFF"/>
                </a:solidFill>
                <a:latin typeface="Calibri" charset="0"/>
                <a:ea typeface="ＭＳ Ｐゴシック" charset="-128"/>
                <a:cs typeface="ＭＳ Ｐゴシック" charset="-128"/>
              </a:rPr>
              <a:t>all about the classroom</a:t>
            </a:r>
            <a:endParaRPr lang="en-US" sz="3600" dirty="0" smtClean="0">
              <a:solidFill>
                <a:srgbClr val="FFFFFF"/>
              </a:solidFill>
              <a:latin typeface="Calibri" charset="0"/>
              <a:ea typeface="ＭＳ Ｐゴシック" charset="-128"/>
              <a:cs typeface="ＭＳ Ｐゴシック" charset="-128"/>
            </a:endParaRPr>
          </a:p>
          <a:p>
            <a:pPr marL="742950" indent="-742950" fontAlgn="base">
              <a:spcBef>
                <a:spcPct val="0"/>
              </a:spcBef>
              <a:spcAft>
                <a:spcPct val="0"/>
              </a:spcAft>
              <a:buFont typeface="Arial" charset="0"/>
              <a:buChar char="•"/>
            </a:pPr>
            <a:r>
              <a:rPr lang="en-US" sz="3600" dirty="0" smtClean="0">
                <a:solidFill>
                  <a:srgbClr val="FFFFFF"/>
                </a:solidFill>
                <a:latin typeface="Calibri" charset="0"/>
                <a:ea typeface="ＭＳ Ｐゴシック" charset="-128"/>
                <a:cs typeface="ＭＳ Ｐゴシック" charset="-128"/>
              </a:rPr>
              <a:t>Knowledge and instruction may be more important than we </a:t>
            </a:r>
            <a:r>
              <a:rPr lang="en-US" sz="3600" dirty="0" err="1" smtClean="0">
                <a:solidFill>
                  <a:srgbClr val="FFFFFF"/>
                </a:solidFill>
                <a:latin typeface="Calibri" charset="0"/>
                <a:ea typeface="ＭＳ Ｐゴシック" charset="-128"/>
                <a:cs typeface="ＭＳ Ｐゴシック" charset="-128"/>
              </a:rPr>
              <a:t>realised</a:t>
            </a:r>
            <a:endParaRPr lang="en-US" sz="3600" dirty="0" smtClean="0">
              <a:solidFill>
                <a:srgbClr val="FFFFFF"/>
              </a:solidFill>
              <a:latin typeface="Calibri" charset="0"/>
              <a:ea typeface="ＭＳ Ｐゴシック" charset="-128"/>
              <a:cs typeface="ＭＳ Ｐゴシック" charset="-128"/>
            </a:endParaRPr>
          </a:p>
          <a:p>
            <a:pPr marL="742950" indent="-742950" fontAlgn="base">
              <a:spcBef>
                <a:spcPct val="0"/>
              </a:spcBef>
              <a:spcAft>
                <a:spcPct val="0"/>
              </a:spcAft>
              <a:buFont typeface="Arial" charset="0"/>
              <a:buChar char="•"/>
            </a:pPr>
            <a:r>
              <a:rPr lang="en-US" sz="3600" dirty="0" smtClean="0">
                <a:solidFill>
                  <a:srgbClr val="FFFFFF"/>
                </a:solidFill>
                <a:latin typeface="Calibri" charset="0"/>
                <a:ea typeface="ＭＳ Ｐゴシック" charset="-128"/>
                <a:cs typeface="ＭＳ Ｐゴシック" charset="-128"/>
              </a:rPr>
              <a:t>Remember the “Matthew Effect”</a:t>
            </a:r>
            <a:endParaRPr lang="en-US" sz="3600" dirty="0">
              <a:solidFill>
                <a:srgbClr val="FFFFFF"/>
              </a:solidFill>
              <a:latin typeface="Calibri" charset="0"/>
              <a:ea typeface="ＭＳ Ｐゴシック" charset="-128"/>
              <a:cs typeface="ＭＳ Ｐゴシック" charset="-128"/>
            </a:endParaRP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33016626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72665" y="1756097"/>
            <a:ext cx="3338729" cy="2677656"/>
          </a:xfrm>
          <a:prstGeom prst="rect">
            <a:avLst/>
          </a:prstGeom>
          <a:noFill/>
        </p:spPr>
        <p:txBody>
          <a:bodyPr wrap="square" rtlCol="0">
            <a:spAutoFit/>
          </a:bodyPr>
          <a:lstStyle/>
          <a:p>
            <a:r>
              <a:rPr lang="en-US" sz="2400" b="1" dirty="0" smtClean="0"/>
              <a:t>Miranda</a:t>
            </a:r>
            <a:r>
              <a:rPr lang="en-US" sz="2400" dirty="0" smtClean="0"/>
              <a:t>:</a:t>
            </a:r>
          </a:p>
          <a:p>
            <a:pPr lvl="1"/>
            <a:r>
              <a:rPr lang="en-US" sz="2400" i="1" dirty="0" smtClean="0"/>
              <a:t>“O </a:t>
            </a:r>
            <a:r>
              <a:rPr lang="en-US" sz="2400" i="1" dirty="0"/>
              <a:t>brave new world</a:t>
            </a:r>
            <a:r>
              <a:rPr lang="en-US" sz="2400" i="1" dirty="0" smtClean="0"/>
              <a:t>, That </a:t>
            </a:r>
            <a:r>
              <a:rPr lang="en-US" sz="2400" i="1" dirty="0"/>
              <a:t>has such people </a:t>
            </a:r>
            <a:r>
              <a:rPr lang="en-US" sz="2400" i="1" dirty="0" err="1"/>
              <a:t>in't</a:t>
            </a:r>
            <a:r>
              <a:rPr lang="en-US" sz="2400" i="1" dirty="0" smtClean="0"/>
              <a:t>!”</a:t>
            </a:r>
          </a:p>
          <a:p>
            <a:endParaRPr lang="en-US" sz="2400" b="1" i="1" dirty="0"/>
          </a:p>
          <a:p>
            <a:r>
              <a:rPr lang="en-US" sz="2400" b="1" i="1" dirty="0" smtClean="0"/>
              <a:t>Prospero:</a:t>
            </a:r>
          </a:p>
          <a:p>
            <a:r>
              <a:rPr lang="en-US" sz="2400" i="1" dirty="0" smtClean="0"/>
              <a:t>	“Tis new to thee”</a:t>
            </a:r>
            <a:endParaRPr lang="en-US" sz="2400" i="1" dirty="0"/>
          </a:p>
        </p:txBody>
      </p:sp>
      <p:pic>
        <p:nvPicPr>
          <p:cNvPr id="4" name="Picture 3"/>
          <p:cNvPicPr>
            <a:picLocks noChangeAspect="1"/>
          </p:cNvPicPr>
          <p:nvPr/>
        </p:nvPicPr>
        <p:blipFill>
          <a:blip r:embed="rId2"/>
          <a:stretch>
            <a:fillRect/>
          </a:stretch>
        </p:blipFill>
        <p:spPr>
          <a:xfrm>
            <a:off x="0" y="0"/>
            <a:ext cx="5100638" cy="6858000"/>
          </a:xfrm>
          <a:prstGeom prst="rect">
            <a:avLst/>
          </a:prstGeom>
        </p:spPr>
      </p:pic>
    </p:spTree>
    <p:extLst>
      <p:ext uri="{BB962C8B-B14F-4D97-AF65-F5344CB8AC3E}">
        <p14:creationId xmlns:p14="http://schemas.microsoft.com/office/powerpoint/2010/main" val="168961173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4"/>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5.png"/>
          <p:cNvPicPr>
            <a:picLocks noChangeAspect="1"/>
          </p:cNvPicPr>
          <p:nvPr/>
        </p:nvPicPr>
        <p:blipFill>
          <a:blip r:embed="rId2"/>
          <a:stretch>
            <a:fillRect/>
          </a:stretch>
        </p:blipFill>
        <p:spPr>
          <a:xfrm>
            <a:off x="8072888" y="23895"/>
            <a:ext cx="1028700" cy="2146300"/>
          </a:xfrm>
          <a:prstGeom prst="rect">
            <a:avLst/>
          </a:prstGeom>
        </p:spPr>
      </p:pic>
      <p:sp>
        <p:nvSpPr>
          <p:cNvPr id="5" name="TextBox 4"/>
          <p:cNvSpPr txBox="1"/>
          <p:nvPr/>
        </p:nvSpPr>
        <p:spPr>
          <a:xfrm>
            <a:off x="1905000" y="3028147"/>
            <a:ext cx="5715000" cy="769441"/>
          </a:xfrm>
          <a:prstGeom prst="rect">
            <a:avLst/>
          </a:prstGeom>
          <a:noFill/>
        </p:spPr>
        <p:txBody>
          <a:bodyPr wrap="square" rtlCol="0">
            <a:spAutoFit/>
          </a:bodyPr>
          <a:lstStyle/>
          <a:p>
            <a:pPr algn="ctr" fontAlgn="base">
              <a:spcBef>
                <a:spcPct val="0"/>
              </a:spcBef>
              <a:spcAft>
                <a:spcPct val="0"/>
              </a:spcAft>
            </a:pPr>
            <a:r>
              <a:rPr lang="en-US" sz="4400" dirty="0" smtClean="0">
                <a:solidFill>
                  <a:srgbClr val="FFFFFF"/>
                </a:solidFill>
                <a:latin typeface="Arial" charset="0"/>
                <a:ea typeface="ＭＳ Ｐゴシック" charset="-128"/>
                <a:cs typeface="ＭＳ Ｐゴシック" charset="-128"/>
              </a:rPr>
              <a:t>The Matthew Effect</a:t>
            </a:r>
          </a:p>
        </p:txBody>
      </p:sp>
      <p:sp>
        <p:nvSpPr>
          <p:cNvPr id="6" name="TextBox 5"/>
          <p:cNvSpPr txBox="1"/>
          <p:nvPr/>
        </p:nvSpPr>
        <p:spPr>
          <a:xfrm>
            <a:off x="1905000" y="3797588"/>
            <a:ext cx="5715000" cy="584776"/>
          </a:xfrm>
          <a:prstGeom prst="rect">
            <a:avLst/>
          </a:prstGeom>
          <a:noFill/>
        </p:spPr>
        <p:txBody>
          <a:bodyPr wrap="square" rtlCol="0">
            <a:spAutoFit/>
          </a:bodyPr>
          <a:lstStyle/>
          <a:p>
            <a:pPr algn="ctr" fontAlgn="base">
              <a:spcBef>
                <a:spcPct val="0"/>
              </a:spcBef>
              <a:spcAft>
                <a:spcPct val="0"/>
              </a:spcAft>
            </a:pPr>
            <a:r>
              <a:rPr lang="en-US" sz="3200" dirty="0" smtClean="0">
                <a:solidFill>
                  <a:srgbClr val="FFFFFF"/>
                </a:solidFill>
                <a:latin typeface="Arial" charset="0"/>
                <a:ea typeface="ＭＳ Ｐゴシック" charset="-128"/>
                <a:cs typeface="ＭＳ Ｐゴシック" charset="-128"/>
              </a:rPr>
              <a:t>(Robert K Merton)</a:t>
            </a:r>
            <a:endParaRPr lang="en-US" sz="3200" dirty="0">
              <a:solidFill>
                <a:srgbClr val="FFFFFF"/>
              </a:solidFill>
              <a:latin typeface="Arial" charset="0"/>
              <a:ea typeface="ＭＳ Ｐゴシック" charset="-128"/>
              <a:cs typeface="ＭＳ Ｐゴシック" charset="-128"/>
            </a:endParaRPr>
          </a:p>
        </p:txBody>
      </p:sp>
      <p:cxnSp>
        <p:nvCxnSpPr>
          <p:cNvPr id="8" name="Straight Connector 7"/>
          <p:cNvCxnSpPr/>
          <p:nvPr/>
        </p:nvCxnSpPr>
        <p:spPr>
          <a:xfrm>
            <a:off x="2133600" y="3797588"/>
            <a:ext cx="54864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stretch>
            <a:fillRect/>
          </a:stretch>
        </p:blipFill>
        <p:spPr>
          <a:xfrm>
            <a:off x="-76200" y="228600"/>
            <a:ext cx="9261738" cy="6431763"/>
          </a:xfrm>
          <a:prstGeom prst="rect">
            <a:avLst/>
          </a:prstGeom>
        </p:spPr>
      </p:pic>
      <p:sp>
        <p:nvSpPr>
          <p:cNvPr id="6" name="Rectangle 5"/>
          <p:cNvSpPr/>
          <p:nvPr/>
        </p:nvSpPr>
        <p:spPr>
          <a:xfrm>
            <a:off x="3810000" y="0"/>
            <a:ext cx="5432502"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7" name="Rectangle 6"/>
          <p:cNvSpPr/>
          <p:nvPr/>
        </p:nvSpPr>
        <p:spPr>
          <a:xfrm>
            <a:off x="-76199" y="0"/>
            <a:ext cx="2158411"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2133600"/>
            <a:ext cx="8458200" cy="1569660"/>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US" sz="4800" dirty="0" smtClean="0">
                <a:solidFill>
                  <a:prstClr val="white"/>
                </a:solidFill>
                <a:latin typeface="Arial" charset="0"/>
                <a:ea typeface="ＭＳ Ｐゴシック" charset="-128"/>
                <a:cs typeface="ＭＳ Ｐゴシック" charset="-128"/>
              </a:rPr>
              <a:t>The </a:t>
            </a:r>
            <a:r>
              <a:rPr lang="en-US" sz="4800" dirty="0" smtClean="0">
                <a:solidFill>
                  <a:srgbClr val="FFFF00"/>
                </a:solidFill>
                <a:latin typeface="Arial" charset="0"/>
                <a:ea typeface="ＭＳ Ｐゴシック" charset="-128"/>
                <a:cs typeface="ＭＳ Ｐゴシック" charset="-128"/>
              </a:rPr>
              <a:t>rich </a:t>
            </a:r>
            <a:r>
              <a:rPr lang="en-US" sz="4800" dirty="0" smtClean="0">
                <a:solidFill>
                  <a:prstClr val="white"/>
                </a:solidFill>
                <a:latin typeface="Arial" charset="0"/>
                <a:ea typeface="ＭＳ Ｐゴシック" charset="-128"/>
                <a:cs typeface="ＭＳ Ｐゴシック" charset="-128"/>
              </a:rPr>
              <a:t>shall get richer and the </a:t>
            </a:r>
            <a:r>
              <a:rPr lang="en-US" sz="4800" dirty="0" smtClean="0">
                <a:solidFill>
                  <a:srgbClr val="FFFF00"/>
                </a:solidFill>
                <a:latin typeface="Arial" charset="0"/>
                <a:ea typeface="ＭＳ Ｐゴシック" charset="-128"/>
                <a:cs typeface="ＭＳ Ｐゴシック" charset="-128"/>
              </a:rPr>
              <a:t>poor </a:t>
            </a:r>
            <a:r>
              <a:rPr lang="en-US" sz="4800" dirty="0" smtClean="0">
                <a:solidFill>
                  <a:prstClr val="white"/>
                </a:solidFill>
                <a:latin typeface="Arial" charset="0"/>
                <a:ea typeface="ＭＳ Ｐゴシック" charset="-128"/>
                <a:cs typeface="ＭＳ Ｐゴシック" charset="-128"/>
              </a:rPr>
              <a:t>shall get poorer</a:t>
            </a:r>
            <a:endParaRPr lang="en-US" sz="4800" dirty="0">
              <a:solidFill>
                <a:prstClr val="white"/>
              </a:solidFill>
              <a:latin typeface="Calibri" charset="0"/>
              <a:ea typeface="ＭＳ Ｐゴシック" charset="-128"/>
              <a:cs typeface="ＭＳ Ｐゴシック" charset="-128"/>
            </a:endParaRPr>
          </a:p>
        </p:txBody>
      </p:sp>
      <p:sp>
        <p:nvSpPr>
          <p:cNvPr id="4" name="Rectangle 3"/>
          <p:cNvSpPr/>
          <p:nvPr/>
        </p:nvSpPr>
        <p:spPr>
          <a:xfrm>
            <a:off x="6553200" y="5169932"/>
            <a:ext cx="1698827" cy="369332"/>
          </a:xfrm>
          <a:prstGeom prst="rect">
            <a:avLst/>
          </a:prstGeom>
        </p:spPr>
        <p:txBody>
          <a:bodyPr wrap="none">
            <a:spAutoFit/>
          </a:bodyPr>
          <a:lstStyle/>
          <a:p>
            <a:pPr fontAlgn="base">
              <a:spcBef>
                <a:spcPct val="0"/>
              </a:spcBef>
              <a:spcAft>
                <a:spcPct val="0"/>
              </a:spcAft>
            </a:pPr>
            <a:r>
              <a:rPr lang="en-US" dirty="0" smtClean="0">
                <a:solidFill>
                  <a:prstClr val="white"/>
                </a:solidFill>
                <a:latin typeface="Arial" charset="0"/>
                <a:ea typeface="ＭＳ Ｐゴシック" charset="-128"/>
                <a:cs typeface="ＭＳ Ｐゴシック" charset="-128"/>
              </a:rPr>
              <a:t>Matthew 13:12</a:t>
            </a:r>
            <a:endParaRPr lang="en-GB" dirty="0" smtClean="0">
              <a:solidFill>
                <a:prstClr val="white"/>
              </a:solidFill>
              <a:latin typeface="Arial" charset="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2133600"/>
            <a:ext cx="8458200" cy="2308324"/>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US" sz="4800" dirty="0" smtClean="0">
                <a:solidFill>
                  <a:srgbClr val="FFFFFF"/>
                </a:solidFill>
                <a:latin typeface="Arial" charset="0"/>
                <a:ea typeface="ＭＳ Ｐゴシック" charset="-128"/>
                <a:cs typeface="ＭＳ Ｐゴシック" charset="-128"/>
              </a:rPr>
              <a:t>“The </a:t>
            </a:r>
            <a:r>
              <a:rPr lang="en-US" sz="4800" dirty="0" smtClean="0">
                <a:solidFill>
                  <a:srgbClr val="FFFF00"/>
                </a:solidFill>
                <a:latin typeface="Arial" charset="0"/>
                <a:ea typeface="ＭＳ Ｐゴシック" charset="-128"/>
                <a:cs typeface="ＭＳ Ｐゴシック" charset="-128"/>
              </a:rPr>
              <a:t>word-rich </a:t>
            </a:r>
            <a:r>
              <a:rPr lang="en-US" sz="4800" dirty="0" smtClean="0">
                <a:solidFill>
                  <a:srgbClr val="FFFFFF"/>
                </a:solidFill>
                <a:latin typeface="Arial" charset="0"/>
                <a:ea typeface="ＭＳ Ｐゴシック" charset="-128"/>
                <a:cs typeface="ＭＳ Ｐゴシック" charset="-128"/>
              </a:rPr>
              <a:t>get richer while the </a:t>
            </a:r>
            <a:r>
              <a:rPr lang="en-US" sz="4800" dirty="0" smtClean="0">
                <a:solidFill>
                  <a:srgbClr val="FFFF00"/>
                </a:solidFill>
                <a:latin typeface="Arial" charset="0"/>
                <a:ea typeface="ＭＳ Ｐゴシック" charset="-128"/>
                <a:cs typeface="ＭＳ Ｐゴシック" charset="-128"/>
              </a:rPr>
              <a:t>word-poor </a:t>
            </a:r>
            <a:r>
              <a:rPr lang="en-US" sz="4800" dirty="0" smtClean="0">
                <a:solidFill>
                  <a:srgbClr val="FFFFFF"/>
                </a:solidFill>
                <a:latin typeface="Arial" charset="0"/>
                <a:ea typeface="ＭＳ Ｐゴシック" charset="-128"/>
                <a:cs typeface="ＭＳ Ｐゴシック" charset="-128"/>
              </a:rPr>
              <a:t>get poorer” in their reading skills</a:t>
            </a:r>
            <a:endParaRPr lang="en-US" sz="4800" dirty="0">
              <a:solidFill>
                <a:srgbClr val="FFFFFF"/>
              </a:solidFill>
              <a:latin typeface="Calibri" charset="0"/>
              <a:ea typeface="ＭＳ Ｐゴシック" charset="-128"/>
              <a:cs typeface="ＭＳ Ｐゴシック" charset="-128"/>
            </a:endParaRPr>
          </a:p>
        </p:txBody>
      </p:sp>
      <p:sp>
        <p:nvSpPr>
          <p:cNvPr id="5" name="Rectangle 4"/>
          <p:cNvSpPr/>
          <p:nvPr/>
        </p:nvSpPr>
        <p:spPr>
          <a:xfrm>
            <a:off x="5638800" y="4953000"/>
            <a:ext cx="4572000" cy="369332"/>
          </a:xfrm>
          <a:prstGeom prst="rect">
            <a:avLst/>
          </a:prstGeom>
        </p:spPr>
        <p:txBody>
          <a:bodyPr>
            <a:spAutoFit/>
          </a:bodyPr>
          <a:lstStyle/>
          <a:p>
            <a:pPr fontAlgn="base">
              <a:spcBef>
                <a:spcPct val="0"/>
              </a:spcBef>
              <a:spcAft>
                <a:spcPct val="0"/>
              </a:spcAft>
            </a:pPr>
            <a:r>
              <a:rPr lang="en-US" dirty="0" smtClean="0">
                <a:solidFill>
                  <a:srgbClr val="FFFFFF"/>
                </a:solidFill>
                <a:latin typeface="Arial" charset="0"/>
                <a:ea typeface="ＭＳ Ｐゴシック" charset="-128"/>
                <a:cs typeface="ＭＳ Ｐゴシック" charset="-128"/>
              </a:rPr>
              <a:t>(CASL) </a:t>
            </a:r>
            <a:endParaRPr lang="en-GB" dirty="0">
              <a:solidFill>
                <a:srgbClr val="FFFFFF"/>
              </a:solidFill>
              <a:latin typeface="Arial" charset="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1536680"/>
            <a:ext cx="8458200" cy="3416320"/>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US" sz="3600" dirty="0" smtClean="0">
                <a:solidFill>
                  <a:srgbClr val="FFFFFF"/>
                </a:solidFill>
                <a:latin typeface="Arial" charset="0"/>
                <a:ea typeface="ＭＳ Ｐゴシック" charset="-128"/>
                <a:cs typeface="ＭＳ Ｐゴシック" charset="-128"/>
              </a:rPr>
              <a:t>“While good readers gain new skills very rapidly, and quickly move from </a:t>
            </a:r>
            <a:r>
              <a:rPr lang="en-US" sz="3600" b="1" dirty="0" smtClean="0">
                <a:solidFill>
                  <a:srgbClr val="FFFF00"/>
                </a:solidFill>
                <a:latin typeface="Arial" charset="0"/>
                <a:ea typeface="ＭＳ Ｐゴシック" charset="-128"/>
                <a:cs typeface="ＭＳ Ｐゴシック" charset="-128"/>
              </a:rPr>
              <a:t>learning to read</a:t>
            </a:r>
            <a:r>
              <a:rPr lang="en-US" sz="3600" dirty="0" smtClean="0">
                <a:solidFill>
                  <a:srgbClr val="FFFFFF"/>
                </a:solidFill>
                <a:latin typeface="Arial" charset="0"/>
                <a:ea typeface="ＭＳ Ｐゴシック" charset="-128"/>
                <a:cs typeface="ＭＳ Ｐゴシック" charset="-128"/>
              </a:rPr>
              <a:t> to </a:t>
            </a:r>
            <a:r>
              <a:rPr lang="en-US" sz="3600" b="1" dirty="0" smtClean="0">
                <a:solidFill>
                  <a:srgbClr val="FFFF00"/>
                </a:solidFill>
                <a:latin typeface="Arial" charset="0"/>
                <a:ea typeface="ＭＳ Ｐゴシック" charset="-128"/>
                <a:cs typeface="ＭＳ Ｐゴシック" charset="-128"/>
              </a:rPr>
              <a:t>reading to learn</a:t>
            </a:r>
            <a:r>
              <a:rPr lang="en-US" sz="3600" dirty="0" smtClean="0">
                <a:solidFill>
                  <a:srgbClr val="FFFFFF"/>
                </a:solidFill>
                <a:latin typeface="Arial" charset="0"/>
                <a:ea typeface="ＭＳ Ｐゴシック" charset="-128"/>
                <a:cs typeface="ＭＳ Ｐゴシック" charset="-128"/>
              </a:rPr>
              <a:t>, poor readers become increasingly frustrated with the act of reading, and try to avoid reading where possible” </a:t>
            </a:r>
            <a:endParaRPr lang="en-US" sz="3600" dirty="0">
              <a:solidFill>
                <a:srgbClr val="FFFFFF"/>
              </a:solidFill>
              <a:latin typeface="Calibri" charset="0"/>
              <a:ea typeface="ＭＳ Ｐゴシック" charset="-128"/>
              <a:cs typeface="ＭＳ Ｐゴシック" charset="-128"/>
            </a:endParaRPr>
          </a:p>
        </p:txBody>
      </p:sp>
      <p:sp>
        <p:nvSpPr>
          <p:cNvPr id="4" name="Rectangle 3"/>
          <p:cNvSpPr/>
          <p:nvPr/>
        </p:nvSpPr>
        <p:spPr>
          <a:xfrm>
            <a:off x="5638800" y="4953000"/>
            <a:ext cx="4572000" cy="646331"/>
          </a:xfrm>
          <a:prstGeom prst="rect">
            <a:avLst/>
          </a:prstGeom>
        </p:spPr>
        <p:txBody>
          <a:bodyPr>
            <a:spAutoFit/>
          </a:bodyPr>
          <a:lstStyle/>
          <a:p>
            <a:pPr fontAlgn="base">
              <a:spcBef>
                <a:spcPct val="0"/>
              </a:spcBef>
              <a:spcAft>
                <a:spcPct val="0"/>
              </a:spcAft>
            </a:pPr>
            <a:r>
              <a:rPr lang="en-US" dirty="0" smtClean="0">
                <a:solidFill>
                  <a:srgbClr val="FFFFFF"/>
                </a:solidFill>
                <a:latin typeface="Arial" charset="0"/>
                <a:ea typeface="ＭＳ Ｐゴシック" charset="-128"/>
                <a:cs typeface="ＭＳ Ｐゴシック" charset="-128"/>
              </a:rPr>
              <a:t>The Matthew Effect</a:t>
            </a:r>
            <a:endParaRPr lang="en-GB" dirty="0" smtClean="0">
              <a:solidFill>
                <a:srgbClr val="FFFFFF"/>
              </a:solidFill>
              <a:latin typeface="Arial" charset="0"/>
              <a:ea typeface="ＭＳ Ｐゴシック" charset="-128"/>
              <a:cs typeface="ＭＳ Ｐゴシック" charset="-128"/>
            </a:endParaRPr>
          </a:p>
          <a:p>
            <a:pPr fontAlgn="base">
              <a:spcBef>
                <a:spcPct val="0"/>
              </a:spcBef>
              <a:spcAft>
                <a:spcPct val="0"/>
              </a:spcAft>
            </a:pPr>
            <a:r>
              <a:rPr lang="en-US" dirty="0" smtClean="0">
                <a:solidFill>
                  <a:srgbClr val="FFFFFF"/>
                </a:solidFill>
                <a:latin typeface="Arial" charset="0"/>
                <a:ea typeface="ＭＳ Ｐゴシック" charset="-128"/>
                <a:cs typeface="ＭＳ Ｐゴシック" charset="-128"/>
              </a:rPr>
              <a:t>Daniel </a:t>
            </a:r>
            <a:r>
              <a:rPr lang="en-US" dirty="0" err="1" smtClean="0">
                <a:solidFill>
                  <a:srgbClr val="FFFFFF"/>
                </a:solidFill>
                <a:latin typeface="Arial" charset="0"/>
                <a:ea typeface="ＭＳ Ｐゴシック" charset="-128"/>
                <a:cs typeface="ＭＳ Ｐゴシック" charset="-128"/>
              </a:rPr>
              <a:t>Rigney</a:t>
            </a:r>
            <a:endParaRPr lang="en-GB" dirty="0">
              <a:solidFill>
                <a:srgbClr val="FFFFFF"/>
              </a:solidFill>
              <a:latin typeface="Arial" charset="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80586" y="1916832"/>
            <a:ext cx="8458200" cy="2308324"/>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US" sz="3600" dirty="0" smtClean="0">
                <a:solidFill>
                  <a:srgbClr val="FFFFFF"/>
                </a:solidFill>
                <a:latin typeface="Arial" charset="0"/>
                <a:ea typeface="ＭＳ Ｐゴシック" charset="-128"/>
                <a:cs typeface="ＭＳ Ｐゴシック" charset="-128"/>
              </a:rPr>
              <a:t>“Students who begin with high verbal aptitudes find themselves in </a:t>
            </a:r>
            <a:r>
              <a:rPr lang="en-US" sz="3600" dirty="0" smtClean="0">
                <a:solidFill>
                  <a:srgbClr val="FFFF00"/>
                </a:solidFill>
                <a:latin typeface="Arial" charset="0"/>
                <a:ea typeface="ＭＳ Ｐゴシック" charset="-128"/>
                <a:cs typeface="ＭＳ Ｐゴシック" charset="-128"/>
              </a:rPr>
              <a:t>verbally enriched</a:t>
            </a:r>
            <a:r>
              <a:rPr lang="en-US" sz="3600" dirty="0" smtClean="0">
                <a:solidFill>
                  <a:srgbClr val="FFFFFF"/>
                </a:solidFill>
                <a:latin typeface="Arial" charset="0"/>
                <a:ea typeface="ＭＳ Ｐゴシック" charset="-128"/>
                <a:cs typeface="ＭＳ Ｐゴシック" charset="-128"/>
              </a:rPr>
              <a:t> social environments and have a double advantage.” </a:t>
            </a:r>
            <a:endParaRPr lang="en-US" sz="3600" dirty="0">
              <a:solidFill>
                <a:srgbClr val="FFFFFF"/>
              </a:solidFill>
              <a:latin typeface="Calibri" charset="0"/>
              <a:ea typeface="ＭＳ Ｐゴシック" charset="-128"/>
              <a:cs typeface="ＭＳ Ｐゴシック" charset="-128"/>
            </a:endParaRPr>
          </a:p>
        </p:txBody>
      </p:sp>
      <p:sp>
        <p:nvSpPr>
          <p:cNvPr id="5" name="Rectangle 4"/>
          <p:cNvSpPr/>
          <p:nvPr/>
        </p:nvSpPr>
        <p:spPr>
          <a:xfrm>
            <a:off x="5638800" y="4953000"/>
            <a:ext cx="4572000" cy="646331"/>
          </a:xfrm>
          <a:prstGeom prst="rect">
            <a:avLst/>
          </a:prstGeom>
        </p:spPr>
        <p:txBody>
          <a:bodyPr>
            <a:spAutoFit/>
          </a:bodyPr>
          <a:lstStyle/>
          <a:p>
            <a:pPr fontAlgn="base">
              <a:spcBef>
                <a:spcPct val="0"/>
              </a:spcBef>
              <a:spcAft>
                <a:spcPct val="0"/>
              </a:spcAft>
            </a:pPr>
            <a:r>
              <a:rPr lang="en-US" dirty="0" smtClean="0">
                <a:solidFill>
                  <a:srgbClr val="FFFFFF"/>
                </a:solidFill>
                <a:latin typeface="Arial" charset="0"/>
                <a:ea typeface="ＭＳ Ｐゴシック" charset="-128"/>
                <a:cs typeface="ＭＳ Ｐゴシック" charset="-128"/>
              </a:rPr>
              <a:t>The Matthew Effect</a:t>
            </a:r>
            <a:endParaRPr lang="en-GB" dirty="0" smtClean="0">
              <a:solidFill>
                <a:srgbClr val="FFFFFF"/>
              </a:solidFill>
              <a:latin typeface="Arial" charset="0"/>
              <a:ea typeface="ＭＳ Ｐゴシック" charset="-128"/>
              <a:cs typeface="ＭＳ Ｐゴシック" charset="-128"/>
            </a:endParaRPr>
          </a:p>
          <a:p>
            <a:pPr fontAlgn="base">
              <a:spcBef>
                <a:spcPct val="0"/>
              </a:spcBef>
              <a:spcAft>
                <a:spcPct val="0"/>
              </a:spcAft>
            </a:pPr>
            <a:r>
              <a:rPr lang="en-US" dirty="0" smtClean="0">
                <a:solidFill>
                  <a:srgbClr val="FFFFFF"/>
                </a:solidFill>
                <a:latin typeface="Arial" charset="0"/>
                <a:ea typeface="ＭＳ Ｐゴシック" charset="-128"/>
                <a:cs typeface="ＭＳ Ｐゴシック" charset="-128"/>
              </a:rPr>
              <a:t>Daniel </a:t>
            </a:r>
            <a:r>
              <a:rPr lang="en-US" dirty="0" err="1" smtClean="0">
                <a:solidFill>
                  <a:srgbClr val="FFFFFF"/>
                </a:solidFill>
                <a:latin typeface="Arial" charset="0"/>
                <a:ea typeface="ＭＳ Ｐゴシック" charset="-128"/>
                <a:cs typeface="ＭＳ Ｐゴシック" charset="-128"/>
              </a:rPr>
              <a:t>Rigney</a:t>
            </a:r>
            <a:endParaRPr lang="en-GB" dirty="0">
              <a:solidFill>
                <a:srgbClr val="FFFFFF"/>
              </a:solidFill>
              <a:latin typeface="Arial" charset="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2321510"/>
            <a:ext cx="8458200" cy="2308324"/>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US" sz="3600" dirty="0" smtClean="0">
                <a:solidFill>
                  <a:srgbClr val="FFFFFF"/>
                </a:solidFill>
                <a:latin typeface="Arial" charset="0"/>
                <a:ea typeface="ＭＳ Ｐゴシック" charset="-128"/>
                <a:cs typeface="ＭＳ Ｐゴシック" charset="-128"/>
              </a:rPr>
              <a:t>“</a:t>
            </a:r>
            <a:r>
              <a:rPr lang="en-US" sz="3600" dirty="0" smtClean="0">
                <a:solidFill>
                  <a:srgbClr val="FFFF00"/>
                </a:solidFill>
                <a:latin typeface="Arial" charset="0"/>
                <a:ea typeface="ＭＳ Ｐゴシック" charset="-128"/>
                <a:cs typeface="ＭＳ Ｐゴシック" charset="-128"/>
              </a:rPr>
              <a:t>Good readers </a:t>
            </a:r>
            <a:r>
              <a:rPr lang="en-US" sz="3600" dirty="0" smtClean="0">
                <a:solidFill>
                  <a:srgbClr val="FFFFFF"/>
                </a:solidFill>
                <a:latin typeface="Arial" charset="0"/>
                <a:ea typeface="ＭＳ Ｐゴシック" charset="-128"/>
                <a:cs typeface="ＭＳ Ｐゴシック" charset="-128"/>
              </a:rPr>
              <a:t>may choose friends who also read avidly while </a:t>
            </a:r>
            <a:r>
              <a:rPr lang="en-US" sz="3600" dirty="0" smtClean="0">
                <a:solidFill>
                  <a:srgbClr val="FFFF00"/>
                </a:solidFill>
                <a:latin typeface="Arial" charset="0"/>
                <a:ea typeface="ＭＳ Ｐゴシック" charset="-128"/>
                <a:cs typeface="ＭＳ Ｐゴシック" charset="-128"/>
              </a:rPr>
              <a:t>poor readers </a:t>
            </a:r>
            <a:r>
              <a:rPr lang="en-US" sz="3600" dirty="0" smtClean="0">
                <a:solidFill>
                  <a:srgbClr val="FFFFFF"/>
                </a:solidFill>
                <a:latin typeface="Arial" charset="0"/>
                <a:ea typeface="ＭＳ Ｐゴシック" charset="-128"/>
                <a:cs typeface="ＭＳ Ｐゴシック" charset="-128"/>
              </a:rPr>
              <a:t>seek friends with whom they share other enjoyments”</a:t>
            </a:r>
            <a:r>
              <a:rPr lang="en-GB" sz="3600" dirty="0" smtClean="0">
                <a:solidFill>
                  <a:srgbClr val="FFFFFF"/>
                </a:solidFill>
                <a:latin typeface="Arial" charset="0"/>
                <a:ea typeface="ＭＳ Ｐゴシック" charset="-128"/>
                <a:cs typeface="ＭＳ Ｐゴシック" charset="-128"/>
              </a:rPr>
              <a:t> </a:t>
            </a:r>
            <a:endParaRPr lang="en-US" sz="3600" dirty="0">
              <a:solidFill>
                <a:srgbClr val="FFFFFF"/>
              </a:solidFill>
              <a:latin typeface="Calibri" charset="0"/>
              <a:ea typeface="ＭＳ Ｐゴシック" charset="-128"/>
              <a:cs typeface="ＭＳ Ｐゴシック" charset="-128"/>
            </a:endParaRPr>
          </a:p>
        </p:txBody>
      </p:sp>
      <p:sp>
        <p:nvSpPr>
          <p:cNvPr id="5" name="Rectangle 4"/>
          <p:cNvSpPr/>
          <p:nvPr/>
        </p:nvSpPr>
        <p:spPr>
          <a:xfrm>
            <a:off x="5638800" y="4953000"/>
            <a:ext cx="4572000" cy="646331"/>
          </a:xfrm>
          <a:prstGeom prst="rect">
            <a:avLst/>
          </a:prstGeom>
        </p:spPr>
        <p:txBody>
          <a:bodyPr>
            <a:spAutoFit/>
          </a:bodyPr>
          <a:lstStyle/>
          <a:p>
            <a:pPr fontAlgn="base">
              <a:spcBef>
                <a:spcPct val="0"/>
              </a:spcBef>
              <a:spcAft>
                <a:spcPct val="0"/>
              </a:spcAft>
            </a:pPr>
            <a:r>
              <a:rPr lang="en-US" dirty="0" smtClean="0">
                <a:solidFill>
                  <a:srgbClr val="FFFFFF"/>
                </a:solidFill>
                <a:latin typeface="Arial" charset="0"/>
                <a:ea typeface="ＭＳ Ｐゴシック" charset="-128"/>
                <a:cs typeface="ＭＳ Ｐゴシック" charset="-128"/>
              </a:rPr>
              <a:t>The Matthew Effect</a:t>
            </a:r>
            <a:endParaRPr lang="en-GB" dirty="0" smtClean="0">
              <a:solidFill>
                <a:srgbClr val="FFFFFF"/>
              </a:solidFill>
              <a:latin typeface="Arial" charset="0"/>
              <a:ea typeface="ＭＳ Ｐゴシック" charset="-128"/>
              <a:cs typeface="ＭＳ Ｐゴシック" charset="-128"/>
            </a:endParaRPr>
          </a:p>
          <a:p>
            <a:pPr fontAlgn="base">
              <a:spcBef>
                <a:spcPct val="0"/>
              </a:spcBef>
              <a:spcAft>
                <a:spcPct val="0"/>
              </a:spcAft>
            </a:pPr>
            <a:r>
              <a:rPr lang="en-US" dirty="0" smtClean="0">
                <a:solidFill>
                  <a:srgbClr val="FFFFFF"/>
                </a:solidFill>
                <a:latin typeface="Arial" charset="0"/>
                <a:ea typeface="ＭＳ Ｐゴシック" charset="-128"/>
                <a:cs typeface="ＭＳ Ｐゴシック" charset="-128"/>
              </a:rPr>
              <a:t>Daniel </a:t>
            </a:r>
            <a:r>
              <a:rPr lang="en-US" dirty="0" err="1" smtClean="0">
                <a:solidFill>
                  <a:srgbClr val="FFFFFF"/>
                </a:solidFill>
                <a:latin typeface="Arial" charset="0"/>
                <a:ea typeface="ＭＳ Ｐゴシック" charset="-128"/>
                <a:cs typeface="ＭＳ Ｐゴシック" charset="-128"/>
              </a:rPr>
              <a:t>Rigney</a:t>
            </a:r>
            <a:endParaRPr lang="en-GB" dirty="0">
              <a:solidFill>
                <a:srgbClr val="FFFFFF"/>
              </a:solidFill>
              <a:latin typeface="Arial" charset="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2438400"/>
            <a:ext cx="8458200" cy="1200329"/>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US" sz="3600" dirty="0" err="1" smtClean="0">
                <a:solidFill>
                  <a:srgbClr val="FFFFFF"/>
                </a:solidFill>
                <a:latin typeface="Arial" charset="0"/>
                <a:ea typeface="ＭＳ Ｐゴシック" charset="-128"/>
                <a:cs typeface="ＭＳ Ｐゴシック" charset="-128"/>
              </a:rPr>
              <a:t>Stricht’s</a:t>
            </a:r>
            <a:r>
              <a:rPr lang="en-US" sz="3600" dirty="0" smtClean="0">
                <a:solidFill>
                  <a:srgbClr val="FFFFFF"/>
                </a:solidFill>
                <a:latin typeface="Arial" charset="0"/>
                <a:ea typeface="ＭＳ Ｐゴシック" charset="-128"/>
                <a:cs typeface="ＭＳ Ｐゴシック" charset="-128"/>
              </a:rPr>
              <a:t> Law: “</a:t>
            </a:r>
            <a:r>
              <a:rPr lang="en-US" sz="3600" dirty="0" smtClean="0">
                <a:solidFill>
                  <a:srgbClr val="FFFF00"/>
                </a:solidFill>
                <a:latin typeface="Arial" charset="0"/>
                <a:ea typeface="ＭＳ Ｐゴシック" charset="-128"/>
                <a:cs typeface="ＭＳ Ｐゴシック" charset="-128"/>
              </a:rPr>
              <a:t>reading </a:t>
            </a:r>
            <a:r>
              <a:rPr lang="en-US" sz="3600" dirty="0" smtClean="0">
                <a:solidFill>
                  <a:srgbClr val="FFFFFF"/>
                </a:solidFill>
                <a:latin typeface="Arial" charset="0"/>
                <a:ea typeface="ＭＳ Ｐゴシック" charset="-128"/>
                <a:cs typeface="ＭＳ Ｐゴシック" charset="-128"/>
              </a:rPr>
              <a:t>ability in children cannot exceed their </a:t>
            </a:r>
            <a:r>
              <a:rPr lang="en-US" sz="3600" dirty="0" smtClean="0">
                <a:solidFill>
                  <a:srgbClr val="FFFF00"/>
                </a:solidFill>
                <a:latin typeface="Arial" charset="0"/>
                <a:ea typeface="ＭＳ Ｐゴシック" charset="-128"/>
                <a:cs typeface="ＭＳ Ｐゴシック" charset="-128"/>
              </a:rPr>
              <a:t>listening </a:t>
            </a:r>
            <a:r>
              <a:rPr lang="en-US" sz="3600" dirty="0" smtClean="0">
                <a:solidFill>
                  <a:srgbClr val="FFFFFF"/>
                </a:solidFill>
                <a:latin typeface="Arial" charset="0"/>
                <a:ea typeface="ＭＳ Ｐゴシック" charset="-128"/>
                <a:cs typeface="ＭＳ Ｐゴシック" charset="-128"/>
              </a:rPr>
              <a:t>ability …</a:t>
            </a:r>
            <a:r>
              <a:rPr lang="en-GB" sz="3600" dirty="0" smtClean="0">
                <a:solidFill>
                  <a:srgbClr val="FFFFFF"/>
                </a:solidFill>
                <a:latin typeface="Arial" charset="0"/>
                <a:ea typeface="ＭＳ Ｐゴシック" charset="-128"/>
                <a:cs typeface="ＭＳ Ｐゴシック" charset="-128"/>
              </a:rPr>
              <a:t>”</a:t>
            </a:r>
            <a:endParaRPr lang="en-US" sz="3600" dirty="0">
              <a:solidFill>
                <a:srgbClr val="FFFFFF"/>
              </a:solidFill>
              <a:latin typeface="Calibri" charset="0"/>
              <a:ea typeface="ＭＳ Ｐゴシック" charset="-128"/>
              <a:cs typeface="ＭＳ Ｐゴシック" charset="-128"/>
            </a:endParaRPr>
          </a:p>
        </p:txBody>
      </p:sp>
      <p:sp>
        <p:nvSpPr>
          <p:cNvPr id="5" name="Rectangle 4"/>
          <p:cNvSpPr/>
          <p:nvPr/>
        </p:nvSpPr>
        <p:spPr>
          <a:xfrm>
            <a:off x="5638800" y="4953000"/>
            <a:ext cx="4572000" cy="646331"/>
          </a:xfrm>
          <a:prstGeom prst="rect">
            <a:avLst/>
          </a:prstGeom>
        </p:spPr>
        <p:txBody>
          <a:bodyPr>
            <a:spAutoFit/>
          </a:bodyPr>
          <a:lstStyle/>
          <a:p>
            <a:pPr fontAlgn="base">
              <a:spcBef>
                <a:spcPct val="0"/>
              </a:spcBef>
              <a:spcAft>
                <a:spcPct val="0"/>
              </a:spcAft>
            </a:pPr>
            <a:r>
              <a:rPr lang="en-GB" dirty="0" smtClean="0">
                <a:solidFill>
                  <a:srgbClr val="FFFFFF"/>
                </a:solidFill>
                <a:latin typeface="Arial" charset="0"/>
                <a:ea typeface="ＭＳ Ｐゴシック" charset="-128"/>
                <a:cs typeface="ＭＳ Ｐゴシック" charset="-128"/>
              </a:rPr>
              <a:t>E.D. Hirsch</a:t>
            </a:r>
          </a:p>
          <a:p>
            <a:pPr fontAlgn="base">
              <a:spcBef>
                <a:spcPct val="0"/>
              </a:spcBef>
              <a:spcAft>
                <a:spcPct val="0"/>
              </a:spcAft>
            </a:pPr>
            <a:r>
              <a:rPr lang="en-GB" dirty="0" smtClean="0">
                <a:solidFill>
                  <a:srgbClr val="FFFFFF"/>
                </a:solidFill>
                <a:latin typeface="Arial" charset="0"/>
                <a:ea typeface="ＭＳ Ｐゴシック" charset="-128"/>
                <a:cs typeface="ＭＳ Ｐゴシック" charset="-128"/>
              </a:rPr>
              <a:t>The Schools We Need</a:t>
            </a:r>
            <a:endParaRPr lang="en-GB" dirty="0">
              <a:solidFill>
                <a:srgbClr val="FFFFFF"/>
              </a:solidFill>
              <a:latin typeface="Arial" charset="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2438400"/>
            <a:ext cx="8458200" cy="2862322"/>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GB" sz="3600" dirty="0" smtClean="0">
                <a:solidFill>
                  <a:srgbClr val="FFFFFF"/>
                </a:solidFill>
                <a:latin typeface="Tahoma" charset="0"/>
                <a:ea typeface="ＭＳ Ｐゴシック" charset="-128"/>
                <a:cs typeface="ＭＳ Ｐゴシック" charset="-128"/>
              </a:rPr>
              <a:t>“</a:t>
            </a:r>
            <a:r>
              <a:rPr lang="en-GB" sz="3600" dirty="0" smtClean="0">
                <a:solidFill>
                  <a:srgbClr val="FFFF00"/>
                </a:solidFill>
                <a:latin typeface="Tahoma" charset="0"/>
                <a:ea typeface="ＭＳ Ｐゴシック" charset="-128"/>
                <a:cs typeface="ＭＳ Ｐゴシック" charset="-128"/>
              </a:rPr>
              <a:t>Spoken language </a:t>
            </a:r>
            <a:r>
              <a:rPr lang="en-GB" sz="3600" dirty="0" smtClean="0">
                <a:solidFill>
                  <a:srgbClr val="FFFFFF"/>
                </a:solidFill>
                <a:latin typeface="Tahoma" charset="0"/>
                <a:ea typeface="ＭＳ Ｐゴシック" charset="-128"/>
                <a:cs typeface="ＭＳ Ｐゴシック" charset="-128"/>
              </a:rPr>
              <a:t>forms a constraint, a ceiling not only on the ability to comprehend but also on the ability to write, beyond which literacy cannot progress” </a:t>
            </a:r>
            <a:endParaRPr lang="en-US" sz="3600" dirty="0">
              <a:solidFill>
                <a:srgbClr val="FFFFFF"/>
              </a:solidFill>
              <a:latin typeface="Calibri" charset="0"/>
              <a:ea typeface="ＭＳ Ｐゴシック" charset="-128"/>
              <a:cs typeface="ＭＳ Ｐゴシック" charset="-128"/>
            </a:endParaRPr>
          </a:p>
        </p:txBody>
      </p:sp>
      <p:sp>
        <p:nvSpPr>
          <p:cNvPr id="5" name="Rectangle 4"/>
          <p:cNvSpPr/>
          <p:nvPr/>
        </p:nvSpPr>
        <p:spPr>
          <a:xfrm>
            <a:off x="5638800" y="4953000"/>
            <a:ext cx="4572000" cy="369332"/>
          </a:xfrm>
          <a:prstGeom prst="rect">
            <a:avLst/>
          </a:prstGeom>
        </p:spPr>
        <p:txBody>
          <a:bodyPr>
            <a:spAutoFit/>
          </a:bodyPr>
          <a:lstStyle/>
          <a:p>
            <a:pPr fontAlgn="base">
              <a:spcBef>
                <a:spcPct val="0"/>
              </a:spcBef>
              <a:spcAft>
                <a:spcPct val="0"/>
              </a:spcAft>
            </a:pPr>
            <a:r>
              <a:rPr lang="en-GB" dirty="0" err="1" smtClean="0">
                <a:solidFill>
                  <a:srgbClr val="FFFFFF"/>
                </a:solidFill>
                <a:latin typeface="Tahoma" charset="0"/>
                <a:ea typeface="ＭＳ Ｐゴシック" charset="-128"/>
                <a:cs typeface="ＭＳ Ｐゴシック" charset="-128"/>
              </a:rPr>
              <a:t>Myhill</a:t>
            </a:r>
            <a:r>
              <a:rPr lang="en-GB" dirty="0" smtClean="0">
                <a:solidFill>
                  <a:srgbClr val="FFFFFF"/>
                </a:solidFill>
                <a:latin typeface="Tahoma" charset="0"/>
                <a:ea typeface="ＭＳ Ｐゴシック" charset="-128"/>
                <a:cs typeface="ＭＳ Ｐゴシック" charset="-128"/>
              </a:rPr>
              <a:t> and Fisher</a:t>
            </a:r>
            <a:endParaRPr lang="en-GB" dirty="0">
              <a:solidFill>
                <a:srgbClr val="FFFFFF"/>
              </a:solidFill>
              <a:latin typeface="Arial" charset="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1196752"/>
            <a:ext cx="8458200" cy="3970318"/>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US" sz="3600" dirty="0" smtClean="0">
                <a:solidFill>
                  <a:srgbClr val="FFFFFF"/>
                </a:solidFill>
                <a:latin typeface="Arial" charset="0"/>
                <a:ea typeface="ＭＳ Ｐゴシック" charset="-128"/>
                <a:cs typeface="ＭＳ Ｐゴシック" charset="-128"/>
              </a:rPr>
              <a:t>“The children who possess intellectual capital when they first arrive at school have the </a:t>
            </a:r>
            <a:r>
              <a:rPr lang="en-US" sz="3600" dirty="0" smtClean="0">
                <a:solidFill>
                  <a:srgbClr val="FFFF00"/>
                </a:solidFill>
                <a:latin typeface="Arial" charset="0"/>
                <a:ea typeface="ＭＳ Ｐゴシック" charset="-128"/>
                <a:cs typeface="ＭＳ Ｐゴシック" charset="-128"/>
              </a:rPr>
              <a:t>mental scaffolding </a:t>
            </a:r>
            <a:r>
              <a:rPr lang="en-US" sz="3600" dirty="0" smtClean="0">
                <a:solidFill>
                  <a:srgbClr val="FFFFFF"/>
                </a:solidFill>
                <a:latin typeface="Arial" charset="0"/>
                <a:ea typeface="ＭＳ Ｐゴシック" charset="-128"/>
                <a:cs typeface="ＭＳ Ｐゴシック" charset="-128"/>
              </a:rPr>
              <a:t>and </a:t>
            </a:r>
            <a:r>
              <a:rPr lang="en-US" sz="3600" dirty="0" smtClean="0">
                <a:solidFill>
                  <a:srgbClr val="FFFF00"/>
                </a:solidFill>
                <a:latin typeface="Arial" charset="0"/>
                <a:ea typeface="ＭＳ Ｐゴシック" charset="-128"/>
                <a:cs typeface="ＭＳ Ｐゴシック" charset="-128"/>
              </a:rPr>
              <a:t>Velcro </a:t>
            </a:r>
            <a:r>
              <a:rPr lang="en-US" sz="3600" dirty="0" smtClean="0">
                <a:solidFill>
                  <a:srgbClr val="FFFFFF"/>
                </a:solidFill>
                <a:latin typeface="Arial" charset="0"/>
                <a:ea typeface="ＭＳ Ｐゴシック" charset="-128"/>
                <a:cs typeface="ＭＳ Ｐゴシック" charset="-128"/>
              </a:rPr>
              <a:t>to catch hold of what is going on, and they can turn the new knowledge into still more Velcro to gain still more knowledge”.</a:t>
            </a:r>
            <a:r>
              <a:rPr lang="en-GB" sz="3600" dirty="0" smtClean="0">
                <a:solidFill>
                  <a:srgbClr val="FFFFFF"/>
                </a:solidFill>
                <a:latin typeface="Arial" charset="0"/>
                <a:ea typeface="ＭＳ Ｐゴシック" charset="-128"/>
                <a:cs typeface="ＭＳ Ｐゴシック" charset="-128"/>
              </a:rPr>
              <a:t> </a:t>
            </a:r>
            <a:endParaRPr lang="en-US" sz="3600" dirty="0">
              <a:solidFill>
                <a:srgbClr val="FFFFFF"/>
              </a:solidFill>
              <a:latin typeface="Calibri" charset="0"/>
              <a:ea typeface="ＭＳ Ｐゴシック" charset="-128"/>
              <a:cs typeface="ＭＳ Ｐゴシック" charset="-128"/>
            </a:endParaRPr>
          </a:p>
        </p:txBody>
      </p:sp>
      <p:sp>
        <p:nvSpPr>
          <p:cNvPr id="5" name="Rectangle 4"/>
          <p:cNvSpPr/>
          <p:nvPr/>
        </p:nvSpPr>
        <p:spPr>
          <a:xfrm>
            <a:off x="5638800" y="4953000"/>
            <a:ext cx="4572000" cy="646331"/>
          </a:xfrm>
          <a:prstGeom prst="rect">
            <a:avLst/>
          </a:prstGeom>
        </p:spPr>
        <p:txBody>
          <a:bodyPr>
            <a:spAutoFit/>
          </a:bodyPr>
          <a:lstStyle/>
          <a:p>
            <a:pPr fontAlgn="base">
              <a:spcBef>
                <a:spcPct val="0"/>
              </a:spcBef>
              <a:spcAft>
                <a:spcPct val="0"/>
              </a:spcAft>
            </a:pPr>
            <a:r>
              <a:rPr lang="en-GB" dirty="0" smtClean="0">
                <a:solidFill>
                  <a:srgbClr val="FFFFFF"/>
                </a:solidFill>
                <a:latin typeface="Arial" charset="0"/>
                <a:ea typeface="ＭＳ Ｐゴシック" charset="-128"/>
                <a:cs typeface="ＭＳ Ｐゴシック" charset="-128"/>
              </a:rPr>
              <a:t>E.D. Hirsch</a:t>
            </a:r>
          </a:p>
          <a:p>
            <a:pPr fontAlgn="base">
              <a:spcBef>
                <a:spcPct val="0"/>
              </a:spcBef>
              <a:spcAft>
                <a:spcPct val="0"/>
              </a:spcAft>
            </a:pPr>
            <a:r>
              <a:rPr lang="en-GB" dirty="0" smtClean="0">
                <a:solidFill>
                  <a:srgbClr val="FFFFFF"/>
                </a:solidFill>
                <a:latin typeface="Arial" charset="0"/>
                <a:ea typeface="ＭＳ Ｐゴシック" charset="-128"/>
                <a:cs typeface="ＭＳ Ｐゴシック" charset="-128"/>
              </a:rPr>
              <a:t>The Schools We Need</a:t>
            </a:r>
            <a:endParaRPr lang="en-GB" dirty="0">
              <a:solidFill>
                <a:srgbClr val="FFFFFF"/>
              </a:solidFill>
              <a:latin typeface="Arial" charset="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a:stretch>
            <a:fillRect/>
          </a:stretch>
        </p:blipFill>
        <p:spPr bwMode="auto">
          <a:xfrm>
            <a:off x="-153250" y="1544660"/>
            <a:ext cx="3080780" cy="3062266"/>
          </a:xfrm>
          <a:prstGeom prst="rect">
            <a:avLst/>
          </a:prstGeom>
          <a:noFill/>
          <a:ln w="9525">
            <a:noFill/>
            <a:miter lim="800000"/>
            <a:headEnd/>
            <a:tailEnd/>
          </a:ln>
        </p:spPr>
      </p:pic>
      <p:pic>
        <p:nvPicPr>
          <p:cNvPr id="9" name="Picture 8"/>
          <p:cNvPicPr>
            <a:picLocks noChangeAspect="1"/>
          </p:cNvPicPr>
          <p:nvPr/>
        </p:nvPicPr>
        <p:blipFill>
          <a:blip r:embed="rId3"/>
          <a:srcRect/>
          <a:stretch>
            <a:fillRect/>
          </a:stretch>
        </p:blipFill>
        <p:spPr bwMode="auto">
          <a:xfrm>
            <a:off x="2614612" y="2133600"/>
            <a:ext cx="3328988" cy="2219325"/>
          </a:xfrm>
          <a:prstGeom prst="rect">
            <a:avLst/>
          </a:prstGeom>
          <a:noFill/>
          <a:ln w="9525">
            <a:noFill/>
            <a:miter lim="800000"/>
            <a:headEnd/>
            <a:tailEnd/>
          </a:ln>
        </p:spPr>
      </p:pic>
      <p:pic>
        <p:nvPicPr>
          <p:cNvPr id="11" name="Picture 10"/>
          <p:cNvPicPr>
            <a:picLocks noChangeAspect="1"/>
          </p:cNvPicPr>
          <p:nvPr/>
        </p:nvPicPr>
        <p:blipFill>
          <a:blip r:embed="rId4"/>
          <a:srcRect/>
          <a:stretch>
            <a:fillRect/>
          </a:stretch>
        </p:blipFill>
        <p:spPr bwMode="auto">
          <a:xfrm>
            <a:off x="5943600" y="2057400"/>
            <a:ext cx="2227263" cy="2133600"/>
          </a:xfrm>
          <a:prstGeom prst="rect">
            <a:avLst/>
          </a:prstGeom>
          <a:noFill/>
          <a:ln w="9525">
            <a:noFill/>
            <a:miter lim="800000"/>
            <a:headEnd/>
            <a:tailEnd/>
          </a:ln>
        </p:spPr>
      </p:pic>
      <p:sp>
        <p:nvSpPr>
          <p:cNvPr id="13" name="TextBox 12"/>
          <p:cNvSpPr txBox="1">
            <a:spLocks noChangeArrowheads="1"/>
          </p:cNvSpPr>
          <p:nvPr/>
        </p:nvSpPr>
        <p:spPr bwMode="auto">
          <a:xfrm>
            <a:off x="-153250" y="5571202"/>
            <a:ext cx="9476872" cy="461665"/>
          </a:xfrm>
          <a:prstGeom prst="rect">
            <a:avLst/>
          </a:prstGeom>
          <a:solidFill>
            <a:schemeClr val="tx1"/>
          </a:solidFill>
          <a:ln w="9525">
            <a:noFill/>
            <a:miter lim="800000"/>
            <a:headEnd/>
            <a:tailEnd/>
          </a:ln>
        </p:spPr>
        <p:txBody>
          <a:bodyPr wrap="square">
            <a:prstTxWarp prst="textNoShape">
              <a:avLst/>
            </a:prstTxWarp>
            <a:spAutoFit/>
          </a:bodyPr>
          <a:lstStyle/>
          <a:p>
            <a:pPr algn="ctr"/>
            <a:r>
              <a:rPr lang="en-US" sz="2400" dirty="0" err="1">
                <a:solidFill>
                  <a:schemeClr val="bg1"/>
                </a:solidFill>
                <a:latin typeface="Calibri"/>
              </a:rPr>
              <a:t>www.geoffbarton.co.uk</a:t>
            </a:r>
            <a:r>
              <a:rPr lang="en-US" sz="2400" dirty="0">
                <a:solidFill>
                  <a:schemeClr val="bg1"/>
                </a:solidFill>
                <a:latin typeface="Calibri"/>
              </a:rPr>
              <a:t>/teacher-resources </a:t>
            </a:r>
            <a:r>
              <a:rPr lang="en-US" sz="2400" dirty="0" smtClean="0">
                <a:solidFill>
                  <a:schemeClr val="bg1"/>
                </a:solidFill>
                <a:latin typeface="Calibri"/>
              </a:rPr>
              <a:t>(</a:t>
            </a:r>
            <a:r>
              <a:rPr lang="en-US" sz="2400" dirty="0" smtClean="0">
                <a:solidFill>
                  <a:schemeClr val="bg1"/>
                </a:solidFill>
                <a:latin typeface="Calibri"/>
              </a:rPr>
              <a:t>112) </a:t>
            </a:r>
            <a:endParaRPr lang="en-US" sz="2400" dirty="0">
              <a:solidFill>
                <a:schemeClr val="bg1"/>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900" decel="100000" fill="hold"/>
                                        <p:tgtEl>
                                          <p:spTgt spid="11"/>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slide(fromBottom)">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1536680"/>
            <a:ext cx="8458200" cy="3416320"/>
          </a:xfrm>
          <a:prstGeom prst="rect">
            <a:avLst/>
          </a:prstGeom>
          <a:noFill/>
          <a:ln w="9525">
            <a:noFill/>
            <a:miter lim="800000"/>
            <a:headEnd/>
            <a:tailEnd/>
          </a:ln>
        </p:spPr>
        <p:txBody>
          <a:bodyPr wrap="square">
            <a:prstTxWarp prst="textNoShape">
              <a:avLst/>
            </a:prstTxWarp>
            <a:spAutoFit/>
          </a:bodyPr>
          <a:lstStyle/>
          <a:p>
            <a:pPr marL="457200" indent="-457200" fontAlgn="base">
              <a:spcBef>
                <a:spcPct val="50000"/>
              </a:spcBef>
              <a:spcAft>
                <a:spcPct val="0"/>
              </a:spcAft>
            </a:pPr>
            <a:r>
              <a:rPr lang="en-US" sz="3600" dirty="0" smtClean="0">
                <a:solidFill>
                  <a:srgbClr val="FFFFFF"/>
                </a:solidFill>
                <a:latin typeface="Arial" charset="0"/>
                <a:ea typeface="ＭＳ Ｐゴシック" charset="-128"/>
                <a:cs typeface="ＭＳ Ｐゴシック" charset="-128"/>
              </a:rPr>
              <a:t>	Aged 7: </a:t>
            </a:r>
          </a:p>
          <a:p>
            <a:pPr marL="457200" indent="-457200" fontAlgn="base">
              <a:spcBef>
                <a:spcPct val="50000"/>
              </a:spcBef>
              <a:spcAft>
                <a:spcPct val="0"/>
              </a:spcAft>
            </a:pPr>
            <a:r>
              <a:rPr lang="en-US" sz="3600" dirty="0" smtClean="0">
                <a:solidFill>
                  <a:srgbClr val="FFFFFF"/>
                </a:solidFill>
                <a:latin typeface="Arial" charset="0"/>
                <a:ea typeface="ＭＳ Ｐゴシック" charset="-128"/>
                <a:cs typeface="ＭＳ Ｐゴシック" charset="-128"/>
              </a:rPr>
              <a:t>	Children in the top quartile have 7100 </a:t>
            </a:r>
            <a:r>
              <a:rPr lang="en-US" sz="3600" dirty="0" smtClean="0">
                <a:solidFill>
                  <a:srgbClr val="FFFF00"/>
                </a:solidFill>
                <a:latin typeface="Arial" charset="0"/>
                <a:ea typeface="ＭＳ Ｐゴシック" charset="-128"/>
                <a:cs typeface="ＭＳ Ｐゴシック" charset="-128"/>
              </a:rPr>
              <a:t>words</a:t>
            </a:r>
            <a:r>
              <a:rPr lang="en-US" sz="3600" dirty="0" smtClean="0">
                <a:solidFill>
                  <a:srgbClr val="FFFFFF"/>
                </a:solidFill>
                <a:latin typeface="Arial" charset="0"/>
                <a:ea typeface="ＭＳ Ｐゴシック" charset="-128"/>
                <a:cs typeface="ＭＳ Ｐゴシック" charset="-128"/>
              </a:rPr>
              <a:t>; children in the lowest have around 3000. </a:t>
            </a:r>
          </a:p>
          <a:p>
            <a:pPr marL="457200" indent="-457200" fontAlgn="base">
              <a:spcBef>
                <a:spcPct val="50000"/>
              </a:spcBef>
              <a:spcAft>
                <a:spcPct val="0"/>
              </a:spcAft>
            </a:pPr>
            <a:r>
              <a:rPr lang="en-US" sz="3600" dirty="0" smtClean="0">
                <a:solidFill>
                  <a:srgbClr val="FFFFFF"/>
                </a:solidFill>
                <a:latin typeface="Arial" charset="0"/>
                <a:ea typeface="ＭＳ Ｐゴシック" charset="-128"/>
                <a:cs typeface="ＭＳ Ｐゴシック" charset="-128"/>
              </a:rPr>
              <a:t>	The main influence is parents. </a:t>
            </a:r>
            <a:endParaRPr lang="en-US" sz="3600" dirty="0">
              <a:solidFill>
                <a:srgbClr val="FFFFFF"/>
              </a:solidFill>
              <a:latin typeface="Arial" charset="0"/>
              <a:ea typeface="ＭＳ Ｐゴシック" charset="-128"/>
              <a:cs typeface="ＭＳ Ｐゴシック" charset="-128"/>
            </a:endParaRPr>
          </a:p>
        </p:txBody>
      </p:sp>
      <p:sp>
        <p:nvSpPr>
          <p:cNvPr id="5" name="Rectangle 4"/>
          <p:cNvSpPr/>
          <p:nvPr/>
        </p:nvSpPr>
        <p:spPr>
          <a:xfrm>
            <a:off x="5638800" y="5322332"/>
            <a:ext cx="4572000" cy="369332"/>
          </a:xfrm>
          <a:prstGeom prst="rect">
            <a:avLst/>
          </a:prstGeom>
        </p:spPr>
        <p:txBody>
          <a:bodyPr>
            <a:spAutoFit/>
          </a:bodyPr>
          <a:lstStyle/>
          <a:p>
            <a:pPr fontAlgn="base">
              <a:spcBef>
                <a:spcPct val="0"/>
              </a:spcBef>
              <a:spcAft>
                <a:spcPct val="0"/>
              </a:spcAft>
            </a:pPr>
            <a:r>
              <a:rPr lang="en-GB" dirty="0" err="1" smtClean="0">
                <a:solidFill>
                  <a:srgbClr val="FFFFFF"/>
                </a:solidFill>
                <a:latin typeface="Arial" charset="0"/>
                <a:ea typeface="ＭＳ Ｐゴシック" charset="-128"/>
                <a:cs typeface="ＭＳ Ｐゴシック" charset="-128"/>
              </a:rPr>
              <a:t>DfE</a:t>
            </a:r>
            <a:r>
              <a:rPr lang="en-GB" dirty="0" smtClean="0">
                <a:solidFill>
                  <a:srgbClr val="FFFFFF"/>
                </a:solidFill>
                <a:latin typeface="Arial" charset="0"/>
                <a:ea typeface="ＭＳ Ｐゴシック" charset="-128"/>
                <a:cs typeface="ＭＳ Ｐゴシック" charset="-128"/>
              </a:rPr>
              <a:t> Research Unit</a:t>
            </a:r>
            <a:endParaRPr lang="en-GB" dirty="0">
              <a:solidFill>
                <a:srgbClr val="FFFFFF"/>
              </a:solidFill>
              <a:latin typeface="Arial" charset="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5.png"/>
          <p:cNvPicPr>
            <a:picLocks noChangeAspect="1"/>
          </p:cNvPicPr>
          <p:nvPr/>
        </p:nvPicPr>
        <p:blipFill>
          <a:blip r:embed="rId2"/>
          <a:stretch>
            <a:fillRect/>
          </a:stretch>
        </p:blipFill>
        <p:spPr>
          <a:xfrm>
            <a:off x="8072888" y="23895"/>
            <a:ext cx="1028700" cy="2146300"/>
          </a:xfrm>
          <a:prstGeom prst="rect">
            <a:avLst/>
          </a:prstGeom>
        </p:spPr>
      </p:pic>
      <p:sp>
        <p:nvSpPr>
          <p:cNvPr id="5" name="TextBox 4"/>
          <p:cNvSpPr txBox="1"/>
          <p:nvPr/>
        </p:nvSpPr>
        <p:spPr>
          <a:xfrm>
            <a:off x="1905000" y="3028147"/>
            <a:ext cx="5715000" cy="769441"/>
          </a:xfrm>
          <a:prstGeom prst="rect">
            <a:avLst/>
          </a:prstGeom>
          <a:noFill/>
        </p:spPr>
        <p:txBody>
          <a:bodyPr wrap="square" rtlCol="0">
            <a:spAutoFit/>
          </a:bodyPr>
          <a:lstStyle/>
          <a:p>
            <a:pPr algn="ctr" fontAlgn="base">
              <a:spcBef>
                <a:spcPct val="0"/>
              </a:spcBef>
              <a:spcAft>
                <a:spcPct val="0"/>
              </a:spcAft>
            </a:pPr>
            <a:r>
              <a:rPr lang="en-US" sz="4400" dirty="0" smtClean="0">
                <a:solidFill>
                  <a:srgbClr val="FFFFFF"/>
                </a:solidFill>
                <a:latin typeface="Arial" charset="0"/>
                <a:ea typeface="ＭＳ Ｐゴシック" charset="-128"/>
                <a:cs typeface="ＭＳ Ｐゴシック" charset="-128"/>
              </a:rPr>
              <a:t>The Matthew Effect:</a:t>
            </a:r>
          </a:p>
        </p:txBody>
      </p:sp>
      <p:sp>
        <p:nvSpPr>
          <p:cNvPr id="6" name="TextBox 5"/>
          <p:cNvSpPr txBox="1"/>
          <p:nvPr/>
        </p:nvSpPr>
        <p:spPr>
          <a:xfrm>
            <a:off x="1905000" y="3797588"/>
            <a:ext cx="5715000" cy="1077218"/>
          </a:xfrm>
          <a:prstGeom prst="rect">
            <a:avLst/>
          </a:prstGeom>
          <a:noFill/>
        </p:spPr>
        <p:txBody>
          <a:bodyPr wrap="square" rtlCol="0">
            <a:spAutoFit/>
          </a:bodyPr>
          <a:lstStyle/>
          <a:p>
            <a:pPr algn="ctr" fontAlgn="base">
              <a:spcBef>
                <a:spcPct val="0"/>
              </a:spcBef>
              <a:spcAft>
                <a:spcPct val="0"/>
              </a:spcAft>
            </a:pPr>
            <a:r>
              <a:rPr lang="en-US" sz="3200" dirty="0" smtClean="0">
                <a:solidFill>
                  <a:srgbClr val="FFFFFF"/>
                </a:solidFill>
                <a:latin typeface="Arial" charset="0"/>
                <a:ea typeface="ＭＳ Ｐゴシック" charset="-128"/>
                <a:cs typeface="ＭＳ Ｐゴシック" charset="-128"/>
              </a:rPr>
              <a:t>The rich will get richer &amp;</a:t>
            </a:r>
          </a:p>
          <a:p>
            <a:pPr algn="ctr" fontAlgn="base">
              <a:spcBef>
                <a:spcPct val="0"/>
              </a:spcBef>
              <a:spcAft>
                <a:spcPct val="0"/>
              </a:spcAft>
            </a:pPr>
            <a:r>
              <a:rPr lang="en-US" sz="3200" dirty="0" smtClean="0">
                <a:solidFill>
                  <a:srgbClr val="FFFFFF"/>
                </a:solidFill>
                <a:latin typeface="Arial" charset="0"/>
                <a:ea typeface="ＭＳ Ｐゴシック" charset="-128"/>
                <a:cs typeface="ＭＳ Ｐゴシック" charset="-128"/>
              </a:rPr>
              <a:t>the poor will get poorer</a:t>
            </a:r>
            <a:endParaRPr lang="en-US" sz="3200" dirty="0">
              <a:solidFill>
                <a:srgbClr val="FFFFFF"/>
              </a:solidFill>
              <a:latin typeface="Arial" charset="0"/>
              <a:ea typeface="ＭＳ Ｐゴシック" charset="-128"/>
              <a:cs typeface="ＭＳ Ｐゴシック" charset="-128"/>
            </a:endParaRPr>
          </a:p>
        </p:txBody>
      </p:sp>
      <p:cxnSp>
        <p:nvCxnSpPr>
          <p:cNvPr id="8" name="Straight Connector 7"/>
          <p:cNvCxnSpPr/>
          <p:nvPr/>
        </p:nvCxnSpPr>
        <p:spPr>
          <a:xfrm>
            <a:off x="2133600" y="3797588"/>
            <a:ext cx="54864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3"/>
          <p:cNvSpPr txBox="1">
            <a:spLocks noChangeArrowheads="1"/>
          </p:cNvSpPr>
          <p:nvPr/>
        </p:nvSpPr>
        <p:spPr bwMode="auto">
          <a:xfrm>
            <a:off x="1676400" y="2667000"/>
            <a:ext cx="5867400" cy="923925"/>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a:solidFill>
                  <a:prstClr val="black"/>
                </a:solidFill>
                <a:latin typeface="Calibri" charset="0"/>
                <a:ea typeface="ＭＳ Ｐゴシック" charset="-128"/>
                <a:cs typeface="ＭＳ Ｐゴシック" charset="-128"/>
              </a:rPr>
              <a:t>The Literacy Club</a:t>
            </a:r>
            <a:endParaRPr lang="en-US" sz="4000">
              <a:solidFill>
                <a:prstClr val="black"/>
              </a:solidFill>
              <a:latin typeface="Calibri" charset="0"/>
              <a:ea typeface="ＭＳ Ｐゴシック" charset="-128"/>
              <a:cs typeface="ＭＳ Ｐゴシック" charset="-128"/>
            </a:endParaRPr>
          </a:p>
        </p:txBody>
      </p:sp>
      <p:pic>
        <p:nvPicPr>
          <p:cNvPr id="4" name="Picture 3" descr="Picture 5.png"/>
          <p:cNvPicPr>
            <a:picLocks noChangeAspect="1"/>
          </p:cNvPicPr>
          <p:nvPr/>
        </p:nvPicPr>
        <p:blipFill>
          <a:blip r:embed="rId2"/>
          <a:stretch>
            <a:fillRect/>
          </a:stretch>
        </p:blipFill>
        <p:spPr>
          <a:xfrm>
            <a:off x="8072888" y="23895"/>
            <a:ext cx="1028700" cy="2146300"/>
          </a:xfrm>
          <a:prstGeom prst="rect">
            <a:avLst/>
          </a:prstGeom>
        </p:spPr>
      </p:pic>
      <p:sp>
        <p:nvSpPr>
          <p:cNvPr id="2" name="TextBox 1"/>
          <p:cNvSpPr txBox="1"/>
          <p:nvPr/>
        </p:nvSpPr>
        <p:spPr>
          <a:xfrm>
            <a:off x="1403648" y="2492896"/>
            <a:ext cx="5904656" cy="1446550"/>
          </a:xfrm>
          <a:prstGeom prst="rect">
            <a:avLst/>
          </a:prstGeom>
          <a:noFill/>
        </p:spPr>
        <p:txBody>
          <a:bodyPr wrap="square" rtlCol="0">
            <a:spAutoFit/>
          </a:bodyPr>
          <a:lstStyle/>
          <a:p>
            <a:pPr algn="ctr" fontAlgn="base">
              <a:spcBef>
                <a:spcPct val="0"/>
              </a:spcBef>
              <a:spcAft>
                <a:spcPct val="0"/>
              </a:spcAft>
            </a:pPr>
            <a:r>
              <a:rPr lang="en-US" sz="4400" dirty="0" smtClean="0">
                <a:solidFill>
                  <a:prstClr val="white"/>
                </a:solidFill>
                <a:latin typeface="Arial" charset="0"/>
                <a:ea typeface="ＭＳ Ｐゴシック" charset="-128"/>
                <a:cs typeface="ＭＳ Ｐゴシック" charset="-128"/>
              </a:rPr>
              <a:t>Hargreaves &amp; </a:t>
            </a:r>
            <a:r>
              <a:rPr lang="en-US" sz="4400" dirty="0" err="1" smtClean="0">
                <a:solidFill>
                  <a:prstClr val="white"/>
                </a:solidFill>
                <a:latin typeface="Arial" charset="0"/>
                <a:ea typeface="ＭＳ Ｐゴシック" charset="-128"/>
                <a:cs typeface="ＭＳ Ｐゴシック" charset="-128"/>
              </a:rPr>
              <a:t>Fullan</a:t>
            </a:r>
            <a:r>
              <a:rPr lang="en-US" sz="4400" dirty="0" smtClean="0">
                <a:solidFill>
                  <a:prstClr val="white"/>
                </a:solidFill>
                <a:latin typeface="Arial" charset="0"/>
                <a:ea typeface="ＭＳ Ｐゴシック" charset="-128"/>
                <a:cs typeface="ＭＳ Ｐゴシック" charset="-128"/>
              </a:rPr>
              <a:t>:</a:t>
            </a:r>
          </a:p>
          <a:p>
            <a:pPr algn="ctr" fontAlgn="base">
              <a:spcBef>
                <a:spcPct val="0"/>
              </a:spcBef>
              <a:spcAft>
                <a:spcPct val="0"/>
              </a:spcAft>
            </a:pPr>
            <a:r>
              <a:rPr lang="en-US" sz="4400" i="1" dirty="0" smtClean="0">
                <a:solidFill>
                  <a:prstClr val="white"/>
                </a:solidFill>
                <a:latin typeface="Arial" charset="0"/>
                <a:ea typeface="ＭＳ Ｐゴシック" charset="-128"/>
                <a:cs typeface="ＭＳ Ｐゴシック" charset="-128"/>
              </a:rPr>
              <a:t>Professional Capital</a:t>
            </a:r>
            <a:endParaRPr lang="en-US" sz="4400" i="1" dirty="0">
              <a:solidFill>
                <a:prstClr val="white"/>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5443276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wipe(left)">
                                      <p:cBhvr>
                                        <p:cTn id="7"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3"/>
          <p:cNvSpPr txBox="1">
            <a:spLocks noChangeArrowheads="1"/>
          </p:cNvSpPr>
          <p:nvPr/>
        </p:nvSpPr>
        <p:spPr bwMode="auto">
          <a:xfrm>
            <a:off x="1676400" y="2667000"/>
            <a:ext cx="5867400" cy="923925"/>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a:solidFill>
                  <a:prstClr val="black"/>
                </a:solidFill>
                <a:latin typeface="Calibri" charset="0"/>
                <a:ea typeface="ＭＳ Ｐゴシック" charset="-128"/>
                <a:cs typeface="ＭＳ Ｐゴシック" charset="-128"/>
              </a:rPr>
              <a:t>The Literacy Club</a:t>
            </a:r>
            <a:endParaRPr lang="en-US" sz="4000">
              <a:solidFill>
                <a:prstClr val="black"/>
              </a:solidFill>
              <a:latin typeface="Calibri" charset="0"/>
              <a:ea typeface="ＭＳ Ｐゴシック" charset="-128"/>
              <a:cs typeface="ＭＳ Ｐゴシック" charset="-128"/>
            </a:endParaRPr>
          </a:p>
        </p:txBody>
      </p:sp>
      <p:pic>
        <p:nvPicPr>
          <p:cNvPr id="4" name="Picture 3" descr="Picture 5.png"/>
          <p:cNvPicPr>
            <a:picLocks noChangeAspect="1"/>
          </p:cNvPicPr>
          <p:nvPr/>
        </p:nvPicPr>
        <p:blipFill>
          <a:blip r:embed="rId2"/>
          <a:stretch>
            <a:fillRect/>
          </a:stretch>
        </p:blipFill>
        <p:spPr>
          <a:xfrm>
            <a:off x="8072888" y="23895"/>
            <a:ext cx="1028700" cy="2146300"/>
          </a:xfrm>
          <a:prstGeom prst="rect">
            <a:avLst/>
          </a:prstGeom>
        </p:spPr>
      </p:pic>
      <p:sp>
        <p:nvSpPr>
          <p:cNvPr id="2" name="TextBox 1"/>
          <p:cNvSpPr txBox="1"/>
          <p:nvPr/>
        </p:nvSpPr>
        <p:spPr>
          <a:xfrm>
            <a:off x="251520" y="2170195"/>
            <a:ext cx="8568952" cy="3785652"/>
          </a:xfrm>
          <a:prstGeom prst="rect">
            <a:avLst/>
          </a:prstGeom>
          <a:noFill/>
        </p:spPr>
        <p:txBody>
          <a:bodyPr wrap="square" rtlCol="0">
            <a:spAutoFit/>
          </a:bodyPr>
          <a:lstStyle/>
          <a:p>
            <a:pPr algn="ctr" fontAlgn="base">
              <a:spcBef>
                <a:spcPct val="0"/>
              </a:spcBef>
              <a:spcAft>
                <a:spcPct val="0"/>
              </a:spcAft>
            </a:pPr>
            <a:r>
              <a:rPr lang="en-GB" sz="4000" dirty="0" smtClean="0">
                <a:solidFill>
                  <a:srgbClr val="FFFFFF"/>
                </a:solidFill>
                <a:latin typeface="Arial" charset="0"/>
                <a:ea typeface="ＭＳ Ｐゴシック" charset="-128"/>
                <a:cs typeface="ＭＳ Ｐゴシック" charset="-128"/>
              </a:rPr>
              <a:t>“Three-quarters of </a:t>
            </a:r>
            <a:r>
              <a:rPr lang="en-GB" sz="4000" dirty="0">
                <a:solidFill>
                  <a:srgbClr val="FFFFFF"/>
                </a:solidFill>
                <a:latin typeface="Arial" charset="0"/>
                <a:ea typeface="ＭＳ Ｐゴシック" charset="-128"/>
                <a:cs typeface="ＭＳ Ｐゴシック" charset="-128"/>
              </a:rPr>
              <a:t>teachers who demonstrated sustained commitment said that good leadership helped them sustain their commitment over time.  Better </a:t>
            </a:r>
            <a:r>
              <a:rPr lang="en-GB" sz="4000" b="1" dirty="0">
                <a:solidFill>
                  <a:srgbClr val="FFFF00"/>
                </a:solidFill>
                <a:latin typeface="Arial" charset="0"/>
                <a:ea typeface="ＭＳ Ｐゴシック" charset="-128"/>
                <a:cs typeface="ＭＳ Ｐゴシック" charset="-128"/>
              </a:rPr>
              <a:t>leaders</a:t>
            </a:r>
            <a:r>
              <a:rPr lang="en-GB" sz="4000" dirty="0">
                <a:solidFill>
                  <a:srgbClr val="FFFFFF"/>
                </a:solidFill>
                <a:latin typeface="Arial" charset="0"/>
                <a:ea typeface="ＭＳ Ｐゴシック" charset="-128"/>
                <a:cs typeface="ＭＳ Ｐゴシック" charset="-128"/>
              </a:rPr>
              <a:t> produce better </a:t>
            </a:r>
            <a:r>
              <a:rPr lang="en-GB" sz="4000" dirty="0" smtClean="0">
                <a:solidFill>
                  <a:srgbClr val="FFFFFF"/>
                </a:solidFill>
                <a:latin typeface="Arial" charset="0"/>
                <a:ea typeface="ＭＳ Ｐゴシック" charset="-128"/>
                <a:cs typeface="ＭＳ Ｐゴシック" charset="-128"/>
              </a:rPr>
              <a:t>teachers” </a:t>
            </a:r>
            <a:endParaRPr lang="en-US" sz="4000" i="1" dirty="0">
              <a:solidFill>
                <a:srgbClr val="FFFFFF"/>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0480354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wipe(left)">
                                      <p:cBhvr>
                                        <p:cTn id="7"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3"/>
          <p:cNvSpPr txBox="1">
            <a:spLocks noChangeArrowheads="1"/>
          </p:cNvSpPr>
          <p:nvPr/>
        </p:nvSpPr>
        <p:spPr bwMode="auto">
          <a:xfrm>
            <a:off x="1676400" y="2667000"/>
            <a:ext cx="5867400" cy="923925"/>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a:solidFill>
                  <a:prstClr val="black"/>
                </a:solidFill>
                <a:latin typeface="Calibri" charset="0"/>
                <a:ea typeface="ＭＳ Ｐゴシック" charset="-128"/>
                <a:cs typeface="ＭＳ Ｐゴシック" charset="-128"/>
              </a:rPr>
              <a:t>The Literacy Club</a:t>
            </a:r>
            <a:endParaRPr lang="en-US" sz="4000">
              <a:solidFill>
                <a:prstClr val="black"/>
              </a:solidFill>
              <a:latin typeface="Calibri" charset="0"/>
              <a:ea typeface="ＭＳ Ｐゴシック" charset="-128"/>
              <a:cs typeface="ＭＳ Ｐゴシック" charset="-128"/>
            </a:endParaRPr>
          </a:p>
        </p:txBody>
      </p:sp>
      <p:pic>
        <p:nvPicPr>
          <p:cNvPr id="4" name="Picture 3" descr="Picture 5.png"/>
          <p:cNvPicPr>
            <a:picLocks noChangeAspect="1"/>
          </p:cNvPicPr>
          <p:nvPr/>
        </p:nvPicPr>
        <p:blipFill>
          <a:blip r:embed="rId2"/>
          <a:stretch>
            <a:fillRect/>
          </a:stretch>
        </p:blipFill>
        <p:spPr>
          <a:xfrm>
            <a:off x="8072888" y="23895"/>
            <a:ext cx="1028700" cy="2146300"/>
          </a:xfrm>
          <a:prstGeom prst="rect">
            <a:avLst/>
          </a:prstGeom>
        </p:spPr>
      </p:pic>
      <p:sp>
        <p:nvSpPr>
          <p:cNvPr id="2" name="TextBox 1"/>
          <p:cNvSpPr txBox="1"/>
          <p:nvPr/>
        </p:nvSpPr>
        <p:spPr>
          <a:xfrm>
            <a:off x="1403648" y="2492896"/>
            <a:ext cx="5904656" cy="2123658"/>
          </a:xfrm>
          <a:prstGeom prst="rect">
            <a:avLst/>
          </a:prstGeom>
          <a:noFill/>
        </p:spPr>
        <p:txBody>
          <a:bodyPr wrap="square" rtlCol="0">
            <a:spAutoFit/>
          </a:bodyPr>
          <a:lstStyle/>
          <a:p>
            <a:pPr algn="ctr" fontAlgn="base">
              <a:spcBef>
                <a:spcPct val="0"/>
              </a:spcBef>
              <a:spcAft>
                <a:spcPct val="0"/>
              </a:spcAft>
            </a:pPr>
            <a:r>
              <a:rPr lang="en-US" sz="4400" dirty="0" smtClean="0">
                <a:solidFill>
                  <a:prstClr val="white"/>
                </a:solidFill>
                <a:latin typeface="Arial" charset="0"/>
                <a:ea typeface="ＭＳ Ｐゴシック" charset="-128"/>
                <a:cs typeface="ＭＳ Ｐゴシック" charset="-128"/>
              </a:rPr>
              <a:t>Ben Levin:</a:t>
            </a:r>
          </a:p>
          <a:p>
            <a:pPr algn="ctr" fontAlgn="base">
              <a:spcBef>
                <a:spcPct val="0"/>
              </a:spcBef>
              <a:spcAft>
                <a:spcPct val="0"/>
              </a:spcAft>
            </a:pPr>
            <a:r>
              <a:rPr lang="en-US" sz="4400" i="1" dirty="0" smtClean="0">
                <a:solidFill>
                  <a:prstClr val="white"/>
                </a:solidFill>
                <a:latin typeface="Arial" charset="0"/>
                <a:ea typeface="ＭＳ Ｐゴシック" charset="-128"/>
                <a:cs typeface="ＭＳ Ｐゴシック" charset="-128"/>
              </a:rPr>
              <a:t>How to Improve 5000 Schools</a:t>
            </a:r>
            <a:endParaRPr lang="en-US" sz="4400" i="1" dirty="0">
              <a:solidFill>
                <a:prstClr val="white"/>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94633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wipe(left)">
                                      <p:cBhvr>
                                        <p:cTn id="7"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3"/>
          <p:cNvSpPr txBox="1">
            <a:spLocks noChangeArrowheads="1"/>
          </p:cNvSpPr>
          <p:nvPr/>
        </p:nvSpPr>
        <p:spPr bwMode="auto">
          <a:xfrm>
            <a:off x="1676400" y="2667000"/>
            <a:ext cx="5867400" cy="923925"/>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a:solidFill>
                  <a:prstClr val="black"/>
                </a:solidFill>
                <a:latin typeface="Calibri" charset="0"/>
                <a:ea typeface="ＭＳ Ｐゴシック" charset="-128"/>
                <a:cs typeface="ＭＳ Ｐゴシック" charset="-128"/>
              </a:rPr>
              <a:t>The Literacy Club</a:t>
            </a:r>
            <a:endParaRPr lang="en-US" sz="4000">
              <a:solidFill>
                <a:prstClr val="black"/>
              </a:solidFill>
              <a:latin typeface="Calibri" charset="0"/>
              <a:ea typeface="ＭＳ Ｐゴシック" charset="-128"/>
              <a:cs typeface="ＭＳ Ｐゴシック" charset="-128"/>
            </a:endParaRPr>
          </a:p>
        </p:txBody>
      </p:sp>
      <p:pic>
        <p:nvPicPr>
          <p:cNvPr id="4" name="Picture 3" descr="Picture 5.png"/>
          <p:cNvPicPr>
            <a:picLocks noChangeAspect="1"/>
          </p:cNvPicPr>
          <p:nvPr/>
        </p:nvPicPr>
        <p:blipFill>
          <a:blip r:embed="rId2"/>
          <a:stretch>
            <a:fillRect/>
          </a:stretch>
        </p:blipFill>
        <p:spPr>
          <a:xfrm>
            <a:off x="8072888" y="23895"/>
            <a:ext cx="1028700" cy="2146300"/>
          </a:xfrm>
          <a:prstGeom prst="rect">
            <a:avLst/>
          </a:prstGeom>
        </p:spPr>
      </p:pic>
      <p:sp>
        <p:nvSpPr>
          <p:cNvPr id="2" name="TextBox 1"/>
          <p:cNvSpPr txBox="1"/>
          <p:nvPr/>
        </p:nvSpPr>
        <p:spPr>
          <a:xfrm>
            <a:off x="251520" y="2170195"/>
            <a:ext cx="8568952" cy="3170099"/>
          </a:xfrm>
          <a:prstGeom prst="rect">
            <a:avLst/>
          </a:prstGeom>
          <a:noFill/>
        </p:spPr>
        <p:txBody>
          <a:bodyPr wrap="square" rtlCol="0">
            <a:spAutoFit/>
          </a:bodyPr>
          <a:lstStyle/>
          <a:p>
            <a:pPr algn="ctr" fontAlgn="base">
              <a:spcBef>
                <a:spcPct val="0"/>
              </a:spcBef>
              <a:spcAft>
                <a:spcPct val="0"/>
              </a:spcAft>
            </a:pPr>
            <a:r>
              <a:rPr lang="en-GB" sz="4000" dirty="0" smtClean="0">
                <a:solidFill>
                  <a:srgbClr val="FFFFFF"/>
                </a:solidFill>
                <a:latin typeface="Arial" charset="0"/>
                <a:ea typeface="ＭＳ Ｐゴシック" charset="-128"/>
                <a:cs typeface="ＭＳ Ｐゴシック" charset="-128"/>
              </a:rPr>
              <a:t>“If </a:t>
            </a:r>
            <a:r>
              <a:rPr lang="en-GB" sz="4000" dirty="0">
                <a:solidFill>
                  <a:srgbClr val="FFFFFF"/>
                </a:solidFill>
                <a:latin typeface="Arial" charset="0"/>
                <a:ea typeface="ＭＳ Ｐゴシック" charset="-128"/>
                <a:cs typeface="ＭＳ Ｐゴシック" charset="-128"/>
              </a:rPr>
              <a:t>you scout out the best </a:t>
            </a:r>
            <a:r>
              <a:rPr lang="en-GB" sz="4000" dirty="0" smtClean="0">
                <a:solidFill>
                  <a:srgbClr val="FFFFFF"/>
                </a:solidFill>
                <a:latin typeface="Arial" charset="0"/>
                <a:ea typeface="ＭＳ Ｐゴシック" charset="-128"/>
                <a:cs typeface="ＭＳ Ｐゴシック" charset="-128"/>
              </a:rPr>
              <a:t>professors, </a:t>
            </a:r>
            <a:r>
              <a:rPr lang="en-GB" sz="4000" dirty="0">
                <a:solidFill>
                  <a:srgbClr val="FFFFFF"/>
                </a:solidFill>
                <a:latin typeface="Arial" charset="0"/>
                <a:ea typeface="ＭＳ Ｐゴシック" charset="-128"/>
                <a:cs typeface="ＭＳ Ｐゴシック" charset="-128"/>
              </a:rPr>
              <a:t>their courses will be interesting even if you start out not caring about the subject … curriculum matters less than quality of </a:t>
            </a:r>
            <a:r>
              <a:rPr lang="en-GB" sz="4000" b="1" dirty="0" smtClean="0">
                <a:solidFill>
                  <a:srgbClr val="FFFF00"/>
                </a:solidFill>
                <a:latin typeface="Arial" charset="0"/>
                <a:ea typeface="ＭＳ Ｐゴシック" charset="-128"/>
                <a:cs typeface="ＭＳ Ｐゴシック" charset="-128"/>
              </a:rPr>
              <a:t>teaching</a:t>
            </a:r>
            <a:r>
              <a:rPr lang="en-GB" sz="4000" dirty="0" smtClean="0">
                <a:solidFill>
                  <a:srgbClr val="FFFFFF"/>
                </a:solidFill>
                <a:latin typeface="Arial" charset="0"/>
                <a:ea typeface="ＭＳ Ｐゴシック" charset="-128"/>
                <a:cs typeface="ＭＳ Ｐゴシック" charset="-128"/>
              </a:rPr>
              <a:t>” </a:t>
            </a:r>
            <a:endParaRPr lang="en-US" sz="4000" i="1" dirty="0">
              <a:solidFill>
                <a:srgbClr val="FFFFFF"/>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6179823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wipe(left)">
                                      <p:cBhvr>
                                        <p:cTn id="7"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749567_ofstedlogo300.jpg"/>
          <p:cNvPicPr>
            <a:picLocks noChangeAspect="1"/>
          </p:cNvPicPr>
          <p:nvPr/>
        </p:nvPicPr>
        <p:blipFill>
          <a:blip r:embed="rId2"/>
          <a:srcRect/>
          <a:stretch>
            <a:fillRect/>
          </a:stretch>
        </p:blipFill>
        <p:spPr bwMode="auto">
          <a:xfrm>
            <a:off x="2627784" y="2276872"/>
            <a:ext cx="3480387" cy="2088232"/>
          </a:xfrm>
          <a:prstGeom prst="rect">
            <a:avLst/>
          </a:prstGeom>
          <a:noFill/>
          <a:ln w="9525">
            <a:noFill/>
            <a:miter lim="800000"/>
            <a:headEnd/>
            <a:tailEnd/>
          </a:ln>
        </p:spPr>
      </p:pic>
      <p:sp>
        <p:nvSpPr>
          <p:cNvPr id="2" name="TextBox 1"/>
          <p:cNvSpPr txBox="1"/>
          <p:nvPr/>
        </p:nvSpPr>
        <p:spPr>
          <a:xfrm>
            <a:off x="2195736" y="2924944"/>
            <a:ext cx="1584176" cy="769441"/>
          </a:xfrm>
          <a:prstGeom prst="rect">
            <a:avLst/>
          </a:prstGeom>
          <a:noFill/>
        </p:spPr>
        <p:txBody>
          <a:bodyPr wrap="square" rtlCol="0">
            <a:spAutoFit/>
          </a:bodyPr>
          <a:lstStyle/>
          <a:p>
            <a:pPr fontAlgn="base">
              <a:spcBef>
                <a:spcPct val="0"/>
              </a:spcBef>
              <a:spcAft>
                <a:spcPct val="0"/>
              </a:spcAft>
            </a:pPr>
            <a:r>
              <a:rPr lang="en-US" sz="4400" dirty="0" smtClean="0">
                <a:solidFill>
                  <a:prstClr val="white"/>
                </a:solidFill>
                <a:latin typeface="Arial" charset="0"/>
                <a:ea typeface="ＭＳ Ｐゴシック" charset="-128"/>
                <a:cs typeface="ＭＳ Ｐゴシック" charset="-128"/>
              </a:rPr>
              <a:t>The</a:t>
            </a:r>
            <a:endParaRPr lang="en-US" sz="4400" dirty="0">
              <a:solidFill>
                <a:prstClr val="white"/>
              </a:solidFill>
              <a:latin typeface="Arial" charset="0"/>
              <a:ea typeface="ＭＳ Ｐゴシック" charset="-128"/>
              <a:cs typeface="ＭＳ Ｐゴシック" charset="-128"/>
            </a:endParaRPr>
          </a:p>
        </p:txBody>
      </p:sp>
      <p:sp>
        <p:nvSpPr>
          <p:cNvPr id="5" name="TextBox 4"/>
          <p:cNvSpPr txBox="1"/>
          <p:nvPr/>
        </p:nvSpPr>
        <p:spPr>
          <a:xfrm>
            <a:off x="5316083" y="2924944"/>
            <a:ext cx="1584176" cy="769441"/>
          </a:xfrm>
          <a:prstGeom prst="rect">
            <a:avLst/>
          </a:prstGeom>
          <a:noFill/>
        </p:spPr>
        <p:txBody>
          <a:bodyPr wrap="square" rtlCol="0">
            <a:spAutoFit/>
          </a:bodyPr>
          <a:lstStyle/>
          <a:p>
            <a:pPr fontAlgn="base">
              <a:spcBef>
                <a:spcPct val="0"/>
              </a:spcBef>
              <a:spcAft>
                <a:spcPct val="0"/>
              </a:spcAft>
            </a:pPr>
            <a:r>
              <a:rPr lang="en-US" sz="4400" dirty="0" smtClean="0">
                <a:solidFill>
                  <a:prstClr val="white"/>
                </a:solidFill>
                <a:latin typeface="Arial" charset="0"/>
                <a:ea typeface="ＭＳ Ｐゴシック" charset="-128"/>
                <a:cs typeface="ＭＳ Ｐゴシック" charset="-128"/>
              </a:rPr>
              <a:t>view</a:t>
            </a:r>
            <a:endParaRPr lang="en-US" sz="4400" dirty="0">
              <a:solidFill>
                <a:prstClr val="white"/>
              </a:solidFill>
              <a:latin typeface="Arial" charset="0"/>
              <a:ea typeface="ＭＳ Ｐゴシック" charset="-128"/>
              <a:cs typeface="ＭＳ Ｐゴシック" charset="-128"/>
            </a:endParaRPr>
          </a:p>
        </p:txBody>
      </p:sp>
      <p:sp>
        <p:nvSpPr>
          <p:cNvPr id="6" name="TextBox 5"/>
          <p:cNvSpPr txBox="1"/>
          <p:nvPr/>
        </p:nvSpPr>
        <p:spPr>
          <a:xfrm>
            <a:off x="3131840" y="3858014"/>
            <a:ext cx="4176464" cy="769441"/>
          </a:xfrm>
          <a:prstGeom prst="rect">
            <a:avLst/>
          </a:prstGeom>
          <a:noFill/>
        </p:spPr>
        <p:txBody>
          <a:bodyPr wrap="square" rtlCol="0">
            <a:spAutoFit/>
          </a:bodyPr>
          <a:lstStyle/>
          <a:p>
            <a:pPr fontAlgn="base">
              <a:spcBef>
                <a:spcPct val="0"/>
              </a:spcBef>
              <a:spcAft>
                <a:spcPct val="0"/>
              </a:spcAft>
            </a:pPr>
            <a:r>
              <a:rPr lang="en-US" sz="4400" dirty="0">
                <a:solidFill>
                  <a:prstClr val="white"/>
                </a:solidFill>
                <a:latin typeface="Arial" charset="0"/>
                <a:ea typeface="ＭＳ Ｐゴシック" charset="-128"/>
                <a:cs typeface="ＭＳ Ｐゴシック" charset="-128"/>
              </a:rPr>
              <a:t>o</a:t>
            </a:r>
            <a:r>
              <a:rPr lang="en-US" sz="4400" dirty="0" smtClean="0">
                <a:solidFill>
                  <a:prstClr val="white"/>
                </a:solidFill>
                <a:latin typeface="Arial" charset="0"/>
                <a:ea typeface="ＭＳ Ｐゴシック" charset="-128"/>
                <a:cs typeface="ＭＳ Ｐゴシック" charset="-128"/>
              </a:rPr>
              <a:t>f literacy</a:t>
            </a:r>
            <a:endParaRPr lang="en-US" sz="4400" dirty="0">
              <a:solidFill>
                <a:prstClr val="white"/>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4787423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749567_ofstedlogo300.jpg"/>
          <p:cNvPicPr>
            <a:picLocks noChangeAspect="1"/>
          </p:cNvPicPr>
          <p:nvPr/>
        </p:nvPicPr>
        <p:blipFill>
          <a:blip r:embed="rId2"/>
          <a:srcRect/>
          <a:stretch>
            <a:fillRect/>
          </a:stretch>
        </p:blipFill>
        <p:spPr bwMode="auto">
          <a:xfrm>
            <a:off x="-684584" y="-315416"/>
            <a:ext cx="3480387" cy="2088232"/>
          </a:xfrm>
          <a:prstGeom prst="rect">
            <a:avLst/>
          </a:prstGeom>
          <a:noFill/>
          <a:ln w="9525">
            <a:noFill/>
            <a:miter lim="800000"/>
            <a:headEnd/>
            <a:tailEnd/>
          </a:ln>
        </p:spPr>
      </p:pic>
      <p:sp>
        <p:nvSpPr>
          <p:cNvPr id="2" name="TextBox 1"/>
          <p:cNvSpPr txBox="1"/>
          <p:nvPr/>
        </p:nvSpPr>
        <p:spPr>
          <a:xfrm>
            <a:off x="1259632" y="2276872"/>
            <a:ext cx="6948264" cy="2308324"/>
          </a:xfrm>
          <a:prstGeom prst="rect">
            <a:avLst/>
          </a:prstGeom>
          <a:noFill/>
        </p:spPr>
        <p:txBody>
          <a:bodyPr wrap="square" rtlCol="0">
            <a:spAutoFit/>
          </a:bodyPr>
          <a:lstStyle/>
          <a:p>
            <a:pPr fontAlgn="base">
              <a:spcBef>
                <a:spcPct val="0"/>
              </a:spcBef>
              <a:spcAft>
                <a:spcPct val="0"/>
              </a:spcAft>
            </a:pPr>
            <a:r>
              <a:rPr lang="en-US" sz="3600" dirty="0" smtClean="0">
                <a:solidFill>
                  <a:prstClr val="white"/>
                </a:solidFill>
                <a:latin typeface="Zapf Dingbats"/>
                <a:ea typeface="Zapf Dingbats"/>
                <a:cs typeface="Zapf Dingbats"/>
                <a:sym typeface="Zapf Dingbats"/>
              </a:rPr>
              <a:t>✗ </a:t>
            </a:r>
            <a:r>
              <a:rPr lang="en-US" sz="3600" dirty="0" smtClean="0">
                <a:solidFill>
                  <a:prstClr val="white"/>
                </a:solidFill>
                <a:latin typeface="Arial" charset="0"/>
                <a:ea typeface="ＭＳ Ｐゴシック" charset="-128"/>
                <a:cs typeface="ＭＳ Ｐゴシック" charset="-128"/>
              </a:rPr>
              <a:t>May be mechanistic and superficial </a:t>
            </a:r>
          </a:p>
          <a:p>
            <a:pPr fontAlgn="base">
              <a:spcBef>
                <a:spcPct val="0"/>
              </a:spcBef>
              <a:spcAft>
                <a:spcPct val="0"/>
              </a:spcAft>
            </a:pPr>
            <a:endParaRPr lang="en-US" sz="3600" dirty="0">
              <a:solidFill>
                <a:prstClr val="white"/>
              </a:solidFill>
              <a:latin typeface="Arial" charset="0"/>
              <a:ea typeface="ＭＳ Ｐゴシック" charset="-128"/>
              <a:cs typeface="ＭＳ Ｐゴシック" charset="-128"/>
            </a:endParaRPr>
          </a:p>
          <a:p>
            <a:pPr fontAlgn="base">
              <a:spcBef>
                <a:spcPct val="0"/>
              </a:spcBef>
              <a:spcAft>
                <a:spcPct val="0"/>
              </a:spcAft>
            </a:pPr>
            <a:r>
              <a:rPr lang="en-US" sz="3600" dirty="0" smtClean="0">
                <a:solidFill>
                  <a:prstClr val="white"/>
                </a:solidFill>
                <a:latin typeface="Zapf Dingbats"/>
                <a:ea typeface="Zapf Dingbats"/>
                <a:cs typeface="Zapf Dingbats"/>
                <a:sym typeface="Zapf Dingbats"/>
              </a:rPr>
              <a:t>✔</a:t>
            </a:r>
            <a:r>
              <a:rPr lang="en-US" sz="3600" dirty="0">
                <a:solidFill>
                  <a:prstClr val="white"/>
                </a:solidFill>
                <a:latin typeface="Arial" charset="0"/>
                <a:ea typeface="ＭＳ Ｐゴシック" charset="-128"/>
                <a:cs typeface="ＭＳ Ｐゴシック" charset="-128"/>
                <a:sym typeface="Zapf Dingbats"/>
              </a:rPr>
              <a:t> </a:t>
            </a:r>
            <a:r>
              <a:rPr lang="en-US" sz="3600" dirty="0" smtClean="0">
                <a:solidFill>
                  <a:prstClr val="white"/>
                </a:solidFill>
                <a:latin typeface="Arial" charset="0"/>
                <a:ea typeface="ＭＳ Ｐゴシック" charset="-128"/>
                <a:cs typeface="ＭＳ Ｐゴシック" charset="-128"/>
              </a:rPr>
              <a:t>Yet may be very helpful</a:t>
            </a:r>
            <a:endParaRPr lang="en-US" sz="3600" dirty="0">
              <a:solidFill>
                <a:prstClr val="white"/>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1193612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p:tgtEl>
                                          <p:spTgt spid="2">
                                            <p:txEl>
                                              <p:pRg st="2" end="2"/>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749567_ofstedlogo300.jpg"/>
          <p:cNvPicPr>
            <a:picLocks noChangeAspect="1"/>
          </p:cNvPicPr>
          <p:nvPr/>
        </p:nvPicPr>
        <p:blipFill>
          <a:blip r:embed="rId2"/>
          <a:srcRect/>
          <a:stretch>
            <a:fillRect/>
          </a:stretch>
        </p:blipFill>
        <p:spPr bwMode="auto">
          <a:xfrm>
            <a:off x="-684584" y="-315416"/>
            <a:ext cx="3480387" cy="2088232"/>
          </a:xfrm>
          <a:prstGeom prst="rect">
            <a:avLst/>
          </a:prstGeom>
          <a:noFill/>
          <a:ln w="9525">
            <a:noFill/>
            <a:miter lim="800000"/>
            <a:headEnd/>
            <a:tailEnd/>
          </a:ln>
        </p:spPr>
      </p:pic>
      <p:pic>
        <p:nvPicPr>
          <p:cNvPr id="4" name="Picture 3" descr="Screen Shot 2012-10-24 at 07.17.3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0"/>
            <a:ext cx="5080000" cy="6858000"/>
          </a:xfrm>
          <a:prstGeom prst="rect">
            <a:avLst/>
          </a:prstGeom>
        </p:spPr>
      </p:pic>
    </p:spTree>
    <p:extLst>
      <p:ext uri="{BB962C8B-B14F-4D97-AF65-F5344CB8AC3E}">
        <p14:creationId xmlns:p14="http://schemas.microsoft.com/office/powerpoint/2010/main" val="4229645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24 at 07.17.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672"/>
            <a:ext cx="9144000" cy="5788121"/>
          </a:xfrm>
          <a:prstGeom prst="rect">
            <a:avLst/>
          </a:prstGeom>
        </p:spPr>
      </p:pic>
    </p:spTree>
    <p:extLst>
      <p:ext uri="{BB962C8B-B14F-4D97-AF65-F5344CB8AC3E}">
        <p14:creationId xmlns:p14="http://schemas.microsoft.com/office/powerpoint/2010/main" val="10415233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65721" y="2679698"/>
            <a:ext cx="3279421" cy="1323439"/>
          </a:xfrm>
          <a:prstGeom prst="rect">
            <a:avLst/>
          </a:prstGeom>
          <a:noFill/>
        </p:spPr>
        <p:txBody>
          <a:bodyPr wrap="square" rtlCol="0">
            <a:spAutoFit/>
          </a:bodyPr>
          <a:lstStyle/>
          <a:p>
            <a:pPr algn="ctr"/>
            <a:r>
              <a:rPr lang="en-US" sz="4000" dirty="0" smtClean="0"/>
              <a:t>Surveying </a:t>
            </a:r>
            <a:r>
              <a:rPr lang="en-US" sz="4000" dirty="0" smtClean="0"/>
              <a:t>the landscape</a:t>
            </a:r>
            <a:endParaRPr lang="en-US" sz="4000" dirty="0"/>
          </a:p>
        </p:txBody>
      </p:sp>
      <p:pic>
        <p:nvPicPr>
          <p:cNvPr id="3" name="Picture 2"/>
          <p:cNvPicPr>
            <a:picLocks noChangeAspect="1"/>
          </p:cNvPicPr>
          <p:nvPr/>
        </p:nvPicPr>
        <p:blipFill>
          <a:blip r:embed="rId2"/>
          <a:stretch>
            <a:fillRect/>
          </a:stretch>
        </p:blipFill>
        <p:spPr>
          <a:xfrm>
            <a:off x="994612" y="330786"/>
            <a:ext cx="4419600" cy="5918200"/>
          </a:xfrm>
          <a:prstGeom prst="rect">
            <a:avLst/>
          </a:prstGeom>
        </p:spPr>
      </p:pic>
      <p:sp>
        <p:nvSpPr>
          <p:cNvPr id="4" name="TextBox 3"/>
          <p:cNvSpPr txBox="1"/>
          <p:nvPr/>
        </p:nvSpPr>
        <p:spPr>
          <a:xfrm>
            <a:off x="5990174" y="5602655"/>
            <a:ext cx="3153826" cy="646331"/>
          </a:xfrm>
          <a:prstGeom prst="rect">
            <a:avLst/>
          </a:prstGeom>
          <a:noFill/>
        </p:spPr>
        <p:txBody>
          <a:bodyPr wrap="square" rtlCol="0">
            <a:spAutoFit/>
          </a:bodyPr>
          <a:lstStyle/>
          <a:p>
            <a:r>
              <a:rPr lang="en-US" b="1" dirty="0" smtClean="0"/>
              <a:t>Master:</a:t>
            </a:r>
            <a:endParaRPr lang="en-US" i="1" dirty="0" smtClean="0"/>
          </a:p>
          <a:p>
            <a:r>
              <a:rPr lang="en-US" i="1" dirty="0" smtClean="0"/>
              <a:t>“We </a:t>
            </a:r>
            <a:r>
              <a:rPr lang="en-US" i="1" dirty="0"/>
              <a:t>run ourselves </a:t>
            </a:r>
            <a:r>
              <a:rPr lang="en-US" i="1" dirty="0" smtClean="0"/>
              <a:t>aground”</a:t>
            </a:r>
            <a:endParaRPr lang="en-US" i="1" dirty="0"/>
          </a:p>
        </p:txBody>
      </p:sp>
    </p:spTree>
    <p:extLst>
      <p:ext uri="{BB962C8B-B14F-4D97-AF65-F5344CB8AC3E}">
        <p14:creationId xmlns:p14="http://schemas.microsoft.com/office/powerpoint/2010/main" val="240736494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749567_ofstedlogo300.jpg"/>
          <p:cNvPicPr>
            <a:picLocks noChangeAspect="1"/>
          </p:cNvPicPr>
          <p:nvPr/>
        </p:nvPicPr>
        <p:blipFill>
          <a:blip r:embed="rId2"/>
          <a:srcRect/>
          <a:stretch>
            <a:fillRect/>
          </a:stretch>
        </p:blipFill>
        <p:spPr bwMode="auto">
          <a:xfrm>
            <a:off x="-252536" y="-28688"/>
            <a:ext cx="2040227" cy="1224136"/>
          </a:xfrm>
          <a:prstGeom prst="rect">
            <a:avLst/>
          </a:prstGeom>
          <a:noFill/>
          <a:ln w="9525">
            <a:noFill/>
            <a:miter lim="800000"/>
            <a:headEnd/>
            <a:tailEnd/>
          </a:ln>
        </p:spPr>
      </p:pic>
      <p:sp>
        <p:nvSpPr>
          <p:cNvPr id="2" name="TextBox 1"/>
          <p:cNvSpPr txBox="1"/>
          <p:nvPr/>
        </p:nvSpPr>
        <p:spPr>
          <a:xfrm>
            <a:off x="1259632" y="980728"/>
            <a:ext cx="6948264" cy="5016758"/>
          </a:xfrm>
          <a:prstGeom prst="rect">
            <a:avLst/>
          </a:prstGeom>
          <a:noFill/>
        </p:spPr>
        <p:txBody>
          <a:bodyPr wrap="square" rtlCol="0">
            <a:spAutoFit/>
          </a:bodyPr>
          <a:lstStyle/>
          <a:p>
            <a:pPr marL="342900" indent="-342900" fontAlgn="base">
              <a:spcBef>
                <a:spcPct val="0"/>
              </a:spcBef>
              <a:spcAft>
                <a:spcPct val="0"/>
              </a:spcAft>
              <a:buFont typeface="+mj-lt"/>
              <a:buAutoNum type="arabicPeriod"/>
            </a:pPr>
            <a:r>
              <a:rPr lang="en-US" sz="2000" dirty="0">
                <a:solidFill>
                  <a:srgbClr val="FFFFFF"/>
                </a:solidFill>
                <a:latin typeface="Arial" charset="0"/>
                <a:ea typeface="ＭＳ Ｐゴシック" charset="-128"/>
                <a:cs typeface="ＭＳ Ｐゴシック" charset="-128"/>
              </a:rPr>
              <a:t>Are </a:t>
            </a:r>
            <a:r>
              <a:rPr lang="en-US" sz="2000" b="1" dirty="0">
                <a:solidFill>
                  <a:srgbClr val="FFFF00"/>
                </a:solidFill>
                <a:latin typeface="Arial" charset="0"/>
                <a:ea typeface="ＭＳ Ｐゴシック" charset="-128"/>
                <a:cs typeface="ＭＳ Ｐゴシック" charset="-128"/>
              </a:rPr>
              <a:t>key terms and vocabulary</a:t>
            </a:r>
            <a:r>
              <a:rPr lang="en-US" sz="2000" dirty="0">
                <a:solidFill>
                  <a:srgbClr val="FFFF00"/>
                </a:solidFill>
                <a:latin typeface="Arial" charset="0"/>
                <a:ea typeface="ＭＳ Ｐゴシック" charset="-128"/>
                <a:cs typeface="ＭＳ Ｐゴシック" charset="-128"/>
              </a:rPr>
              <a:t> </a:t>
            </a:r>
            <a:r>
              <a:rPr lang="en-US" sz="2000" dirty="0">
                <a:solidFill>
                  <a:srgbClr val="FFFFFF"/>
                </a:solidFill>
                <a:latin typeface="Arial" charset="0"/>
                <a:ea typeface="ＭＳ Ｐゴシック" charset="-128"/>
                <a:cs typeface="ＭＳ Ｐゴシック" charset="-128"/>
              </a:rPr>
              <a:t>clear and explored with pupils to ensure that they </a:t>
            </a:r>
            <a:r>
              <a:rPr lang="en-US" sz="2000" dirty="0" err="1">
                <a:solidFill>
                  <a:srgbClr val="FFFFFF"/>
                </a:solidFill>
                <a:latin typeface="Arial" charset="0"/>
                <a:ea typeface="ＭＳ Ｐゴシック" charset="-128"/>
                <a:cs typeface="ＭＳ Ｐゴシック" charset="-128"/>
              </a:rPr>
              <a:t>recognise</a:t>
            </a:r>
            <a:r>
              <a:rPr lang="en-US" sz="2000" dirty="0">
                <a:solidFill>
                  <a:srgbClr val="FFFFFF"/>
                </a:solidFill>
                <a:latin typeface="Arial" charset="0"/>
                <a:ea typeface="ＭＳ Ｐゴシック" charset="-128"/>
                <a:cs typeface="ＭＳ Ｐゴシック" charset="-128"/>
              </a:rPr>
              <a:t> and understand them? Are they related to similar words or the root from which they are derived?</a:t>
            </a:r>
          </a:p>
          <a:p>
            <a:pPr marL="342900" indent="-342900" fontAlgn="base">
              <a:spcBef>
                <a:spcPct val="0"/>
              </a:spcBef>
              <a:spcAft>
                <a:spcPct val="0"/>
              </a:spcAft>
            </a:pPr>
            <a:endParaRPr lang="en-GB" sz="2000" dirty="0">
              <a:solidFill>
                <a:srgbClr val="FFFFFF"/>
              </a:solidFill>
              <a:latin typeface="Arial" charset="0"/>
              <a:ea typeface="ＭＳ Ｐゴシック" charset="-128"/>
              <a:cs typeface="ＭＳ Ｐゴシック" charset="-128"/>
            </a:endParaRPr>
          </a:p>
          <a:p>
            <a:pPr marL="342900" indent="-342900" fontAlgn="base">
              <a:spcBef>
                <a:spcPct val="0"/>
              </a:spcBef>
              <a:spcAft>
                <a:spcPct val="0"/>
              </a:spcAft>
              <a:buFont typeface="+mj-lt"/>
              <a:buAutoNum type="arabicPeriod"/>
            </a:pPr>
            <a:r>
              <a:rPr lang="en-US" sz="2000" dirty="0">
                <a:solidFill>
                  <a:srgbClr val="FFFFFF"/>
                </a:solidFill>
                <a:latin typeface="Arial" charset="0"/>
                <a:ea typeface="ＭＳ Ｐゴシック" charset="-128"/>
                <a:cs typeface="ＭＳ Ｐゴシック" charset="-128"/>
              </a:rPr>
              <a:t>Do teachers identify any particular features of key terms and help pupils with strategies for remembering how to </a:t>
            </a:r>
            <a:r>
              <a:rPr lang="en-US" sz="2000" b="1" dirty="0">
                <a:solidFill>
                  <a:srgbClr val="FFFF00"/>
                </a:solidFill>
                <a:latin typeface="Arial" charset="0"/>
                <a:ea typeface="ＭＳ Ｐゴシック" charset="-128"/>
                <a:cs typeface="ＭＳ Ｐゴシック" charset="-128"/>
              </a:rPr>
              <a:t>spell</a:t>
            </a:r>
            <a:r>
              <a:rPr lang="en-US" sz="2000" b="1" dirty="0">
                <a:solidFill>
                  <a:srgbClr val="FFFFFF"/>
                </a:solidFill>
                <a:latin typeface="Arial" charset="0"/>
                <a:ea typeface="ＭＳ Ｐゴシック" charset="-128"/>
                <a:cs typeface="ＭＳ Ｐゴシック" charset="-128"/>
              </a:rPr>
              <a:t> </a:t>
            </a:r>
            <a:r>
              <a:rPr lang="en-US" sz="2000" dirty="0">
                <a:solidFill>
                  <a:srgbClr val="FFFFFF"/>
                </a:solidFill>
                <a:latin typeface="Arial" charset="0"/>
                <a:ea typeface="ＭＳ Ｐゴシック" charset="-128"/>
                <a:cs typeface="ＭＳ Ｐゴシック" charset="-128"/>
              </a:rPr>
              <a:t>them or why they might be </a:t>
            </a:r>
            <a:r>
              <a:rPr lang="en-US" sz="2000" b="1" dirty="0" err="1">
                <a:solidFill>
                  <a:srgbClr val="FFFFFF"/>
                </a:solidFill>
                <a:latin typeface="Arial" charset="0"/>
                <a:ea typeface="ＭＳ Ｐゴシック" charset="-128"/>
                <a:cs typeface="ＭＳ Ｐゴシック" charset="-128"/>
              </a:rPr>
              <a:t>capitalised</a:t>
            </a:r>
            <a:r>
              <a:rPr lang="en-US" sz="2000" b="1" dirty="0">
                <a:solidFill>
                  <a:srgbClr val="FFFFFF"/>
                </a:solidFill>
                <a:latin typeface="Arial" charset="0"/>
                <a:ea typeface="ＭＳ Ｐゴシック" charset="-128"/>
                <a:cs typeface="ＭＳ Ｐゴシック" charset="-128"/>
              </a:rPr>
              <a:t> </a:t>
            </a:r>
            <a:r>
              <a:rPr lang="en-US" sz="2000" dirty="0">
                <a:solidFill>
                  <a:srgbClr val="FFFFFF"/>
                </a:solidFill>
                <a:latin typeface="Arial" charset="0"/>
                <a:ea typeface="ＭＳ Ｐゴシック" charset="-128"/>
                <a:cs typeface="ＭＳ Ｐゴシック" charset="-128"/>
              </a:rPr>
              <a:t>(e.g. ‘Parliament’ in history or citizenship)?</a:t>
            </a:r>
          </a:p>
          <a:p>
            <a:pPr marL="342900" indent="-342900" fontAlgn="base">
              <a:spcBef>
                <a:spcPct val="0"/>
              </a:spcBef>
              <a:spcAft>
                <a:spcPct val="0"/>
              </a:spcAft>
            </a:pPr>
            <a:endParaRPr lang="en-GB" sz="2000" dirty="0">
              <a:solidFill>
                <a:srgbClr val="FFFFFF"/>
              </a:solidFill>
              <a:latin typeface="Arial" charset="0"/>
              <a:ea typeface="ＭＳ Ｐゴシック" charset="-128"/>
              <a:cs typeface="ＭＳ Ｐゴシック" charset="-128"/>
            </a:endParaRPr>
          </a:p>
          <a:p>
            <a:pPr marL="342900" indent="-342900" fontAlgn="base">
              <a:spcBef>
                <a:spcPct val="0"/>
              </a:spcBef>
              <a:spcAft>
                <a:spcPct val="0"/>
              </a:spcAft>
              <a:buFont typeface="+mj-lt"/>
              <a:buAutoNum type="arabicPeriod"/>
            </a:pPr>
            <a:r>
              <a:rPr lang="en-US" sz="2000" dirty="0">
                <a:solidFill>
                  <a:srgbClr val="FFFFFF"/>
                </a:solidFill>
                <a:latin typeface="Arial" charset="0"/>
                <a:ea typeface="ＭＳ Ｐゴシック" charset="-128"/>
                <a:cs typeface="ＭＳ Ｐゴシック" charset="-128"/>
              </a:rPr>
              <a:t>Do teachers remind pupils of important </a:t>
            </a:r>
            <a:r>
              <a:rPr lang="en-US" sz="2000" b="1" dirty="0">
                <a:solidFill>
                  <a:srgbClr val="FFFF00"/>
                </a:solidFill>
                <a:latin typeface="Arial" charset="0"/>
                <a:ea typeface="ＭＳ Ｐゴシック" charset="-128"/>
                <a:cs typeface="ＭＳ Ｐゴシック" charset="-128"/>
              </a:rPr>
              <a:t>core skills</a:t>
            </a:r>
            <a:r>
              <a:rPr lang="en-US" sz="2000" dirty="0">
                <a:solidFill>
                  <a:srgbClr val="FFFF00"/>
                </a:solidFill>
                <a:latin typeface="Arial" charset="0"/>
                <a:ea typeface="ＭＳ Ｐゴシック" charset="-128"/>
                <a:cs typeface="ＭＳ Ｐゴシック" charset="-128"/>
              </a:rPr>
              <a:t> </a:t>
            </a:r>
            <a:r>
              <a:rPr lang="en-US" sz="2000" dirty="0">
                <a:solidFill>
                  <a:srgbClr val="FFFFFF"/>
                </a:solidFill>
                <a:latin typeface="Arial" charset="0"/>
                <a:ea typeface="ＭＳ Ｐゴシック" charset="-128"/>
                <a:cs typeface="ＭＳ Ｐゴシック" charset="-128"/>
              </a:rPr>
              <a:t>– for example how to skim a text to extract the main elements of its content quickly or to scan a text for information about a key word or topic?</a:t>
            </a:r>
          </a:p>
          <a:p>
            <a:pPr marL="342900" indent="-342900" fontAlgn="base">
              <a:spcBef>
                <a:spcPct val="0"/>
              </a:spcBef>
              <a:spcAft>
                <a:spcPct val="0"/>
              </a:spcAft>
            </a:pPr>
            <a:endParaRPr lang="en-GB" sz="2000" dirty="0">
              <a:solidFill>
                <a:srgbClr val="FFFFFF"/>
              </a:solidFill>
              <a:latin typeface="Arial" charset="0"/>
              <a:ea typeface="ＭＳ Ｐゴシック" charset="-128"/>
              <a:cs typeface="ＭＳ Ｐゴシック" charset="-128"/>
            </a:endParaRPr>
          </a:p>
          <a:p>
            <a:pPr marL="342900" indent="-342900" fontAlgn="base">
              <a:spcBef>
                <a:spcPct val="0"/>
              </a:spcBef>
              <a:spcAft>
                <a:spcPct val="0"/>
              </a:spcAft>
            </a:pPr>
            <a:endParaRPr lang="en-GB" sz="2000" dirty="0">
              <a:solidFill>
                <a:srgbClr val="FFFFFF"/>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610155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p:tgtEl>
                                          <p:spTgt spid="2">
                                            <p:txEl>
                                              <p:pRg st="2" end="2"/>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p:tgtEl>
                                          <p:spTgt spid="2">
                                            <p:txEl>
                                              <p:pRg st="4" end="4"/>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749567_ofstedlogo300.jpg"/>
          <p:cNvPicPr>
            <a:picLocks noChangeAspect="1"/>
          </p:cNvPicPr>
          <p:nvPr/>
        </p:nvPicPr>
        <p:blipFill>
          <a:blip r:embed="rId2"/>
          <a:srcRect/>
          <a:stretch>
            <a:fillRect/>
          </a:stretch>
        </p:blipFill>
        <p:spPr bwMode="auto">
          <a:xfrm>
            <a:off x="-252536" y="-28688"/>
            <a:ext cx="2040227" cy="1224136"/>
          </a:xfrm>
          <a:prstGeom prst="rect">
            <a:avLst/>
          </a:prstGeom>
          <a:noFill/>
          <a:ln w="9525">
            <a:noFill/>
            <a:miter lim="800000"/>
            <a:headEnd/>
            <a:tailEnd/>
          </a:ln>
        </p:spPr>
      </p:pic>
      <p:sp>
        <p:nvSpPr>
          <p:cNvPr id="2" name="TextBox 1"/>
          <p:cNvSpPr txBox="1"/>
          <p:nvPr/>
        </p:nvSpPr>
        <p:spPr>
          <a:xfrm>
            <a:off x="1259632" y="980728"/>
            <a:ext cx="6948264" cy="5324535"/>
          </a:xfrm>
          <a:prstGeom prst="rect">
            <a:avLst/>
          </a:prstGeom>
          <a:noFill/>
        </p:spPr>
        <p:txBody>
          <a:bodyPr wrap="square" rtlCol="0">
            <a:spAutoFit/>
          </a:bodyPr>
          <a:lstStyle/>
          <a:p>
            <a:pPr marL="457200" indent="-457200" fontAlgn="base">
              <a:spcBef>
                <a:spcPct val="0"/>
              </a:spcBef>
              <a:spcAft>
                <a:spcPct val="0"/>
              </a:spcAft>
              <a:buFont typeface="+mj-lt"/>
              <a:buAutoNum type="arabicPeriod" startAt="4"/>
            </a:pPr>
            <a:r>
              <a:rPr lang="en-US" sz="2000" dirty="0">
                <a:solidFill>
                  <a:srgbClr val="FFFFFF"/>
                </a:solidFill>
                <a:latin typeface="Arial" charset="0"/>
                <a:ea typeface="ＭＳ Ｐゴシック" charset="-128"/>
                <a:cs typeface="ＭＳ Ｐゴシック" charset="-128"/>
              </a:rPr>
              <a:t>Do teachers make expectations clear before pupils begin a task – for example on the </a:t>
            </a:r>
            <a:r>
              <a:rPr lang="en-US" sz="2000" b="1" dirty="0">
                <a:solidFill>
                  <a:srgbClr val="FFFF00"/>
                </a:solidFill>
                <a:latin typeface="Arial" charset="0"/>
                <a:ea typeface="ＭＳ Ｐゴシック" charset="-128"/>
                <a:cs typeface="ＭＳ Ｐゴシック" charset="-128"/>
              </a:rPr>
              <a:t>conventions</a:t>
            </a:r>
            <a:r>
              <a:rPr lang="en-US" sz="2000" dirty="0">
                <a:solidFill>
                  <a:srgbClr val="FFFF00"/>
                </a:solidFill>
                <a:latin typeface="Arial" charset="0"/>
                <a:ea typeface="ＭＳ Ｐゴシック" charset="-128"/>
                <a:cs typeface="ＭＳ Ｐゴシック" charset="-128"/>
              </a:rPr>
              <a:t> </a:t>
            </a:r>
            <a:r>
              <a:rPr lang="en-US" sz="2000" dirty="0">
                <a:solidFill>
                  <a:srgbClr val="FFFFFF"/>
                </a:solidFill>
                <a:latin typeface="Arial" charset="0"/>
                <a:ea typeface="ＭＳ Ｐゴシック" charset="-128"/>
                <a:cs typeface="ＭＳ Ｐゴシック" charset="-128"/>
              </a:rPr>
              <a:t>of layout in a formal letter or on the main features of writing persuasively</a:t>
            </a:r>
            <a:r>
              <a:rPr lang="en-US" sz="2000" dirty="0" smtClean="0">
                <a:solidFill>
                  <a:srgbClr val="FFFFFF"/>
                </a:solidFill>
                <a:latin typeface="Arial" charset="0"/>
                <a:ea typeface="ＭＳ Ｐゴシック" charset="-128"/>
                <a:cs typeface="ＭＳ Ｐゴシック" charset="-128"/>
              </a:rPr>
              <a:t>?</a:t>
            </a:r>
          </a:p>
          <a:p>
            <a:pPr marL="457200" indent="-457200" fontAlgn="base">
              <a:spcBef>
                <a:spcPct val="0"/>
              </a:spcBef>
              <a:spcAft>
                <a:spcPct val="0"/>
              </a:spcAft>
              <a:buFont typeface="+mj-lt"/>
              <a:buAutoNum type="arabicPeriod" startAt="4"/>
            </a:pPr>
            <a:endParaRPr lang="en-US" sz="2000" dirty="0">
              <a:solidFill>
                <a:srgbClr val="FFFFFF"/>
              </a:solidFill>
              <a:latin typeface="Arial" charset="0"/>
              <a:ea typeface="ＭＳ Ｐゴシック" charset="-128"/>
              <a:cs typeface="ＭＳ Ｐゴシック" charset="-128"/>
            </a:endParaRPr>
          </a:p>
          <a:p>
            <a:pPr marL="457200" indent="-457200" fontAlgn="base">
              <a:spcBef>
                <a:spcPct val="0"/>
              </a:spcBef>
              <a:spcAft>
                <a:spcPct val="0"/>
              </a:spcAft>
              <a:buFont typeface="+mj-lt"/>
              <a:buAutoNum type="arabicPeriod" startAt="4"/>
            </a:pPr>
            <a:r>
              <a:rPr lang="en-US" sz="2000" dirty="0">
                <a:solidFill>
                  <a:srgbClr val="FFFFFF"/>
                </a:solidFill>
                <a:latin typeface="Arial" charset="0"/>
                <a:ea typeface="ＭＳ Ｐゴシック" charset="-128"/>
                <a:cs typeface="ＭＳ Ｐゴシック" charset="-128"/>
              </a:rPr>
              <a:t>Do teachers reinforce the importance of </a:t>
            </a:r>
            <a:r>
              <a:rPr lang="en-US" sz="2000" b="1" dirty="0">
                <a:solidFill>
                  <a:srgbClr val="FFFF00"/>
                </a:solidFill>
                <a:latin typeface="Arial" charset="0"/>
                <a:ea typeface="ＭＳ Ｐゴシック" charset="-128"/>
                <a:cs typeface="ＭＳ Ｐゴシック" charset="-128"/>
              </a:rPr>
              <a:t>accuracy</a:t>
            </a:r>
            <a:r>
              <a:rPr lang="en-US" sz="2000" dirty="0">
                <a:solidFill>
                  <a:srgbClr val="FFFF00"/>
                </a:solidFill>
                <a:latin typeface="Arial" charset="0"/>
                <a:ea typeface="ＭＳ Ｐゴシック" charset="-128"/>
                <a:cs typeface="ＭＳ Ｐゴシック" charset="-128"/>
              </a:rPr>
              <a:t> </a:t>
            </a:r>
            <a:r>
              <a:rPr lang="en-US" sz="2000" dirty="0">
                <a:solidFill>
                  <a:srgbClr val="FFFFFF"/>
                </a:solidFill>
                <a:latin typeface="Arial" charset="0"/>
                <a:ea typeface="ＭＳ Ｐゴシック" charset="-128"/>
                <a:cs typeface="ＭＳ Ｐゴシック" charset="-128"/>
              </a:rPr>
              <a:t>in spoken or written language – for example, </a:t>
            </a:r>
            <a:r>
              <a:rPr lang="en-US" sz="2000" dirty="0" err="1">
                <a:solidFill>
                  <a:srgbClr val="FFFFFF"/>
                </a:solidFill>
                <a:latin typeface="Arial" charset="0"/>
                <a:ea typeface="ＭＳ Ｐゴシック" charset="-128"/>
                <a:cs typeface="ＭＳ Ｐゴシック" charset="-128"/>
              </a:rPr>
              <a:t>emphasising</a:t>
            </a:r>
            <a:r>
              <a:rPr lang="en-US" sz="2000" dirty="0">
                <a:solidFill>
                  <a:srgbClr val="FFFFFF"/>
                </a:solidFill>
                <a:latin typeface="Arial" charset="0"/>
                <a:ea typeface="ＭＳ Ｐゴシック" charset="-128"/>
                <a:cs typeface="ＭＳ Ｐゴシック" charset="-128"/>
              </a:rPr>
              <a:t> the need for correct sentence punctuation in one-sentence answers or correcting ‘we was...’ in pupils’ speech?</a:t>
            </a:r>
          </a:p>
          <a:p>
            <a:pPr marL="457200" indent="-457200" fontAlgn="base">
              <a:spcBef>
                <a:spcPct val="0"/>
              </a:spcBef>
              <a:spcAft>
                <a:spcPct val="0"/>
              </a:spcAft>
              <a:buFont typeface="+mj-lt"/>
              <a:buAutoNum type="arabicPeriod" startAt="4"/>
            </a:pPr>
            <a:endParaRPr lang="en-GB" sz="2000" dirty="0">
              <a:solidFill>
                <a:srgbClr val="FFFFFF"/>
              </a:solidFill>
              <a:latin typeface="Arial" charset="0"/>
              <a:ea typeface="ＭＳ Ｐゴシック" charset="-128"/>
              <a:cs typeface="ＭＳ Ｐゴシック" charset="-128"/>
            </a:endParaRPr>
          </a:p>
          <a:p>
            <a:pPr marL="457200" indent="-457200" fontAlgn="base">
              <a:spcBef>
                <a:spcPct val="0"/>
              </a:spcBef>
              <a:spcAft>
                <a:spcPct val="0"/>
              </a:spcAft>
              <a:buFont typeface="+mj-lt"/>
              <a:buAutoNum type="arabicPeriod" startAt="4"/>
            </a:pPr>
            <a:r>
              <a:rPr lang="en-US" sz="2000" dirty="0">
                <a:solidFill>
                  <a:srgbClr val="FFFFFF"/>
                </a:solidFill>
                <a:latin typeface="Arial" charset="0"/>
                <a:ea typeface="ＭＳ Ｐゴシック" charset="-128"/>
                <a:cs typeface="ＭＳ Ｐゴシック" charset="-128"/>
              </a:rPr>
              <a:t>Do teachers identify when it is important to use </a:t>
            </a:r>
            <a:r>
              <a:rPr lang="en-US" sz="2000" b="1" dirty="0">
                <a:solidFill>
                  <a:srgbClr val="FFFF00"/>
                </a:solidFill>
                <a:latin typeface="Arial" charset="0"/>
                <a:ea typeface="ＭＳ Ｐゴシック" charset="-128"/>
                <a:cs typeface="ＭＳ Ｐゴシック" charset="-128"/>
              </a:rPr>
              <a:t>standard English</a:t>
            </a:r>
            <a:r>
              <a:rPr lang="en-US" sz="2000" dirty="0">
                <a:solidFill>
                  <a:srgbClr val="FFFF00"/>
                </a:solidFill>
                <a:latin typeface="Arial" charset="0"/>
                <a:ea typeface="ＭＳ Ｐゴシック" charset="-128"/>
                <a:cs typeface="ＭＳ Ｐゴシック" charset="-128"/>
              </a:rPr>
              <a:t> </a:t>
            </a:r>
            <a:r>
              <a:rPr lang="en-US" sz="2000" dirty="0">
                <a:solidFill>
                  <a:srgbClr val="FFFFFF"/>
                </a:solidFill>
                <a:latin typeface="Arial" charset="0"/>
                <a:ea typeface="ＭＳ Ｐゴシック" charset="-128"/>
                <a:cs typeface="ＭＳ Ｐゴシック" charset="-128"/>
              </a:rPr>
              <a:t>and when other registers or dialects may be used – for example, in a formal examination answer and when recreating dialogue as part of narrative writing?</a:t>
            </a:r>
          </a:p>
          <a:p>
            <a:pPr marL="457200" indent="-457200" fontAlgn="base">
              <a:spcBef>
                <a:spcPct val="0"/>
              </a:spcBef>
              <a:spcAft>
                <a:spcPct val="0"/>
              </a:spcAft>
              <a:buFont typeface="+mj-lt"/>
              <a:buAutoNum type="arabicPeriod" startAt="4"/>
            </a:pPr>
            <a:endParaRPr lang="en-GB" sz="2000" dirty="0">
              <a:solidFill>
                <a:srgbClr val="FFFFFF"/>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8806477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p:tgtEl>
                                          <p:spTgt spid="2">
                                            <p:txEl>
                                              <p:pRg st="2" end="2"/>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p:tgtEl>
                                          <p:spTgt spid="2">
                                            <p:txEl>
                                              <p:pRg st="4" end="4"/>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749567_ofstedlogo300.jpg"/>
          <p:cNvPicPr>
            <a:picLocks noChangeAspect="1"/>
          </p:cNvPicPr>
          <p:nvPr/>
        </p:nvPicPr>
        <p:blipFill>
          <a:blip r:embed="rId2"/>
          <a:srcRect/>
          <a:stretch>
            <a:fillRect/>
          </a:stretch>
        </p:blipFill>
        <p:spPr bwMode="auto">
          <a:xfrm>
            <a:off x="-252536" y="-28688"/>
            <a:ext cx="2040227" cy="1224136"/>
          </a:xfrm>
          <a:prstGeom prst="rect">
            <a:avLst/>
          </a:prstGeom>
          <a:noFill/>
          <a:ln w="9525">
            <a:noFill/>
            <a:miter lim="800000"/>
            <a:headEnd/>
            <a:tailEnd/>
          </a:ln>
        </p:spPr>
      </p:pic>
      <p:sp>
        <p:nvSpPr>
          <p:cNvPr id="2" name="TextBox 1"/>
          <p:cNvSpPr txBox="1"/>
          <p:nvPr/>
        </p:nvSpPr>
        <p:spPr>
          <a:xfrm>
            <a:off x="1259632" y="1844824"/>
            <a:ext cx="6948264" cy="2862322"/>
          </a:xfrm>
          <a:prstGeom prst="rect">
            <a:avLst/>
          </a:prstGeom>
          <a:noFill/>
        </p:spPr>
        <p:txBody>
          <a:bodyPr wrap="square" rtlCol="0">
            <a:spAutoFit/>
          </a:bodyPr>
          <a:lstStyle/>
          <a:p>
            <a:pPr marL="457200" indent="-457200" fontAlgn="base">
              <a:spcBef>
                <a:spcPct val="0"/>
              </a:spcBef>
              <a:spcAft>
                <a:spcPct val="0"/>
              </a:spcAft>
              <a:buFont typeface="+mj-lt"/>
              <a:buAutoNum type="arabicPeriod" startAt="7"/>
            </a:pPr>
            <a:r>
              <a:rPr lang="en-US" sz="2000" dirty="0">
                <a:solidFill>
                  <a:prstClr val="white"/>
                </a:solidFill>
                <a:latin typeface="Arial" charset="0"/>
                <a:ea typeface="ＭＳ Ｐゴシック" charset="-128"/>
                <a:cs typeface="ＭＳ Ｐゴシック" charset="-128"/>
              </a:rPr>
              <a:t>Do teachers help pupils with key elements of literacy as they support them in lessons? Do they point out </a:t>
            </a:r>
            <a:r>
              <a:rPr lang="en-US" sz="2000" b="1" dirty="0">
                <a:solidFill>
                  <a:srgbClr val="FFFF00"/>
                </a:solidFill>
                <a:latin typeface="Arial" charset="0"/>
                <a:ea typeface="ＭＳ Ｐゴシック" charset="-128"/>
                <a:cs typeface="ＭＳ Ｐゴシック" charset="-128"/>
              </a:rPr>
              <a:t>spelling, grammar or punctuation</a:t>
            </a:r>
            <a:r>
              <a:rPr lang="en-US" sz="2000" dirty="0">
                <a:solidFill>
                  <a:srgbClr val="FFFF00"/>
                </a:solidFill>
                <a:latin typeface="Arial" charset="0"/>
                <a:ea typeface="ＭＳ Ｐゴシック" charset="-128"/>
                <a:cs typeface="ＭＳ Ｐゴシック" charset="-128"/>
              </a:rPr>
              <a:t> </a:t>
            </a:r>
            <a:r>
              <a:rPr lang="en-US" sz="2000" dirty="0">
                <a:solidFill>
                  <a:prstClr val="white"/>
                </a:solidFill>
                <a:latin typeface="Arial" charset="0"/>
                <a:ea typeface="ＭＳ Ｐゴシック" charset="-128"/>
                <a:cs typeface="ＭＳ Ｐゴシック" charset="-128"/>
              </a:rPr>
              <a:t>issues as they look at work around the class?</a:t>
            </a:r>
          </a:p>
          <a:p>
            <a:pPr marL="457200" indent="-457200" fontAlgn="base">
              <a:spcBef>
                <a:spcPct val="0"/>
              </a:spcBef>
              <a:spcAft>
                <a:spcPct val="0"/>
              </a:spcAft>
              <a:buFont typeface="+mj-lt"/>
              <a:buAutoNum type="arabicPeriod" startAt="7"/>
            </a:pPr>
            <a:endParaRPr lang="en-GB" sz="2000" dirty="0">
              <a:solidFill>
                <a:prstClr val="white"/>
              </a:solidFill>
              <a:latin typeface="Arial" charset="0"/>
              <a:ea typeface="ＭＳ Ｐゴシック" charset="-128"/>
              <a:cs typeface="ＭＳ Ｐゴシック" charset="-128"/>
            </a:endParaRPr>
          </a:p>
          <a:p>
            <a:pPr marL="457200" indent="-457200" fontAlgn="base">
              <a:spcBef>
                <a:spcPct val="0"/>
              </a:spcBef>
              <a:spcAft>
                <a:spcPct val="0"/>
              </a:spcAft>
              <a:buFont typeface="+mj-lt"/>
              <a:buAutoNum type="arabicPeriod" startAt="7"/>
            </a:pPr>
            <a:r>
              <a:rPr lang="en-US" sz="2000" dirty="0">
                <a:solidFill>
                  <a:prstClr val="white"/>
                </a:solidFill>
                <a:latin typeface="Arial" charset="0"/>
                <a:ea typeface="ＭＳ Ｐゴシック" charset="-128"/>
                <a:cs typeface="ＭＳ Ｐゴシック" charset="-128"/>
              </a:rPr>
              <a:t>Does teachers’ </a:t>
            </a:r>
            <a:r>
              <a:rPr lang="en-US" sz="2000" b="1" dirty="0">
                <a:solidFill>
                  <a:srgbClr val="FFFF00"/>
                </a:solidFill>
                <a:latin typeface="Arial" charset="0"/>
                <a:ea typeface="ＭＳ Ｐゴシック" charset="-128"/>
                <a:cs typeface="ＭＳ Ｐゴシック" charset="-128"/>
              </a:rPr>
              <a:t>marking</a:t>
            </a:r>
            <a:r>
              <a:rPr lang="en-US" sz="2000" dirty="0">
                <a:solidFill>
                  <a:srgbClr val="FFFF00"/>
                </a:solidFill>
                <a:latin typeface="Arial" charset="0"/>
                <a:ea typeface="ＭＳ Ｐゴシック" charset="-128"/>
                <a:cs typeface="ＭＳ Ｐゴシック" charset="-128"/>
              </a:rPr>
              <a:t> </a:t>
            </a:r>
            <a:r>
              <a:rPr lang="en-US" sz="2000" dirty="0">
                <a:solidFill>
                  <a:prstClr val="white"/>
                </a:solidFill>
                <a:latin typeface="Arial" charset="0"/>
                <a:ea typeface="ＭＳ Ｐゴシック" charset="-128"/>
                <a:cs typeface="ＭＳ Ｐゴシック" charset="-128"/>
              </a:rPr>
              <a:t>support key literacy points? For example, are key subject terms always checked for correct spelling? Is sentence punctuation always corrected?</a:t>
            </a:r>
            <a:endParaRPr lang="en-GB" sz="2000" dirty="0">
              <a:solidFill>
                <a:prstClr val="white"/>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6243576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p:tgtEl>
                                          <p:spTgt spid="2">
                                            <p:txEl>
                                              <p:pRg st="2" end="2"/>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srcRect/>
          <a:stretch>
            <a:fillRect/>
          </a:stretch>
        </p:blipFill>
        <p:spPr bwMode="auto">
          <a:xfrm>
            <a:off x="3352800" y="2401888"/>
            <a:ext cx="1738313" cy="1739900"/>
          </a:xfrm>
          <a:prstGeom prst="rect">
            <a:avLst/>
          </a:prstGeom>
          <a:noFill/>
          <a:ln w="9525">
            <a:noFill/>
            <a:miter lim="800000"/>
            <a:headEnd/>
            <a:tailEnd/>
          </a:ln>
        </p:spPr>
      </p:pic>
      <p:pic>
        <p:nvPicPr>
          <p:cNvPr id="4" name="Picture 4"/>
          <p:cNvPicPr>
            <a:picLocks noChangeAspect="1" noChangeArrowheads="1"/>
          </p:cNvPicPr>
          <p:nvPr/>
        </p:nvPicPr>
        <p:blipFill>
          <a:blip r:embed="rId4"/>
          <a:srcRect/>
          <a:stretch>
            <a:fillRect/>
          </a:stretch>
        </p:blipFill>
        <p:spPr bwMode="auto">
          <a:xfrm>
            <a:off x="5562600" y="2366963"/>
            <a:ext cx="1973263" cy="1774825"/>
          </a:xfrm>
          <a:prstGeom prst="rect">
            <a:avLst/>
          </a:prstGeom>
          <a:noFill/>
          <a:ln w="9525">
            <a:noFill/>
            <a:miter lim="800000"/>
            <a:headEnd/>
            <a:tailEnd/>
          </a:ln>
        </p:spPr>
      </p:pic>
      <p:pic>
        <p:nvPicPr>
          <p:cNvPr id="8" name="Picture 4"/>
          <p:cNvPicPr>
            <a:picLocks noChangeAspect="1" noChangeArrowheads="1"/>
          </p:cNvPicPr>
          <p:nvPr/>
        </p:nvPicPr>
        <p:blipFill>
          <a:blip r:embed="rId5"/>
          <a:srcRect/>
          <a:stretch>
            <a:fillRect/>
          </a:stretch>
        </p:blipFill>
        <p:spPr bwMode="auto">
          <a:xfrm>
            <a:off x="914400" y="2463800"/>
            <a:ext cx="2028825" cy="1524000"/>
          </a:xfrm>
          <a:prstGeom prst="rect">
            <a:avLst/>
          </a:prstGeom>
          <a:noFill/>
          <a:ln w="9525">
            <a:noFill/>
            <a:miter lim="800000"/>
            <a:headEnd/>
            <a:tailEnd/>
          </a:ln>
        </p:spPr>
      </p:pic>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defRPr/>
            </a:pPr>
            <a:endParaRPr lang="en-US">
              <a:solidFill>
                <a:srgbClr val="FFFFFF"/>
              </a:solidFill>
              <a:latin typeface="Calibri"/>
              <a:ea typeface="ＭＳ Ｐゴシック" charset="-128"/>
              <a:cs typeface="ＭＳ Ｐゴシック" charset="-128"/>
            </a:endParaRPr>
          </a:p>
        </p:txBody>
      </p:sp>
      <p:pic>
        <p:nvPicPr>
          <p:cNvPr id="6" name="Picture 5" descr="Picture 5.png"/>
          <p:cNvPicPr>
            <a:picLocks noChangeAspect="1"/>
          </p:cNvPicPr>
          <p:nvPr/>
        </p:nvPicPr>
        <p:blipFill>
          <a:blip r:embed="rId6"/>
          <a:stretch>
            <a:fillRect/>
          </a:stretch>
        </p:blipFill>
        <p:spPr>
          <a:xfrm>
            <a:off x="8072888" y="23895"/>
            <a:ext cx="1028700" cy="2146300"/>
          </a:xfrm>
          <a:prstGeom prst="rect">
            <a:avLst/>
          </a:prstGeom>
        </p:spPr>
      </p:pic>
      <p:sp>
        <p:nvSpPr>
          <p:cNvPr id="2" name="TextBox 1"/>
          <p:cNvSpPr txBox="1"/>
          <p:nvPr/>
        </p:nvSpPr>
        <p:spPr>
          <a:xfrm>
            <a:off x="1584428" y="4437112"/>
            <a:ext cx="5976664" cy="1569660"/>
          </a:xfrm>
          <a:prstGeom prst="rect">
            <a:avLst/>
          </a:prstGeom>
          <a:noFill/>
        </p:spPr>
        <p:txBody>
          <a:bodyPr wrap="square" rtlCol="0">
            <a:spAutoFit/>
          </a:bodyPr>
          <a:lstStyle/>
          <a:p>
            <a:pPr algn="ctr" fontAlgn="base">
              <a:spcBef>
                <a:spcPct val="0"/>
              </a:spcBef>
              <a:spcAft>
                <a:spcPct val="0"/>
              </a:spcAft>
            </a:pPr>
            <a:r>
              <a:rPr lang="en-US" sz="3200" dirty="0" smtClean="0">
                <a:solidFill>
                  <a:prstClr val="white"/>
                </a:solidFill>
                <a:latin typeface="Arial" charset="0"/>
                <a:ea typeface="ＭＳ Ｐゴシック" charset="-128"/>
                <a:cs typeface="ＭＳ Ｐゴシック" charset="-128"/>
              </a:rPr>
              <a:t>5 key ingredients</a:t>
            </a:r>
          </a:p>
          <a:p>
            <a:pPr algn="ctr" fontAlgn="base">
              <a:spcBef>
                <a:spcPct val="0"/>
              </a:spcBef>
              <a:spcAft>
                <a:spcPct val="0"/>
              </a:spcAft>
            </a:pPr>
            <a:r>
              <a:rPr lang="en-US" sz="3200" dirty="0" smtClean="0">
                <a:solidFill>
                  <a:prstClr val="white"/>
                </a:solidFill>
                <a:latin typeface="Arial" charset="0"/>
                <a:ea typeface="ＭＳ Ｐゴシック" charset="-128"/>
                <a:cs typeface="ＭＳ Ｐゴシック" charset="-128"/>
              </a:rPr>
              <a:t>Then teach you something</a:t>
            </a:r>
          </a:p>
          <a:p>
            <a:pPr algn="ctr" fontAlgn="base">
              <a:spcBef>
                <a:spcPct val="0"/>
              </a:spcBef>
              <a:spcAft>
                <a:spcPct val="0"/>
              </a:spcAft>
            </a:pPr>
            <a:r>
              <a:rPr lang="en-US" sz="3200" dirty="0" smtClean="0">
                <a:solidFill>
                  <a:prstClr val="white"/>
                </a:solidFill>
                <a:latin typeface="Arial" charset="0"/>
                <a:ea typeface="ＭＳ Ｐゴシック" charset="-128"/>
                <a:cs typeface="ＭＳ Ｐゴシック" charset="-128"/>
              </a:rPr>
              <a:t>Then reflection</a:t>
            </a:r>
            <a:endParaRPr lang="en-US" sz="3200" dirty="0">
              <a:solidFill>
                <a:prstClr val="white"/>
              </a:solidFill>
              <a:latin typeface="Arial" charset="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Bottom)">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Arial" charset="0"/>
              <a:ea typeface="ＭＳ Ｐゴシック" charset="-128"/>
              <a:cs typeface="ＭＳ Ｐゴシック" charset="-128"/>
            </a:endParaRPr>
          </a:p>
        </p:txBody>
      </p:sp>
      <p:sp>
        <p:nvSpPr>
          <p:cNvPr id="20" name="TextBox 19"/>
          <p:cNvSpPr txBox="1">
            <a:spLocks noChangeArrowheads="1"/>
          </p:cNvSpPr>
          <p:nvPr/>
        </p:nvSpPr>
        <p:spPr bwMode="auto">
          <a:xfrm>
            <a:off x="1295400" y="2003425"/>
            <a:ext cx="7806188" cy="5632312"/>
          </a:xfrm>
          <a:prstGeom prst="rect">
            <a:avLst/>
          </a:prstGeom>
          <a:noFill/>
          <a:ln w="9525">
            <a:noFill/>
            <a:miter lim="800000"/>
            <a:headEnd/>
            <a:tailEnd/>
          </a:ln>
        </p:spPr>
        <p:txBody>
          <a:bodyPr wrap="square">
            <a:prstTxWarp prst="textNoShape">
              <a:avLst/>
            </a:prstTxWarp>
            <a:spAutoFit/>
          </a:bodyPr>
          <a:lstStyle/>
          <a:p>
            <a:pPr marL="742950" indent="-742950" fontAlgn="base">
              <a:spcBef>
                <a:spcPct val="0"/>
              </a:spcBef>
              <a:spcAft>
                <a:spcPct val="0"/>
              </a:spcAft>
              <a:buFont typeface="Calibri" charset="0"/>
              <a:buAutoNum type="arabicPeriod"/>
            </a:pPr>
            <a:r>
              <a:rPr lang="en-US" sz="3600" dirty="0">
                <a:solidFill>
                  <a:srgbClr val="FFFFFF"/>
                </a:solidFill>
                <a:latin typeface="Calibri" charset="0"/>
                <a:ea typeface="ＭＳ Ｐゴシック" charset="-128"/>
                <a:cs typeface="ＭＳ Ｐゴシック" charset="-128"/>
              </a:rPr>
              <a:t>Understand the significance of exploratory talk</a:t>
            </a:r>
          </a:p>
          <a:p>
            <a:pPr marL="742950" indent="-742950" fontAlgn="base">
              <a:spcBef>
                <a:spcPct val="0"/>
              </a:spcBef>
              <a:spcAft>
                <a:spcPct val="0"/>
              </a:spcAft>
              <a:buFont typeface="Calibri" charset="0"/>
              <a:buAutoNum type="arabicPeriod"/>
            </a:pPr>
            <a:r>
              <a:rPr lang="en-US" sz="3600" dirty="0">
                <a:solidFill>
                  <a:srgbClr val="FFFFFF"/>
                </a:solidFill>
                <a:latin typeface="Calibri" charset="0"/>
                <a:ea typeface="ＭＳ Ｐゴシック" charset="-128"/>
                <a:cs typeface="ＭＳ Ｐゴシック" charset="-128"/>
              </a:rPr>
              <a:t>Model good talk – eg </a:t>
            </a:r>
            <a:r>
              <a:rPr lang="en-US" sz="3600" dirty="0" smtClean="0">
                <a:solidFill>
                  <a:srgbClr val="FFFFFF"/>
                </a:solidFill>
                <a:latin typeface="Calibri" charset="0"/>
                <a:ea typeface="ＭＳ Ｐゴシック" charset="-128"/>
                <a:cs typeface="ＭＳ Ｐゴシック" charset="-128"/>
              </a:rPr>
              <a:t>connectives</a:t>
            </a:r>
            <a:endParaRPr lang="en-US" sz="3600" dirty="0">
              <a:solidFill>
                <a:srgbClr val="FFFFFF"/>
              </a:solidFill>
              <a:latin typeface="Calibri" charset="0"/>
              <a:ea typeface="ＭＳ Ｐゴシック" charset="-128"/>
              <a:cs typeface="ＭＳ Ｐゴシック" charset="-128"/>
            </a:endParaRPr>
          </a:p>
          <a:p>
            <a:pPr marL="742950" indent="-742950" fontAlgn="base">
              <a:spcBef>
                <a:spcPct val="0"/>
              </a:spcBef>
              <a:spcAft>
                <a:spcPct val="0"/>
              </a:spcAft>
              <a:buFont typeface="Calibri" charset="0"/>
              <a:buAutoNum type="arabicPeriod"/>
            </a:pPr>
            <a:r>
              <a:rPr lang="en-US" sz="3600" dirty="0">
                <a:solidFill>
                  <a:srgbClr val="FFFFFF"/>
                </a:solidFill>
                <a:latin typeface="Calibri" charset="0"/>
                <a:ea typeface="ＭＳ Ｐゴシック" charset="-128"/>
                <a:cs typeface="ＭＳ Ｐゴシック" charset="-128"/>
              </a:rPr>
              <a:t>Re-think </a:t>
            </a:r>
            <a:r>
              <a:rPr lang="en-US" sz="3600" dirty="0" smtClean="0">
                <a:solidFill>
                  <a:srgbClr val="FFFFFF"/>
                </a:solidFill>
                <a:latin typeface="Calibri" charset="0"/>
                <a:ea typeface="ＭＳ Ｐゴシック" charset="-128"/>
                <a:cs typeface="ＭＳ Ｐゴシック" charset="-128"/>
              </a:rPr>
              <a:t>questioning – ‘why </a:t>
            </a:r>
            <a:r>
              <a:rPr lang="en-US" sz="3600" dirty="0">
                <a:solidFill>
                  <a:srgbClr val="FFFFFF"/>
                </a:solidFill>
                <a:latin typeface="Calibri" charset="0"/>
                <a:ea typeface="ＭＳ Ｐゴシック" charset="-128"/>
                <a:cs typeface="ＭＳ Ｐゴシック" charset="-128"/>
              </a:rPr>
              <a:t>&amp; </a:t>
            </a:r>
            <a:r>
              <a:rPr lang="en-US" sz="3600" dirty="0" smtClean="0">
                <a:solidFill>
                  <a:srgbClr val="FFFFFF"/>
                </a:solidFill>
                <a:latin typeface="Calibri" charset="0"/>
                <a:ea typeface="ＭＳ Ｐゴシック" charset="-128"/>
                <a:cs typeface="ＭＳ Ｐゴシック" charset="-128"/>
              </a:rPr>
              <a:t>how’, thinking time, and no-hands-up</a:t>
            </a:r>
          </a:p>
          <a:p>
            <a:pPr marL="742950" indent="-742950" fontAlgn="base">
              <a:spcBef>
                <a:spcPct val="0"/>
              </a:spcBef>
              <a:spcAft>
                <a:spcPct val="0"/>
              </a:spcAft>
              <a:buFont typeface="Calibri" charset="0"/>
              <a:buAutoNum type="arabicPeriod"/>
            </a:pPr>
            <a:r>
              <a:rPr lang="en-US" sz="3600" dirty="0" smtClean="0">
                <a:solidFill>
                  <a:srgbClr val="FFFFFF"/>
                </a:solidFill>
                <a:latin typeface="Calibri" charset="0"/>
                <a:ea typeface="ＭＳ Ｐゴシック" charset="-128"/>
                <a:cs typeface="ＭＳ Ｐゴシック" charset="-128"/>
              </a:rPr>
              <a:t>Consciously vary groupings</a:t>
            </a:r>
          </a:p>
          <a:p>
            <a:pPr marL="742950" indent="-742950" fontAlgn="base">
              <a:spcBef>
                <a:spcPct val="0"/>
              </a:spcBef>
              <a:spcAft>
                <a:spcPct val="0"/>
              </a:spcAft>
              <a:buFont typeface="Calibri" charset="0"/>
              <a:buAutoNum type="arabicPeriod"/>
            </a:pPr>
            <a:r>
              <a:rPr lang="en-US" sz="3600" dirty="0">
                <a:solidFill>
                  <a:srgbClr val="FFFFFF"/>
                </a:solidFill>
                <a:latin typeface="Calibri" charset="0"/>
                <a:ea typeface="ＭＳ Ｐゴシック" charset="-128"/>
                <a:cs typeface="ＭＳ Ｐゴシック" charset="-128"/>
              </a:rPr>
              <a:t>Get </a:t>
            </a:r>
            <a:r>
              <a:rPr lang="en-US" sz="3600" dirty="0" smtClean="0">
                <a:solidFill>
                  <a:srgbClr val="FFFFFF"/>
                </a:solidFill>
                <a:latin typeface="Calibri" charset="0"/>
                <a:ea typeface="ＭＳ Ｐゴシック" charset="-128"/>
                <a:cs typeface="ＭＳ Ｐゴシック" charset="-128"/>
              </a:rPr>
              <a:t>conversation </a:t>
            </a:r>
            <a:r>
              <a:rPr lang="en-US" sz="3600" dirty="0">
                <a:solidFill>
                  <a:srgbClr val="FFFFFF"/>
                </a:solidFill>
                <a:latin typeface="Calibri" charset="0"/>
                <a:ea typeface="ＭＳ Ｐゴシック" charset="-128"/>
                <a:cs typeface="ＭＳ Ｐゴシック" charset="-128"/>
              </a:rPr>
              <a:t>into the school culture</a:t>
            </a:r>
          </a:p>
          <a:p>
            <a:pPr marL="742950" indent="-742950" fontAlgn="base">
              <a:spcBef>
                <a:spcPct val="0"/>
              </a:spcBef>
              <a:spcAft>
                <a:spcPct val="0"/>
              </a:spcAft>
              <a:buFont typeface="Calibri" charset="0"/>
              <a:buAutoNum type="arabicPeriod"/>
            </a:pPr>
            <a:endParaRPr lang="en-US" sz="3600" dirty="0">
              <a:solidFill>
                <a:srgbClr val="FFFFFF"/>
              </a:solidFill>
              <a:latin typeface="Calibri" charset="0"/>
              <a:ea typeface="ＭＳ Ｐゴシック" charset="-128"/>
              <a:cs typeface="ＭＳ Ｐゴシック" charset="-128"/>
            </a:endParaRPr>
          </a:p>
          <a:p>
            <a:pPr marL="742950" indent="-742950" fontAlgn="base">
              <a:spcBef>
                <a:spcPct val="0"/>
              </a:spcBef>
              <a:spcAft>
                <a:spcPct val="0"/>
              </a:spcAft>
            </a:pPr>
            <a:endParaRPr lang="en-US" sz="3600" dirty="0">
              <a:solidFill>
                <a:srgbClr val="FFFFFF"/>
              </a:solidFill>
              <a:latin typeface="Calibri" charset="0"/>
              <a:ea typeface="ＭＳ Ｐゴシック" charset="-128"/>
              <a:cs typeface="ＭＳ Ｐゴシック" charset="-128"/>
            </a:endParaRPr>
          </a:p>
        </p:txBody>
      </p:sp>
      <p:pic>
        <p:nvPicPr>
          <p:cNvPr id="50180" name="Picture 4"/>
          <p:cNvPicPr>
            <a:picLocks noChangeAspect="1" noChangeArrowheads="1"/>
          </p:cNvPicPr>
          <p:nvPr/>
        </p:nvPicPr>
        <p:blipFill>
          <a:blip r:embed="rId3"/>
          <a:srcRect/>
          <a:stretch>
            <a:fillRect/>
          </a:stretch>
        </p:blipFill>
        <p:spPr bwMode="auto">
          <a:xfrm>
            <a:off x="0" y="0"/>
            <a:ext cx="2667000" cy="2003425"/>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Arial" charset="0"/>
              <a:ea typeface="ＭＳ Ｐゴシック" charset="-128"/>
              <a:cs typeface="ＭＳ Ｐゴシック" charset="-128"/>
            </a:endParaRPr>
          </a:p>
        </p:txBody>
      </p:sp>
      <p:sp>
        <p:nvSpPr>
          <p:cNvPr id="2" name="Oval Callout 1"/>
          <p:cNvSpPr/>
          <p:nvPr/>
        </p:nvSpPr>
        <p:spPr>
          <a:xfrm>
            <a:off x="-2973" y="0"/>
            <a:ext cx="2304256" cy="1584176"/>
          </a:xfrm>
          <a:prstGeom prst="wedgeEllipseCallout">
            <a:avLst>
              <a:gd name="adj1" fmla="val -51684"/>
              <a:gd name="adj2" fmla="val 117066"/>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3200" dirty="0" smtClean="0">
                <a:solidFill>
                  <a:prstClr val="white"/>
                </a:solidFill>
                <a:latin typeface="Calibri"/>
              </a:rPr>
              <a:t>Talking Point</a:t>
            </a:r>
            <a:endParaRPr lang="en-US" sz="3200" dirty="0">
              <a:solidFill>
                <a:prstClr val="white"/>
              </a:solidFill>
              <a:latin typeface="Calibri"/>
            </a:endParaRPr>
          </a:p>
        </p:txBody>
      </p:sp>
      <p:sp>
        <p:nvSpPr>
          <p:cNvPr id="10" name="TextBox 9"/>
          <p:cNvSpPr txBox="1"/>
          <p:nvPr/>
        </p:nvSpPr>
        <p:spPr>
          <a:xfrm>
            <a:off x="179512" y="4437112"/>
            <a:ext cx="8712968" cy="584776"/>
          </a:xfrm>
          <a:prstGeom prst="rect">
            <a:avLst/>
          </a:prstGeom>
          <a:noFill/>
        </p:spPr>
        <p:txBody>
          <a:bodyPr wrap="square" rtlCol="0">
            <a:spAutoFit/>
          </a:bodyPr>
          <a:lstStyle/>
          <a:p>
            <a:pPr algn="ctr" fontAlgn="base">
              <a:spcBef>
                <a:spcPct val="0"/>
              </a:spcBef>
              <a:spcAft>
                <a:spcPct val="0"/>
              </a:spcAft>
            </a:pPr>
            <a:r>
              <a:rPr lang="en-US" sz="3200" dirty="0" smtClean="0">
                <a:solidFill>
                  <a:srgbClr val="FFFF00"/>
                </a:solidFill>
                <a:latin typeface="Arial" charset="0"/>
                <a:ea typeface="ＭＳ Ｐゴシック" charset="-128"/>
                <a:cs typeface="ＭＳ Ｐゴシック" charset="-128"/>
              </a:rPr>
              <a:t>Implications in your school?</a:t>
            </a:r>
            <a:endParaRPr lang="en-US" sz="3200" dirty="0">
              <a:solidFill>
                <a:srgbClr val="FFFF00"/>
              </a:solidFill>
              <a:latin typeface="Arial" charset="0"/>
              <a:ea typeface="ＭＳ Ｐゴシック" charset="-128"/>
              <a:cs typeface="ＭＳ Ｐゴシック" charset="-128"/>
            </a:endParaRPr>
          </a:p>
        </p:txBody>
      </p:sp>
      <p:sp>
        <p:nvSpPr>
          <p:cNvPr id="7" name="TextBox 6"/>
          <p:cNvSpPr txBox="1">
            <a:spLocks noChangeArrowheads="1"/>
          </p:cNvSpPr>
          <p:nvPr/>
        </p:nvSpPr>
        <p:spPr bwMode="auto">
          <a:xfrm>
            <a:off x="1295400" y="2003425"/>
            <a:ext cx="7806188" cy="3046988"/>
          </a:xfrm>
          <a:prstGeom prst="rect">
            <a:avLst/>
          </a:prstGeom>
          <a:noFill/>
          <a:ln w="9525">
            <a:noFill/>
            <a:miter lim="800000"/>
            <a:headEnd/>
            <a:tailEnd/>
          </a:ln>
        </p:spPr>
        <p:txBody>
          <a:bodyPr wrap="square">
            <a:prstTxWarp prst="textNoShape">
              <a:avLst/>
            </a:prstTxWarp>
            <a:spAutoFit/>
          </a:bodyPr>
          <a:lstStyle/>
          <a:p>
            <a:pPr marL="742950" indent="-742950" fontAlgn="base">
              <a:spcBef>
                <a:spcPct val="0"/>
              </a:spcBef>
              <a:spcAft>
                <a:spcPct val="0"/>
              </a:spcAft>
              <a:buFont typeface="Calibri" charset="0"/>
              <a:buAutoNum type="arabicPeriod"/>
            </a:pPr>
            <a:r>
              <a:rPr lang="en-US" sz="2400" dirty="0">
                <a:solidFill>
                  <a:srgbClr val="FFFFFF"/>
                </a:solidFill>
                <a:latin typeface="Calibri" charset="0"/>
                <a:ea typeface="ＭＳ Ｐゴシック" charset="-128"/>
                <a:cs typeface="ＭＳ Ｐゴシック" charset="-128"/>
              </a:rPr>
              <a:t>Understand the significance of exploratory talk</a:t>
            </a:r>
          </a:p>
          <a:p>
            <a:pPr marL="742950" indent="-742950" fontAlgn="base">
              <a:spcBef>
                <a:spcPct val="0"/>
              </a:spcBef>
              <a:spcAft>
                <a:spcPct val="0"/>
              </a:spcAft>
              <a:buFont typeface="Calibri" charset="0"/>
              <a:buAutoNum type="arabicPeriod"/>
            </a:pPr>
            <a:r>
              <a:rPr lang="en-US" sz="2400" dirty="0">
                <a:solidFill>
                  <a:srgbClr val="FFFFFF"/>
                </a:solidFill>
                <a:latin typeface="Calibri" charset="0"/>
                <a:ea typeface="ＭＳ Ｐゴシック" charset="-128"/>
                <a:cs typeface="ＭＳ Ｐゴシック" charset="-128"/>
              </a:rPr>
              <a:t>Model good talk – eg </a:t>
            </a:r>
            <a:r>
              <a:rPr lang="en-US" sz="2400" dirty="0" smtClean="0">
                <a:solidFill>
                  <a:srgbClr val="FFFFFF"/>
                </a:solidFill>
                <a:latin typeface="Calibri" charset="0"/>
                <a:ea typeface="ＭＳ Ｐゴシック" charset="-128"/>
                <a:cs typeface="ＭＳ Ｐゴシック" charset="-128"/>
              </a:rPr>
              <a:t>connectives</a:t>
            </a:r>
            <a:endParaRPr lang="en-US" sz="2400" dirty="0">
              <a:solidFill>
                <a:srgbClr val="FFFFFF"/>
              </a:solidFill>
              <a:latin typeface="Calibri" charset="0"/>
              <a:ea typeface="ＭＳ Ｐゴシック" charset="-128"/>
              <a:cs typeface="ＭＳ Ｐゴシック" charset="-128"/>
            </a:endParaRPr>
          </a:p>
          <a:p>
            <a:pPr marL="742950" indent="-742950" fontAlgn="base">
              <a:spcBef>
                <a:spcPct val="0"/>
              </a:spcBef>
              <a:spcAft>
                <a:spcPct val="0"/>
              </a:spcAft>
              <a:buFont typeface="Calibri" charset="0"/>
              <a:buAutoNum type="arabicPeriod"/>
            </a:pPr>
            <a:r>
              <a:rPr lang="en-US" sz="2400" dirty="0">
                <a:solidFill>
                  <a:srgbClr val="FFFFFF"/>
                </a:solidFill>
                <a:latin typeface="Calibri" charset="0"/>
                <a:ea typeface="ＭＳ Ｐゴシック" charset="-128"/>
                <a:cs typeface="ＭＳ Ｐゴシック" charset="-128"/>
              </a:rPr>
              <a:t>Re-think </a:t>
            </a:r>
            <a:r>
              <a:rPr lang="en-US" sz="2400" dirty="0" smtClean="0">
                <a:solidFill>
                  <a:srgbClr val="FFFFFF"/>
                </a:solidFill>
                <a:latin typeface="Calibri" charset="0"/>
                <a:ea typeface="ＭＳ Ｐゴシック" charset="-128"/>
                <a:cs typeface="ＭＳ Ｐゴシック" charset="-128"/>
              </a:rPr>
              <a:t>questioning – ‘why </a:t>
            </a:r>
            <a:r>
              <a:rPr lang="en-US" sz="2400" dirty="0">
                <a:solidFill>
                  <a:srgbClr val="FFFFFF"/>
                </a:solidFill>
                <a:latin typeface="Calibri" charset="0"/>
                <a:ea typeface="ＭＳ Ｐゴシック" charset="-128"/>
                <a:cs typeface="ＭＳ Ｐゴシック" charset="-128"/>
              </a:rPr>
              <a:t>&amp; </a:t>
            </a:r>
            <a:r>
              <a:rPr lang="en-US" sz="2400" dirty="0" smtClean="0">
                <a:solidFill>
                  <a:srgbClr val="FFFFFF"/>
                </a:solidFill>
                <a:latin typeface="Calibri" charset="0"/>
                <a:ea typeface="ＭＳ Ｐゴシック" charset="-128"/>
                <a:cs typeface="ＭＳ Ｐゴシック" charset="-128"/>
              </a:rPr>
              <a:t>how’, thinking time, and no-hands-up</a:t>
            </a:r>
          </a:p>
          <a:p>
            <a:pPr marL="742950" indent="-742950" fontAlgn="base">
              <a:spcBef>
                <a:spcPct val="0"/>
              </a:spcBef>
              <a:spcAft>
                <a:spcPct val="0"/>
              </a:spcAft>
              <a:buFont typeface="Calibri" charset="0"/>
              <a:buAutoNum type="arabicPeriod"/>
            </a:pPr>
            <a:r>
              <a:rPr lang="en-US" sz="2400" dirty="0" smtClean="0">
                <a:solidFill>
                  <a:srgbClr val="FFFFFF"/>
                </a:solidFill>
                <a:latin typeface="Calibri" charset="0"/>
                <a:ea typeface="ＭＳ Ｐゴシック" charset="-128"/>
                <a:cs typeface="ＭＳ Ｐゴシック" charset="-128"/>
              </a:rPr>
              <a:t>Consciously vary groupings</a:t>
            </a:r>
          </a:p>
          <a:p>
            <a:pPr marL="742950" indent="-742950" fontAlgn="base">
              <a:spcBef>
                <a:spcPct val="0"/>
              </a:spcBef>
              <a:spcAft>
                <a:spcPct val="0"/>
              </a:spcAft>
              <a:buFont typeface="Calibri" charset="0"/>
              <a:buAutoNum type="arabicPeriod"/>
            </a:pPr>
            <a:r>
              <a:rPr lang="en-US" sz="2400" dirty="0">
                <a:solidFill>
                  <a:srgbClr val="FFFFFF"/>
                </a:solidFill>
                <a:latin typeface="Calibri" charset="0"/>
                <a:ea typeface="ＭＳ Ｐゴシック" charset="-128"/>
                <a:cs typeface="ＭＳ Ｐゴシック" charset="-128"/>
              </a:rPr>
              <a:t>Get </a:t>
            </a:r>
            <a:r>
              <a:rPr lang="en-US" sz="2400" dirty="0" smtClean="0">
                <a:solidFill>
                  <a:srgbClr val="FFFFFF"/>
                </a:solidFill>
                <a:latin typeface="Calibri" charset="0"/>
                <a:ea typeface="ＭＳ Ｐゴシック" charset="-128"/>
                <a:cs typeface="ＭＳ Ｐゴシック" charset="-128"/>
              </a:rPr>
              <a:t>conversation </a:t>
            </a:r>
            <a:r>
              <a:rPr lang="en-US" sz="2400" dirty="0">
                <a:solidFill>
                  <a:srgbClr val="FFFFFF"/>
                </a:solidFill>
                <a:latin typeface="Calibri" charset="0"/>
                <a:ea typeface="ＭＳ Ｐゴシック" charset="-128"/>
                <a:cs typeface="ＭＳ Ｐゴシック" charset="-128"/>
              </a:rPr>
              <a:t>into the school culture</a:t>
            </a:r>
          </a:p>
          <a:p>
            <a:pPr marL="742950" indent="-742950" fontAlgn="base">
              <a:spcBef>
                <a:spcPct val="0"/>
              </a:spcBef>
              <a:spcAft>
                <a:spcPct val="0"/>
              </a:spcAft>
              <a:buFont typeface="Calibri" charset="0"/>
              <a:buAutoNum type="arabicPeriod"/>
            </a:pPr>
            <a:endParaRPr lang="en-US" sz="2400" dirty="0">
              <a:solidFill>
                <a:srgbClr val="FFFFFF"/>
              </a:solidFill>
              <a:latin typeface="Calibri" charset="0"/>
              <a:ea typeface="ＭＳ Ｐゴシック" charset="-128"/>
              <a:cs typeface="ＭＳ Ｐゴシック" charset="-128"/>
            </a:endParaRPr>
          </a:p>
          <a:p>
            <a:pPr marL="742950" indent="-742950" fontAlgn="base">
              <a:spcBef>
                <a:spcPct val="0"/>
              </a:spcBef>
              <a:spcAft>
                <a:spcPct val="0"/>
              </a:spcAft>
            </a:pPr>
            <a:endParaRPr lang="en-US" sz="2400" dirty="0">
              <a:solidFill>
                <a:srgbClr val="FFFFFF"/>
              </a:solidFill>
              <a:latin typeface="Calibri" charset="0"/>
              <a:ea typeface="ＭＳ Ｐゴシック" charset="-128"/>
              <a:cs typeface="ＭＳ Ｐゴシック" charset="-128"/>
            </a:endParaRPr>
          </a:p>
        </p:txBody>
      </p:sp>
    </p:spTree>
    <p:extLst>
      <p:ext uri="{BB962C8B-B14F-4D97-AF65-F5344CB8AC3E}">
        <p14:creationId xmlns:p14="http://schemas.microsoft.com/office/powerpoint/2010/main" val="2902610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p:tgtEl>
                                          <p:spTgt spid="10">
                                            <p:txEl>
                                              <p:pRg st="0" end="0"/>
                                            </p:txEl>
                                          </p:spTgt>
                                        </p:tgtEl>
                                        <p:attrNameLst>
                                          <p:attrName>ppt_x</p:attrName>
                                        </p:attrNameLst>
                                      </p:cBhvr>
                                      <p:tavLst>
                                        <p:tav tm="0">
                                          <p:val>
                                            <p:strVal val="#ppt_x-#ppt_w*1.125000"/>
                                          </p:val>
                                        </p:tav>
                                        <p:tav tm="100000">
                                          <p:val>
                                            <p:strVal val="#ppt_x"/>
                                          </p:val>
                                        </p:tav>
                                      </p:tavLst>
                                    </p:anim>
                                    <p:animEffect transition="in" filter="wipe(right)">
                                      <p:cBhvr>
                                        <p:cTn id="1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5"/>
      <p:bldP spid="7" grpId="0" bldLvl="3"/>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Arial" charset="0"/>
              <a:ea typeface="ＭＳ Ｐゴシック" charset="-128"/>
              <a:cs typeface="ＭＳ Ｐゴシック" charset="-128"/>
            </a:endParaRPr>
          </a:p>
        </p:txBody>
      </p:sp>
      <p:sp>
        <p:nvSpPr>
          <p:cNvPr id="20" name="TextBox 19"/>
          <p:cNvSpPr txBox="1">
            <a:spLocks noChangeArrowheads="1"/>
          </p:cNvSpPr>
          <p:nvPr/>
        </p:nvSpPr>
        <p:spPr bwMode="auto">
          <a:xfrm>
            <a:off x="1676400" y="2362200"/>
            <a:ext cx="7162800" cy="3970338"/>
          </a:xfrm>
          <a:prstGeom prst="rect">
            <a:avLst/>
          </a:prstGeom>
          <a:noFill/>
          <a:ln w="9525">
            <a:noFill/>
            <a:miter lim="800000"/>
            <a:headEnd/>
            <a:tailEnd/>
          </a:ln>
        </p:spPr>
        <p:txBody>
          <a:bodyPr>
            <a:prstTxWarp prst="textNoShape">
              <a:avLst/>
            </a:prstTxWarp>
            <a:spAutoFit/>
          </a:bodyPr>
          <a:lstStyle/>
          <a:p>
            <a:pPr marL="742950" indent="-742950" fontAlgn="base">
              <a:spcBef>
                <a:spcPct val="0"/>
              </a:spcBef>
              <a:spcAft>
                <a:spcPct val="0"/>
              </a:spcAft>
              <a:buFont typeface="Calibri" charset="0"/>
              <a:buAutoNum type="arabicPeriod"/>
            </a:pPr>
            <a:r>
              <a:rPr lang="en-US" sz="3600">
                <a:solidFill>
                  <a:srgbClr val="FFFFFF"/>
                </a:solidFill>
                <a:latin typeface="Calibri" charset="0"/>
                <a:ea typeface="ＭＳ Ｐゴシック" charset="-128"/>
                <a:cs typeface="ＭＳ Ｐゴシック" charset="-128"/>
              </a:rPr>
              <a:t>Teach reading – scanning, skimming, analysis</a:t>
            </a:r>
          </a:p>
          <a:p>
            <a:pPr marL="742950" indent="-742950" fontAlgn="base">
              <a:spcBef>
                <a:spcPct val="0"/>
              </a:spcBef>
              <a:spcAft>
                <a:spcPct val="0"/>
              </a:spcAft>
              <a:buFont typeface="Calibri" charset="0"/>
              <a:buAutoNum type="arabicPeriod"/>
            </a:pPr>
            <a:r>
              <a:rPr lang="en-US" sz="3600">
                <a:solidFill>
                  <a:srgbClr val="FFFFFF"/>
                </a:solidFill>
                <a:latin typeface="Calibri" charset="0"/>
                <a:ea typeface="ＭＳ Ｐゴシック" charset="-128"/>
                <a:cs typeface="ＭＳ Ｐゴシック" charset="-128"/>
              </a:rPr>
              <a:t>Read aloud and display</a:t>
            </a:r>
          </a:p>
          <a:p>
            <a:pPr marL="742950" indent="-742950" fontAlgn="base">
              <a:spcBef>
                <a:spcPct val="0"/>
              </a:spcBef>
              <a:spcAft>
                <a:spcPct val="0"/>
              </a:spcAft>
              <a:buFont typeface="Calibri" charset="0"/>
              <a:buAutoNum type="arabicPeriod"/>
            </a:pPr>
            <a:r>
              <a:rPr lang="en-US" sz="3600">
                <a:solidFill>
                  <a:srgbClr val="FFFFFF"/>
                </a:solidFill>
                <a:latin typeface="Calibri" charset="0"/>
                <a:ea typeface="ＭＳ Ｐゴシック" charset="-128"/>
                <a:cs typeface="ＭＳ Ｐゴシック" charset="-128"/>
              </a:rPr>
              <a:t>Teach key vocabulary</a:t>
            </a:r>
          </a:p>
          <a:p>
            <a:pPr marL="742950" indent="-742950" fontAlgn="base">
              <a:spcBef>
                <a:spcPct val="0"/>
              </a:spcBef>
              <a:spcAft>
                <a:spcPct val="0"/>
              </a:spcAft>
              <a:buFont typeface="Calibri" charset="0"/>
              <a:buAutoNum type="arabicPeriod"/>
            </a:pPr>
            <a:r>
              <a:rPr lang="en-US" sz="3600">
                <a:solidFill>
                  <a:srgbClr val="FFFFFF"/>
                </a:solidFill>
                <a:latin typeface="Calibri" charset="0"/>
                <a:ea typeface="ＭＳ Ｐゴシック" charset="-128"/>
                <a:cs typeface="ＭＳ Ｐゴシック" charset="-128"/>
              </a:rPr>
              <a:t>Demystify spelling</a:t>
            </a:r>
          </a:p>
          <a:p>
            <a:pPr marL="742950" indent="-742950" fontAlgn="base">
              <a:spcBef>
                <a:spcPct val="0"/>
              </a:spcBef>
              <a:spcAft>
                <a:spcPct val="0"/>
              </a:spcAft>
              <a:buFont typeface="Calibri" charset="0"/>
              <a:buAutoNum type="arabicPeriod"/>
            </a:pPr>
            <a:r>
              <a:rPr lang="en-US" sz="3600">
                <a:solidFill>
                  <a:srgbClr val="FFFFFF"/>
                </a:solidFill>
                <a:latin typeface="Calibri" charset="0"/>
                <a:ea typeface="ＭＳ Ｐゴシック" charset="-128"/>
                <a:cs typeface="ＭＳ Ｐゴシック" charset="-128"/>
              </a:rPr>
              <a:t>Teach research, not FOFO</a:t>
            </a:r>
          </a:p>
          <a:p>
            <a:pPr marL="742950" indent="-742950" fontAlgn="base">
              <a:spcBef>
                <a:spcPct val="0"/>
              </a:spcBef>
              <a:spcAft>
                <a:spcPct val="0"/>
              </a:spcAft>
            </a:pPr>
            <a:endParaRPr lang="en-US" sz="3600">
              <a:solidFill>
                <a:srgbClr val="FFFFFF"/>
              </a:solidFill>
              <a:latin typeface="Calibri" charset="0"/>
              <a:ea typeface="ＭＳ Ｐゴシック" charset="-128"/>
              <a:cs typeface="ＭＳ Ｐゴシック" charset="-128"/>
            </a:endParaRPr>
          </a:p>
        </p:txBody>
      </p:sp>
      <p:pic>
        <p:nvPicPr>
          <p:cNvPr id="90116" name="Picture 4"/>
          <p:cNvPicPr>
            <a:picLocks noChangeAspect="1" noChangeArrowheads="1"/>
          </p:cNvPicPr>
          <p:nvPr/>
        </p:nvPicPr>
        <p:blipFill>
          <a:blip r:embed="rId3"/>
          <a:srcRect/>
          <a:stretch>
            <a:fillRect/>
          </a:stretch>
        </p:blipFill>
        <p:spPr bwMode="auto">
          <a:xfrm>
            <a:off x="0" y="0"/>
            <a:ext cx="1905000" cy="1905000"/>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srgbClr val="FFFFFF"/>
              </a:solidFill>
              <a:latin typeface="Calibri" charset="0"/>
              <a:ea typeface="ＭＳ Ｐゴシック" charset="-128"/>
              <a:cs typeface="ＭＳ Ｐゴシック" charset="-128"/>
            </a:endParaRPr>
          </a:p>
        </p:txBody>
      </p:sp>
      <p:graphicFrame>
        <p:nvGraphicFramePr>
          <p:cNvPr id="8397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36869"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3972"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dirty="0" smtClean="0">
                <a:solidFill>
                  <a:srgbClr val="FFFFFF"/>
                </a:solidFill>
                <a:latin typeface="Calibri" charset="0"/>
                <a:ea typeface="ＭＳ Ｐゴシック" charset="-128"/>
                <a:cs typeface="ＭＳ Ｐゴシック" charset="-128"/>
              </a:rPr>
              <a:t>DEMO</a:t>
            </a:r>
            <a:endParaRPr lang="en-US" sz="5400" dirty="0">
              <a:solidFill>
                <a:srgbClr val="FFFFFF"/>
              </a:solidFill>
              <a:latin typeface="Calibri" charset="0"/>
              <a:ea typeface="ＭＳ Ｐゴシック" charset="-128"/>
              <a:cs typeface="ＭＳ Ｐゴシック" charset="-128"/>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19598751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38916" name="Title 4"/>
          <p:cNvSpPr>
            <a:spLocks noGrp="1"/>
          </p:cNvSpPr>
          <p:nvPr>
            <p:ph type="ctrTitle"/>
          </p:nvPr>
        </p:nvSpPr>
        <p:spPr>
          <a:xfrm>
            <a:off x="762000" y="3097213"/>
            <a:ext cx="7620000" cy="1470025"/>
          </a:xfrm>
          <a:solidFill>
            <a:schemeClr val="bg1"/>
          </a:solidFill>
        </p:spPr>
        <p:txBody>
          <a:bodyPr/>
          <a:lstStyle/>
          <a:p>
            <a:pPr eaLnBrk="1" hangingPunct="1"/>
            <a:r>
              <a:rPr lang="en-US" smtClean="0">
                <a:ea typeface="ＭＳ Ｐゴシック" charset="-128"/>
                <a:cs typeface="ＭＳ Ｐゴシック" charset="-128"/>
              </a:rPr>
              <a:t>SKIMMING</a:t>
            </a:r>
          </a:p>
        </p:txBody>
      </p:sp>
      <p:pic>
        <p:nvPicPr>
          <p:cNvPr id="38917" name="Picture 6"/>
          <p:cNvPicPr>
            <a:picLocks noChangeAspect="1"/>
          </p:cNvPicPr>
          <p:nvPr/>
        </p:nvPicPr>
        <p:blipFill>
          <a:blip r:embed="rId2"/>
          <a:srcRect/>
          <a:stretch>
            <a:fillRect/>
          </a:stretch>
        </p:blipFill>
        <p:spPr bwMode="auto">
          <a:xfrm>
            <a:off x="5105400" y="868363"/>
            <a:ext cx="2971800" cy="2228850"/>
          </a:xfrm>
          <a:prstGeom prst="rect">
            <a:avLst/>
          </a:prstGeom>
          <a:solidFill>
            <a:schemeClr val="bg1"/>
          </a:solid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39940" name="Text Box 4"/>
          <p:cNvSpPr txBox="1">
            <a:spLocks noChangeArrowheads="1"/>
          </p:cNvSpPr>
          <p:nvPr/>
        </p:nvSpPr>
        <p:spPr bwMode="auto">
          <a:xfrm>
            <a:off x="1371600" y="609600"/>
            <a:ext cx="6705600" cy="6124575"/>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GB" sz="2800" dirty="0">
                <a:solidFill>
                  <a:srgbClr val="FFFFFF"/>
                </a:solidFill>
                <a:latin typeface="Comic Sans MS" charset="0"/>
                <a:ea typeface="Comic Sans MS" charset="0"/>
                <a:cs typeface="Comic Sans MS" charset="0"/>
              </a:rPr>
              <a:t>The climate of the Earth is always changing. In the past it has altered as a result of natural causes. Nowadays, however, the term climate change is generally used when referring to changes in our climate which have been identified since the early part of the 1900's . The changes we've seen over recent years and those which are predicted over the next 80 years are thought to be mainly as a result of human behaviour rather than due to natural changes in the atmosphere. </a:t>
            </a:r>
          </a:p>
          <a:p>
            <a:pPr fontAlgn="base">
              <a:spcBef>
                <a:spcPct val="0"/>
              </a:spcBef>
              <a:spcAft>
                <a:spcPct val="0"/>
              </a:spcAft>
            </a:pPr>
            <a:r>
              <a:rPr lang="en-GB" sz="2800" dirty="0">
                <a:solidFill>
                  <a:srgbClr val="FFFFFF"/>
                </a:solidFill>
                <a:latin typeface="Comic Sans MS" charset="0"/>
                <a:ea typeface="Comic Sans MS" charset="0"/>
                <a:cs typeface="Comic Sans MS" charset="0"/>
              </a:rPr>
              <a:t> </a:t>
            </a:r>
            <a:endParaRPr lang="en-GB" sz="28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2-06 at 05.43.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5289" y="584904"/>
            <a:ext cx="4127500" cy="5626100"/>
          </a:xfrm>
          <a:prstGeom prst="rect">
            <a:avLst/>
          </a:prstGeom>
        </p:spPr>
      </p:pic>
      <p:sp>
        <p:nvSpPr>
          <p:cNvPr id="6" name="TextBox 5"/>
          <p:cNvSpPr txBox="1"/>
          <p:nvPr/>
        </p:nvSpPr>
        <p:spPr>
          <a:xfrm>
            <a:off x="1146583" y="2701452"/>
            <a:ext cx="2846817" cy="1569660"/>
          </a:xfrm>
          <a:prstGeom prst="rect">
            <a:avLst/>
          </a:prstGeom>
          <a:noFill/>
        </p:spPr>
        <p:txBody>
          <a:bodyPr wrap="square" rtlCol="0">
            <a:spAutoFit/>
          </a:bodyPr>
          <a:lstStyle/>
          <a:p>
            <a:pPr algn="ctr"/>
            <a:r>
              <a:rPr lang="en-US" sz="2400" b="1" dirty="0" smtClean="0"/>
              <a:t>Speech to Social Market Foundation</a:t>
            </a:r>
          </a:p>
          <a:p>
            <a:pPr algn="ctr"/>
            <a:endParaRPr lang="en-US" sz="2400" b="1" i="1" dirty="0"/>
          </a:p>
          <a:p>
            <a:pPr algn="ctr"/>
            <a:r>
              <a:rPr lang="en-US" sz="2400" b="1" dirty="0" smtClean="0"/>
              <a:t>5 February 2013</a:t>
            </a:r>
            <a:endParaRPr lang="en-US" sz="2400" b="1" dirty="0"/>
          </a:p>
        </p:txBody>
      </p:sp>
    </p:spTree>
    <p:extLst>
      <p:ext uri="{BB962C8B-B14F-4D97-AF65-F5344CB8AC3E}">
        <p14:creationId xmlns:p14="http://schemas.microsoft.com/office/powerpoint/2010/main" val="325485192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0964" name="Text Box 4"/>
          <p:cNvSpPr txBox="1">
            <a:spLocks noChangeArrowheads="1"/>
          </p:cNvSpPr>
          <p:nvPr/>
        </p:nvSpPr>
        <p:spPr bwMode="auto">
          <a:xfrm>
            <a:off x="1371600" y="1219200"/>
            <a:ext cx="6705600" cy="5078413"/>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3600" dirty="0">
                <a:solidFill>
                  <a:srgbClr val="FFFFFF"/>
                </a:solidFill>
                <a:latin typeface="Comic Sans MS" charset="0"/>
                <a:ea typeface="Comic Sans MS" charset="0"/>
                <a:cs typeface="Comic Sans MS" charset="0"/>
              </a:rPr>
              <a:t>The best treatment for mouth ulcers. Gargle with salt water. You should find that it works a treat. Salt is cheap and easy to get hold of and we all have it at home, so no need to splash out and spend lots of money on expensive mouth ulcer creams.</a:t>
            </a:r>
            <a:r>
              <a:rPr lang="en-GB" sz="3600" dirty="0">
                <a:solidFill>
                  <a:srgbClr val="FFFFFF"/>
                </a:solidFill>
                <a:latin typeface="Comic Sans MS" charset="0"/>
                <a:ea typeface="Comic Sans MS" charset="0"/>
                <a:cs typeface="Comic Sans MS" charset="0"/>
              </a:rPr>
              <a:t> </a:t>
            </a:r>
            <a:endParaRPr lang="en-GB" sz="36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0964" name="Text Box 4"/>
          <p:cNvSpPr txBox="1">
            <a:spLocks noChangeArrowheads="1"/>
          </p:cNvSpPr>
          <p:nvPr/>
        </p:nvSpPr>
        <p:spPr bwMode="auto">
          <a:xfrm>
            <a:off x="1600200" y="2971800"/>
            <a:ext cx="6705600" cy="646331"/>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GB" sz="3600" dirty="0" smtClean="0">
                <a:solidFill>
                  <a:srgbClr val="FFFFFF"/>
                </a:solidFill>
                <a:latin typeface="Comic Sans MS" charset="0"/>
                <a:ea typeface="Comic Sans MS" charset="0"/>
                <a:cs typeface="Comic Sans MS" charset="0"/>
              </a:rPr>
              <a:t>Lexical </a:t>
            </a:r>
            <a:r>
              <a:rPr lang="en-GB" sz="3600" dirty="0" err="1" smtClean="0">
                <a:solidFill>
                  <a:srgbClr val="FFFFFF"/>
                </a:solidFill>
                <a:latin typeface="Comic Sans MS" charset="0"/>
                <a:ea typeface="Comic Sans MS" charset="0"/>
                <a:cs typeface="Comic Sans MS" charset="0"/>
              </a:rPr>
              <a:t>v</a:t>
            </a:r>
            <a:r>
              <a:rPr lang="en-GB" sz="3600" dirty="0" smtClean="0">
                <a:solidFill>
                  <a:srgbClr val="FFFFFF"/>
                </a:solidFill>
                <a:latin typeface="Comic Sans MS" charset="0"/>
                <a:ea typeface="Comic Sans MS" charset="0"/>
                <a:cs typeface="Comic Sans MS" charset="0"/>
              </a:rPr>
              <a:t> Grammatical Words</a:t>
            </a:r>
            <a:endParaRPr lang="en-GB" sz="36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198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endParaRPr lang="en-GB" sz="2800" dirty="0">
              <a:solidFill>
                <a:srgbClr val="FFFFFF"/>
              </a:solidFill>
              <a:latin typeface="Comic Sans MS" charset="0"/>
              <a:ea typeface="Times" charset="0"/>
              <a:cs typeface="Times" charset="0"/>
            </a:endParaRPr>
          </a:p>
          <a:p>
            <a:pPr fontAlgn="base">
              <a:spcBef>
                <a:spcPct val="0"/>
              </a:spcBef>
              <a:spcAft>
                <a:spcPct val="0"/>
              </a:spcAft>
            </a:pPr>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2"/>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5" name="Rectangle 4"/>
          <p:cNvSpPr/>
          <p:nvPr/>
        </p:nvSpPr>
        <p:spPr>
          <a:xfrm>
            <a:off x="4572000" y="779322"/>
            <a:ext cx="23622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 name="Rectangle 5"/>
          <p:cNvSpPr/>
          <p:nvPr/>
        </p:nvSpPr>
        <p:spPr>
          <a:xfrm>
            <a:off x="1981200" y="1659078"/>
            <a:ext cx="4953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7" name="Rectangle 6"/>
          <p:cNvSpPr/>
          <p:nvPr/>
        </p:nvSpPr>
        <p:spPr>
          <a:xfrm>
            <a:off x="1295400" y="2514600"/>
            <a:ext cx="518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9" name="Rectangle 8"/>
          <p:cNvSpPr/>
          <p:nvPr/>
        </p:nvSpPr>
        <p:spPr>
          <a:xfrm>
            <a:off x="762000" y="2133600"/>
            <a:ext cx="1905000" cy="55763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0" name="Rectangle 9"/>
          <p:cNvSpPr/>
          <p:nvPr/>
        </p:nvSpPr>
        <p:spPr>
          <a:xfrm>
            <a:off x="1295400" y="3276600"/>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1" name="Rectangle 10"/>
          <p:cNvSpPr/>
          <p:nvPr/>
        </p:nvSpPr>
        <p:spPr>
          <a:xfrm>
            <a:off x="762000" y="2802078"/>
            <a:ext cx="2590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2" name="Rectangle 11"/>
          <p:cNvSpPr/>
          <p:nvPr/>
        </p:nvSpPr>
        <p:spPr>
          <a:xfrm>
            <a:off x="3924300" y="2802078"/>
            <a:ext cx="1295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3" name="Rectangle 12"/>
          <p:cNvSpPr/>
          <p:nvPr/>
        </p:nvSpPr>
        <p:spPr>
          <a:xfrm>
            <a:off x="1752600" y="3751122"/>
            <a:ext cx="4572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4" name="Rectangle 13"/>
          <p:cNvSpPr/>
          <p:nvPr/>
        </p:nvSpPr>
        <p:spPr>
          <a:xfrm>
            <a:off x="1295400" y="4225644"/>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5" name="Rectangle 14"/>
          <p:cNvSpPr/>
          <p:nvPr/>
        </p:nvSpPr>
        <p:spPr>
          <a:xfrm>
            <a:off x="6934200" y="3751122"/>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7" name="Rectangle 16"/>
          <p:cNvSpPr/>
          <p:nvPr/>
        </p:nvSpPr>
        <p:spPr>
          <a:xfrm>
            <a:off x="5219700" y="2989122"/>
            <a:ext cx="8763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8" name="Rectangle 17"/>
          <p:cNvSpPr/>
          <p:nvPr/>
        </p:nvSpPr>
        <p:spPr>
          <a:xfrm>
            <a:off x="3048000" y="3276600"/>
            <a:ext cx="4724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9" name="Rectangle 18"/>
          <p:cNvSpPr/>
          <p:nvPr/>
        </p:nvSpPr>
        <p:spPr>
          <a:xfrm>
            <a:off x="2514600" y="5486400"/>
            <a:ext cx="5257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20" name="Rectangle 19"/>
          <p:cNvSpPr/>
          <p:nvPr/>
        </p:nvSpPr>
        <p:spPr>
          <a:xfrm>
            <a:off x="1295400" y="5926278"/>
            <a:ext cx="5638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198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endParaRPr lang="en-GB" sz="2800" dirty="0">
              <a:solidFill>
                <a:srgbClr val="FFFFFF"/>
              </a:solidFill>
              <a:latin typeface="Comic Sans MS" charset="0"/>
              <a:ea typeface="Times" charset="0"/>
              <a:cs typeface="Times" charset="0"/>
            </a:endParaRPr>
          </a:p>
          <a:p>
            <a:pPr fontAlgn="base">
              <a:spcBef>
                <a:spcPct val="0"/>
              </a:spcBef>
              <a:spcAft>
                <a:spcPct val="0"/>
              </a:spcAft>
            </a:pPr>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2"/>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5" name="Rectangle 4"/>
          <p:cNvSpPr/>
          <p:nvPr/>
        </p:nvSpPr>
        <p:spPr>
          <a:xfrm>
            <a:off x="4572000" y="779322"/>
            <a:ext cx="23622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 name="Rectangle 5"/>
          <p:cNvSpPr/>
          <p:nvPr/>
        </p:nvSpPr>
        <p:spPr>
          <a:xfrm>
            <a:off x="1981200" y="1659078"/>
            <a:ext cx="4953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7" name="Rectangle 6"/>
          <p:cNvSpPr/>
          <p:nvPr/>
        </p:nvSpPr>
        <p:spPr>
          <a:xfrm>
            <a:off x="1295400" y="2514600"/>
            <a:ext cx="518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9" name="Rectangle 8"/>
          <p:cNvSpPr/>
          <p:nvPr/>
        </p:nvSpPr>
        <p:spPr>
          <a:xfrm>
            <a:off x="762000" y="2133600"/>
            <a:ext cx="1905000" cy="55763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0" name="Rectangle 9"/>
          <p:cNvSpPr/>
          <p:nvPr/>
        </p:nvSpPr>
        <p:spPr>
          <a:xfrm>
            <a:off x="1295400" y="3276600"/>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1" name="Rectangle 10"/>
          <p:cNvSpPr/>
          <p:nvPr/>
        </p:nvSpPr>
        <p:spPr>
          <a:xfrm>
            <a:off x="762000" y="2802078"/>
            <a:ext cx="2590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3" name="Rectangle 12"/>
          <p:cNvSpPr/>
          <p:nvPr/>
        </p:nvSpPr>
        <p:spPr>
          <a:xfrm>
            <a:off x="1752600" y="3751122"/>
            <a:ext cx="4572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4" name="Rectangle 13"/>
          <p:cNvSpPr/>
          <p:nvPr/>
        </p:nvSpPr>
        <p:spPr>
          <a:xfrm>
            <a:off x="1295400" y="4225644"/>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5" name="Rectangle 14"/>
          <p:cNvSpPr/>
          <p:nvPr/>
        </p:nvSpPr>
        <p:spPr>
          <a:xfrm>
            <a:off x="6934200" y="3751122"/>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7" name="Rectangle 16"/>
          <p:cNvSpPr/>
          <p:nvPr/>
        </p:nvSpPr>
        <p:spPr>
          <a:xfrm>
            <a:off x="5219700" y="2989122"/>
            <a:ext cx="8763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8" name="Rectangle 17"/>
          <p:cNvSpPr/>
          <p:nvPr/>
        </p:nvSpPr>
        <p:spPr>
          <a:xfrm>
            <a:off x="3048000" y="3276600"/>
            <a:ext cx="4724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9" name="Rectangle 18"/>
          <p:cNvSpPr/>
          <p:nvPr/>
        </p:nvSpPr>
        <p:spPr>
          <a:xfrm>
            <a:off x="2514600" y="5486400"/>
            <a:ext cx="5257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20" name="Rectangle 19"/>
          <p:cNvSpPr/>
          <p:nvPr/>
        </p:nvSpPr>
        <p:spPr>
          <a:xfrm>
            <a:off x="1295400" y="5926278"/>
            <a:ext cx="5638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198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endParaRPr lang="en-GB" sz="2800" dirty="0">
              <a:solidFill>
                <a:srgbClr val="FFFFFF"/>
              </a:solidFill>
              <a:latin typeface="Comic Sans MS" charset="0"/>
              <a:ea typeface="Times" charset="0"/>
              <a:cs typeface="Times" charset="0"/>
            </a:endParaRPr>
          </a:p>
          <a:p>
            <a:pPr fontAlgn="base">
              <a:spcBef>
                <a:spcPct val="0"/>
              </a:spcBef>
              <a:spcAft>
                <a:spcPct val="0"/>
              </a:spcAft>
            </a:pPr>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2"/>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5" name="Rectangle 4"/>
          <p:cNvSpPr/>
          <p:nvPr/>
        </p:nvSpPr>
        <p:spPr>
          <a:xfrm>
            <a:off x="4572000" y="779322"/>
            <a:ext cx="23622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 name="Rectangle 5"/>
          <p:cNvSpPr/>
          <p:nvPr/>
        </p:nvSpPr>
        <p:spPr>
          <a:xfrm>
            <a:off x="1981200" y="1659078"/>
            <a:ext cx="4953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7" name="Rectangle 6"/>
          <p:cNvSpPr/>
          <p:nvPr/>
        </p:nvSpPr>
        <p:spPr>
          <a:xfrm>
            <a:off x="1295400" y="2514600"/>
            <a:ext cx="518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9" name="Rectangle 8"/>
          <p:cNvSpPr/>
          <p:nvPr/>
        </p:nvSpPr>
        <p:spPr>
          <a:xfrm>
            <a:off x="762000" y="2133600"/>
            <a:ext cx="1905000" cy="55763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0" name="Rectangle 9"/>
          <p:cNvSpPr/>
          <p:nvPr/>
        </p:nvSpPr>
        <p:spPr>
          <a:xfrm>
            <a:off x="1295400" y="3276600"/>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1" name="Rectangle 10"/>
          <p:cNvSpPr/>
          <p:nvPr/>
        </p:nvSpPr>
        <p:spPr>
          <a:xfrm>
            <a:off x="762000" y="2802078"/>
            <a:ext cx="2590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3" name="Rectangle 12"/>
          <p:cNvSpPr/>
          <p:nvPr/>
        </p:nvSpPr>
        <p:spPr>
          <a:xfrm>
            <a:off x="1752600" y="3751122"/>
            <a:ext cx="4572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4" name="Rectangle 13"/>
          <p:cNvSpPr/>
          <p:nvPr/>
        </p:nvSpPr>
        <p:spPr>
          <a:xfrm>
            <a:off x="1295400" y="4225644"/>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7" name="Rectangle 16"/>
          <p:cNvSpPr/>
          <p:nvPr/>
        </p:nvSpPr>
        <p:spPr>
          <a:xfrm>
            <a:off x="5219700" y="2989122"/>
            <a:ext cx="8763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8" name="Rectangle 17"/>
          <p:cNvSpPr/>
          <p:nvPr/>
        </p:nvSpPr>
        <p:spPr>
          <a:xfrm>
            <a:off x="3048000" y="3276600"/>
            <a:ext cx="4724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9" name="Rectangle 18"/>
          <p:cNvSpPr/>
          <p:nvPr/>
        </p:nvSpPr>
        <p:spPr>
          <a:xfrm>
            <a:off x="2514600" y="5486400"/>
            <a:ext cx="5257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20" name="Rectangle 19"/>
          <p:cNvSpPr/>
          <p:nvPr/>
        </p:nvSpPr>
        <p:spPr>
          <a:xfrm>
            <a:off x="1295400" y="5926278"/>
            <a:ext cx="5867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198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endParaRPr lang="en-GB" sz="2800" dirty="0">
              <a:solidFill>
                <a:srgbClr val="FFFFFF"/>
              </a:solidFill>
              <a:latin typeface="Comic Sans MS" charset="0"/>
              <a:ea typeface="Times" charset="0"/>
              <a:cs typeface="Times" charset="0"/>
            </a:endParaRPr>
          </a:p>
          <a:p>
            <a:pPr fontAlgn="base">
              <a:spcBef>
                <a:spcPct val="0"/>
              </a:spcBef>
              <a:spcAft>
                <a:spcPct val="0"/>
              </a:spcAft>
            </a:pPr>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2"/>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 name="Rectangle 5"/>
          <p:cNvSpPr/>
          <p:nvPr/>
        </p:nvSpPr>
        <p:spPr>
          <a:xfrm>
            <a:off x="1981200" y="1659078"/>
            <a:ext cx="4953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7" name="Rectangle 6"/>
          <p:cNvSpPr/>
          <p:nvPr/>
        </p:nvSpPr>
        <p:spPr>
          <a:xfrm>
            <a:off x="1295400" y="2514600"/>
            <a:ext cx="518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0" name="Rectangle 9"/>
          <p:cNvSpPr/>
          <p:nvPr/>
        </p:nvSpPr>
        <p:spPr>
          <a:xfrm>
            <a:off x="1295400" y="3276600"/>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1" name="Rectangle 10"/>
          <p:cNvSpPr/>
          <p:nvPr/>
        </p:nvSpPr>
        <p:spPr>
          <a:xfrm>
            <a:off x="762000" y="2802078"/>
            <a:ext cx="2590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3" name="Rectangle 12"/>
          <p:cNvSpPr/>
          <p:nvPr/>
        </p:nvSpPr>
        <p:spPr>
          <a:xfrm>
            <a:off x="1752600" y="3751122"/>
            <a:ext cx="4572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4" name="Rectangle 13"/>
          <p:cNvSpPr/>
          <p:nvPr/>
        </p:nvSpPr>
        <p:spPr>
          <a:xfrm>
            <a:off x="1295400" y="4225644"/>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7" name="Rectangle 16"/>
          <p:cNvSpPr/>
          <p:nvPr/>
        </p:nvSpPr>
        <p:spPr>
          <a:xfrm>
            <a:off x="5219700" y="2989122"/>
            <a:ext cx="8763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8" name="Rectangle 17"/>
          <p:cNvSpPr/>
          <p:nvPr/>
        </p:nvSpPr>
        <p:spPr>
          <a:xfrm>
            <a:off x="3048000" y="3276600"/>
            <a:ext cx="4724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9" name="Rectangle 18"/>
          <p:cNvSpPr/>
          <p:nvPr/>
        </p:nvSpPr>
        <p:spPr>
          <a:xfrm>
            <a:off x="2514600" y="5486400"/>
            <a:ext cx="5257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20" name="Rectangle 19"/>
          <p:cNvSpPr/>
          <p:nvPr/>
        </p:nvSpPr>
        <p:spPr>
          <a:xfrm>
            <a:off x="1295400" y="5926278"/>
            <a:ext cx="57912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198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endParaRPr lang="en-GB" sz="2800" dirty="0">
              <a:solidFill>
                <a:srgbClr val="FFFFFF"/>
              </a:solidFill>
              <a:latin typeface="Comic Sans MS" charset="0"/>
              <a:ea typeface="Times" charset="0"/>
              <a:cs typeface="Times" charset="0"/>
            </a:endParaRPr>
          </a:p>
          <a:p>
            <a:pPr fontAlgn="base">
              <a:spcBef>
                <a:spcPct val="0"/>
              </a:spcBef>
              <a:spcAft>
                <a:spcPct val="0"/>
              </a:spcAft>
            </a:pPr>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3012" name="Title 4"/>
          <p:cNvSpPr>
            <a:spLocks noGrp="1"/>
          </p:cNvSpPr>
          <p:nvPr>
            <p:ph type="ctrTitle"/>
          </p:nvPr>
        </p:nvSpPr>
        <p:spPr>
          <a:xfrm>
            <a:off x="762000" y="3097213"/>
            <a:ext cx="7620000" cy="1470025"/>
          </a:xfrm>
          <a:solidFill>
            <a:schemeClr val="bg1"/>
          </a:solidFill>
        </p:spPr>
        <p:txBody>
          <a:bodyPr/>
          <a:lstStyle/>
          <a:p>
            <a:pPr eaLnBrk="1" hangingPunct="1"/>
            <a:r>
              <a:rPr lang="en-US" smtClean="0">
                <a:ea typeface="ＭＳ Ｐゴシック" charset="-128"/>
                <a:cs typeface="ＭＳ Ｐゴシック" charset="-128"/>
              </a:rPr>
              <a:t>SCANNING</a:t>
            </a:r>
          </a:p>
        </p:txBody>
      </p:sp>
      <p:pic>
        <p:nvPicPr>
          <p:cNvPr id="43013" name="Picture 6"/>
          <p:cNvPicPr>
            <a:picLocks noChangeAspect="1"/>
          </p:cNvPicPr>
          <p:nvPr/>
        </p:nvPicPr>
        <p:blipFill>
          <a:blip r:embed="rId2"/>
          <a:srcRect/>
          <a:stretch>
            <a:fillRect/>
          </a:stretch>
        </p:blipFill>
        <p:spPr bwMode="auto">
          <a:xfrm>
            <a:off x="5105400" y="868363"/>
            <a:ext cx="2971800" cy="2228850"/>
          </a:xfrm>
          <a:prstGeom prst="rect">
            <a:avLst/>
          </a:prstGeom>
          <a:solidFill>
            <a:schemeClr val="bg1"/>
          </a:solid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28675" name="Text Box 3"/>
          <p:cNvSpPr txBox="1">
            <a:spLocks noChangeArrowheads="1"/>
          </p:cNvSpPr>
          <p:nvPr/>
        </p:nvSpPr>
        <p:spPr bwMode="auto">
          <a:xfrm>
            <a:off x="1371600" y="1676400"/>
            <a:ext cx="6705600" cy="4032250"/>
          </a:xfrm>
          <a:prstGeom prst="rect">
            <a:avLst/>
          </a:prstGeom>
          <a:noFill/>
          <a:ln w="9525">
            <a:noFill/>
            <a:miter lim="800000"/>
            <a:headEnd/>
            <a:tailEnd/>
          </a:ln>
        </p:spPr>
        <p:txBody>
          <a:bodyPr>
            <a:prstTxWarp prst="textNoShape">
              <a:avLst/>
            </a:prstTxWarp>
            <a:spAutoFit/>
          </a:bodyPr>
          <a:lstStyle/>
          <a:p>
            <a:pPr marL="514350" indent="-514350" fontAlgn="base">
              <a:spcBef>
                <a:spcPct val="0"/>
              </a:spcBef>
              <a:spcAft>
                <a:spcPct val="0"/>
              </a:spcAft>
              <a:buFont typeface="Calibri" charset="0"/>
              <a:buAutoNum type="arabicPeriod"/>
            </a:pPr>
            <a:r>
              <a:rPr lang="en-GB" sz="3200" b="1" dirty="0">
                <a:solidFill>
                  <a:srgbClr val="FFFFFF"/>
                </a:solidFill>
                <a:latin typeface="Comic Sans MS" charset="0"/>
                <a:ea typeface="Times" charset="0"/>
                <a:cs typeface="Times" charset="0"/>
              </a:rPr>
              <a:t>Where </a:t>
            </a:r>
            <a:r>
              <a:rPr lang="en-GB" sz="3200" dirty="0">
                <a:solidFill>
                  <a:srgbClr val="FFFFFF"/>
                </a:solidFill>
                <a:latin typeface="Comic Sans MS" charset="0"/>
                <a:ea typeface="Times" charset="0"/>
                <a:cs typeface="Times" charset="0"/>
              </a:rPr>
              <a:t>did the first cell phones begin?</a:t>
            </a:r>
          </a:p>
          <a:p>
            <a:pPr marL="514350" indent="-514350" fontAlgn="base">
              <a:spcBef>
                <a:spcPct val="0"/>
              </a:spcBef>
              <a:spcAft>
                <a:spcPct val="0"/>
              </a:spcAft>
              <a:buFont typeface="Calibri" charset="0"/>
              <a:buAutoNum type="arabicPeriod"/>
            </a:pPr>
            <a:r>
              <a:rPr lang="en-GB" sz="3200" dirty="0">
                <a:solidFill>
                  <a:srgbClr val="FFFFFF"/>
                </a:solidFill>
                <a:latin typeface="Comic Sans MS" charset="0"/>
                <a:ea typeface="Times" charset="0"/>
                <a:cs typeface="Times" charset="0"/>
              </a:rPr>
              <a:t>Name </a:t>
            </a:r>
            <a:r>
              <a:rPr lang="en-GB" sz="3200" b="1" dirty="0">
                <a:solidFill>
                  <a:srgbClr val="FFFFFF"/>
                </a:solidFill>
                <a:latin typeface="Comic Sans MS" charset="0"/>
                <a:ea typeface="Times" charset="0"/>
                <a:cs typeface="Times" charset="0"/>
              </a:rPr>
              <a:t>2 other features </a:t>
            </a:r>
            <a:r>
              <a:rPr lang="en-GB" sz="3200" dirty="0">
                <a:solidFill>
                  <a:srgbClr val="FFFFFF"/>
                </a:solidFill>
                <a:latin typeface="Comic Sans MS" charset="0"/>
                <a:ea typeface="Times" charset="0"/>
                <a:cs typeface="Times" charset="0"/>
              </a:rPr>
              <a:t>that started to be included in phones</a:t>
            </a:r>
          </a:p>
          <a:p>
            <a:pPr marL="514350" indent="-514350" fontAlgn="base">
              <a:spcBef>
                <a:spcPct val="0"/>
              </a:spcBef>
              <a:spcAft>
                <a:spcPct val="0"/>
              </a:spcAft>
              <a:buFont typeface="Calibri" charset="0"/>
              <a:buAutoNum type="arabicPeriod"/>
            </a:pPr>
            <a:r>
              <a:rPr lang="en-GB" sz="3200" dirty="0">
                <a:solidFill>
                  <a:srgbClr val="FFFFFF"/>
                </a:solidFill>
                <a:latin typeface="Comic Sans MS" charset="0"/>
                <a:ea typeface="Times" charset="0"/>
                <a:cs typeface="Times" charset="0"/>
              </a:rPr>
              <a:t>Why are cell phones especially useful in </a:t>
            </a:r>
            <a:r>
              <a:rPr lang="en-GB" sz="3200" b="1" dirty="0">
                <a:solidFill>
                  <a:srgbClr val="FFFFFF"/>
                </a:solidFill>
                <a:latin typeface="Comic Sans MS" charset="0"/>
                <a:ea typeface="Times" charset="0"/>
                <a:cs typeface="Times" charset="0"/>
              </a:rPr>
              <a:t>some countries</a:t>
            </a:r>
            <a:r>
              <a:rPr lang="en-GB" sz="3200" dirty="0">
                <a:solidFill>
                  <a:srgbClr val="FFFFFF"/>
                </a:solidFill>
                <a:latin typeface="Comic Sans MS" charset="0"/>
                <a:ea typeface="Times" charset="0"/>
                <a:cs typeface="Times" charset="0"/>
              </a:rPr>
              <a:t>?</a:t>
            </a:r>
          </a:p>
          <a:p>
            <a:pPr marL="514350" indent="-514350" fontAlgn="base">
              <a:spcBef>
                <a:spcPct val="0"/>
              </a:spcBef>
              <a:spcAft>
                <a:spcPct val="0"/>
              </a:spcAft>
            </a:pPr>
            <a:endParaRPr lang="en-GB" sz="32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slide(fromLeft)">
                                      <p:cBhvr>
                                        <p:cTn id="7" dur="5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slide(fromLeft)">
                                      <p:cBhvr>
                                        <p:cTn id="12" dur="500"/>
                                        <p:tgtEl>
                                          <p:spTgt spid="28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slide(fromLeft)">
                                      <p:cBhvr>
                                        <p:cTn id="17" dur="500"/>
                                        <p:tgtEl>
                                          <p:spTgt spid="28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ext Box 4"/>
          <p:cNvSpPr txBox="1">
            <a:spLocks noChangeArrowheads="1"/>
          </p:cNvSpPr>
          <p:nvPr/>
        </p:nvSpPr>
        <p:spPr bwMode="auto">
          <a:xfrm>
            <a:off x="1295400" y="838200"/>
            <a:ext cx="6705600" cy="5016500"/>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2000" b="1" dirty="0">
                <a:solidFill>
                  <a:srgbClr val="FFFFFF"/>
                </a:solidFill>
                <a:latin typeface="Calibri" charset="0"/>
                <a:ea typeface="ＭＳ Ｐゴシック" charset="-128"/>
                <a:cs typeface="ＭＳ Ｐゴシック" charset="-128"/>
              </a:rPr>
              <a:t>Cellular telephones</a:t>
            </a:r>
          </a:p>
          <a:p>
            <a:pPr fontAlgn="base">
              <a:spcBef>
                <a:spcPct val="0"/>
              </a:spcBef>
              <a:spcAft>
                <a:spcPct val="0"/>
              </a:spcAft>
            </a:pPr>
            <a:endParaRPr lang="en-US" sz="2000" b="1" dirty="0">
              <a:solidFill>
                <a:srgbClr val="FFFFFF"/>
              </a:solidFill>
              <a:latin typeface="Calibri" charset="0"/>
              <a:ea typeface="ＭＳ Ｐゴシック" charset="-128"/>
              <a:cs typeface="ＭＳ Ｐゴシック" charset="-128"/>
            </a:endParaRPr>
          </a:p>
          <a:p>
            <a:pPr fontAlgn="base">
              <a:spcBef>
                <a:spcPct val="0"/>
              </a:spcBef>
              <a:spcAft>
                <a:spcPct val="0"/>
              </a:spcAft>
            </a:pPr>
            <a:r>
              <a:rPr lang="en-US" sz="2000" dirty="0">
                <a:solidFill>
                  <a:srgbClr val="FFFFFF"/>
                </a:solidFill>
                <a:latin typeface="Calibri" charset="0"/>
                <a:ea typeface="ＭＳ Ｐゴシック" charset="-128"/>
                <a:cs typeface="ＭＳ Ｐゴシック" charset="-128"/>
              </a:rPr>
              <a:t> The first cellular telephone system began operation in Tokyo in 1979, and the first U.S. system began operation in 1983 in Chicago. A camera phone is a cellular phone that also has picture taking capabilities. Some camera phones have the capability to send these photos to another cellular phone or computer. Advances in digital technology and microelectronics has led to the inclusion of unrelated applications in cellular telephones, such as alarm clocks, calculators, Internet browsers, and voice memos for recording short verbal reminders, while at the same time making such telephones vulnerable to certain software viruses. In many countries with inadequate wire-based telephone networks, cellular telephone systems have provided a means of more quickly establishing a national telecommunications network.</a:t>
            </a:r>
            <a:endParaRPr lang="en-GB" sz="2000" b="1" dirty="0">
              <a:solidFill>
                <a:srgbClr val="FFFFFF"/>
              </a:solidFill>
              <a:latin typeface="Comic Sans MS" charset="0"/>
              <a:ea typeface="Times" charset="0"/>
              <a:cs typeface="Times" charset="0"/>
            </a:endParaRPr>
          </a:p>
        </p:txBody>
      </p:sp>
      <p:sp>
        <p:nvSpPr>
          <p:cNvPr id="45059" name="TextBox 4"/>
          <p:cNvSpPr txBox="1">
            <a:spLocks noChangeArrowheads="1"/>
          </p:cNvSpPr>
          <p:nvPr/>
        </p:nvSpPr>
        <p:spPr bwMode="auto">
          <a:xfrm>
            <a:off x="6553200" y="147638"/>
            <a:ext cx="2209800" cy="1016000"/>
          </a:xfrm>
          <a:prstGeom prst="rect">
            <a:avLst/>
          </a:prstGeom>
          <a:noFill/>
          <a:ln w="38100" cmpd="dbl">
            <a:solidFill>
              <a:schemeClr val="bg2"/>
            </a:solidFill>
            <a:miter lim="800000"/>
            <a:headEnd/>
            <a:tailEnd/>
          </a:ln>
        </p:spPr>
        <p:txBody>
          <a:bodyPr>
            <a:prstTxWarp prst="textNoShape">
              <a:avLst/>
            </a:prstTxWarp>
            <a:spAutoFit/>
          </a:bodyPr>
          <a:lstStyle/>
          <a:p>
            <a:pPr algn="r" fontAlgn="base">
              <a:spcBef>
                <a:spcPct val="0"/>
              </a:spcBef>
              <a:spcAft>
                <a:spcPct val="0"/>
              </a:spcAft>
            </a:pPr>
            <a:r>
              <a:rPr lang="en-US" sz="2000" dirty="0">
                <a:solidFill>
                  <a:srgbClr val="FFFFFF"/>
                </a:solidFill>
                <a:latin typeface="Calibri" charset="0"/>
                <a:ea typeface="ＭＳ Ｐゴシック" charset="-128"/>
                <a:cs typeface="ＭＳ Ｐゴシック" charset="-128"/>
              </a:rPr>
              <a:t>Where begin? </a:t>
            </a:r>
          </a:p>
          <a:p>
            <a:pPr algn="r" fontAlgn="base">
              <a:spcBef>
                <a:spcPct val="0"/>
              </a:spcBef>
              <a:spcAft>
                <a:spcPct val="0"/>
              </a:spcAft>
            </a:pPr>
            <a:r>
              <a:rPr lang="en-US" sz="2000" dirty="0">
                <a:solidFill>
                  <a:srgbClr val="FFFFFF"/>
                </a:solidFill>
                <a:latin typeface="Calibri" charset="0"/>
                <a:ea typeface="ＭＳ Ｐゴシック" charset="-128"/>
                <a:cs typeface="ＭＳ Ｐゴシック" charset="-128"/>
              </a:rPr>
              <a:t>Two features? </a:t>
            </a:r>
          </a:p>
          <a:p>
            <a:pPr algn="r" fontAlgn="base">
              <a:spcBef>
                <a:spcPct val="0"/>
              </a:spcBef>
              <a:spcAft>
                <a:spcPct val="0"/>
              </a:spcAft>
            </a:pPr>
            <a:r>
              <a:rPr lang="en-US" sz="2000" dirty="0">
                <a:solidFill>
                  <a:srgbClr val="FFFFFF"/>
                </a:solidFill>
                <a:latin typeface="Calibri" charset="0"/>
                <a:ea typeface="ＭＳ Ｐゴシック" charset="-128"/>
                <a:cs typeface="ＭＳ Ｐゴシック" charset="-128"/>
              </a:rPr>
              <a:t>Some countries?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Effect transition="in" filter="slide(fromLeft)">
                                      <p:cBhvr>
                                        <p:cTn id="7" dur="500"/>
                                        <p:tgtEl>
                                          <p:spTgt spid="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88879" y="2556866"/>
            <a:ext cx="4628393" cy="1384995"/>
          </a:xfrm>
          <a:prstGeom prst="rect">
            <a:avLst/>
          </a:prstGeom>
          <a:noFill/>
        </p:spPr>
        <p:txBody>
          <a:bodyPr wrap="square" rtlCol="0">
            <a:spAutoFit/>
          </a:bodyPr>
          <a:lstStyle/>
          <a:p>
            <a:r>
              <a:rPr lang="en-US" sz="2800" dirty="0" smtClean="0"/>
              <a:t>“Two </a:t>
            </a:r>
            <a:r>
              <a:rPr lang="en-US" sz="2800" dirty="0"/>
              <a:t>particular individuals have influenced me more than any </a:t>
            </a:r>
            <a:r>
              <a:rPr lang="en-US" sz="2800" dirty="0" smtClean="0"/>
              <a:t>others …”</a:t>
            </a:r>
            <a:endParaRPr lang="en-US" sz="2800" dirty="0"/>
          </a:p>
        </p:txBody>
      </p:sp>
    </p:spTree>
    <p:extLst>
      <p:ext uri="{BB962C8B-B14F-4D97-AF65-F5344CB8AC3E}">
        <p14:creationId xmlns:p14="http://schemas.microsoft.com/office/powerpoint/2010/main" val="112664295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6083" name="Title 4"/>
          <p:cNvSpPr>
            <a:spLocks noGrp="1"/>
          </p:cNvSpPr>
          <p:nvPr>
            <p:ph type="ctrTitle"/>
          </p:nvPr>
        </p:nvSpPr>
        <p:spPr>
          <a:xfrm>
            <a:off x="762000" y="3097213"/>
            <a:ext cx="7620000" cy="1470025"/>
          </a:xfrm>
          <a:solidFill>
            <a:schemeClr val="bg1"/>
          </a:solidFill>
        </p:spPr>
        <p:txBody>
          <a:bodyPr/>
          <a:lstStyle/>
          <a:p>
            <a:pPr eaLnBrk="1" hangingPunct="1"/>
            <a:r>
              <a:rPr lang="en-US" dirty="0" smtClean="0"/>
              <a:t>RESEARCH SKILLS</a:t>
            </a:r>
            <a:endParaRPr lang="en-US" dirty="0" smtClean="0">
              <a:ea typeface="ＭＳ Ｐゴシック" charset="-128"/>
              <a:cs typeface="ＭＳ Ｐゴシック" charset="-128"/>
            </a:endParaRPr>
          </a:p>
        </p:txBody>
      </p:sp>
      <p:pic>
        <p:nvPicPr>
          <p:cNvPr id="46084" name="Picture 6"/>
          <p:cNvPicPr>
            <a:picLocks noChangeAspect="1"/>
          </p:cNvPicPr>
          <p:nvPr/>
        </p:nvPicPr>
        <p:blipFill>
          <a:blip r:embed="rId2"/>
          <a:srcRect/>
          <a:stretch>
            <a:fillRect/>
          </a:stretch>
        </p:blipFill>
        <p:spPr bwMode="auto">
          <a:xfrm>
            <a:off x="5105400" y="868363"/>
            <a:ext cx="2971800" cy="2228850"/>
          </a:xfrm>
          <a:prstGeom prst="rect">
            <a:avLst/>
          </a:prstGeom>
          <a:solidFill>
            <a:schemeClr val="bg1"/>
          </a:solid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2438400"/>
            <a:ext cx="6172200" cy="707886"/>
          </a:xfrm>
          <a:prstGeom prst="rect">
            <a:avLst/>
          </a:prstGeom>
          <a:noFill/>
        </p:spPr>
        <p:txBody>
          <a:bodyPr wrap="square" rtlCol="0">
            <a:spAutoFit/>
          </a:bodyPr>
          <a:lstStyle/>
          <a:p>
            <a:pPr algn="ctr" fontAlgn="base">
              <a:spcBef>
                <a:spcPct val="0"/>
              </a:spcBef>
              <a:spcAft>
                <a:spcPct val="0"/>
              </a:spcAft>
            </a:pPr>
            <a:r>
              <a:rPr lang="en-US" sz="4000" dirty="0" smtClean="0">
                <a:solidFill>
                  <a:prstClr val="white"/>
                </a:solidFill>
                <a:latin typeface="Chalkduster"/>
                <a:ea typeface="ＭＳ Ｐゴシック" charset="-128"/>
                <a:cs typeface="Chalkduster"/>
              </a:rPr>
              <a:t>Research the life of</a:t>
            </a:r>
            <a:endParaRPr lang="en-US" sz="4000" dirty="0">
              <a:solidFill>
                <a:prstClr val="white"/>
              </a:solidFill>
              <a:latin typeface="Chalkduster"/>
              <a:ea typeface="ＭＳ Ｐゴシック" charset="-128"/>
              <a:cs typeface="Chalkduster"/>
            </a:endParaRPr>
          </a:p>
        </p:txBody>
      </p:sp>
      <p:sp>
        <p:nvSpPr>
          <p:cNvPr id="4" name="TextBox 3"/>
          <p:cNvSpPr txBox="1"/>
          <p:nvPr/>
        </p:nvSpPr>
        <p:spPr>
          <a:xfrm>
            <a:off x="1600200" y="3146286"/>
            <a:ext cx="6172200" cy="707886"/>
          </a:xfrm>
          <a:prstGeom prst="rect">
            <a:avLst/>
          </a:prstGeom>
          <a:noFill/>
        </p:spPr>
        <p:txBody>
          <a:bodyPr wrap="square" rtlCol="0">
            <a:spAutoFit/>
          </a:bodyPr>
          <a:lstStyle/>
          <a:p>
            <a:pPr algn="ctr" fontAlgn="base">
              <a:spcBef>
                <a:spcPct val="0"/>
              </a:spcBef>
              <a:spcAft>
                <a:spcPct val="0"/>
              </a:spcAft>
            </a:pPr>
            <a:r>
              <a:rPr lang="en-US" sz="4000" dirty="0" smtClean="0">
                <a:solidFill>
                  <a:prstClr val="white"/>
                </a:solidFill>
                <a:latin typeface="Chalkduster"/>
                <a:ea typeface="ＭＳ Ｐゴシック" charset="-128"/>
                <a:cs typeface="Chalkduster"/>
              </a:rPr>
              <a:t>Martin Luther King</a:t>
            </a:r>
            <a:endParaRPr lang="en-US" sz="4000" dirty="0">
              <a:solidFill>
                <a:prstClr val="white"/>
              </a:solidFill>
              <a:latin typeface="Chalkduster"/>
              <a:ea typeface="ＭＳ Ｐゴシック" charset="-128"/>
              <a:cs typeface="Chalkduste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0"/>
                                  </p:iterate>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Picture 8.png"/>
          <p:cNvPicPr>
            <a:picLocks noChangeAspect="1"/>
          </p:cNvPicPr>
          <p:nvPr/>
        </p:nvPicPr>
        <p:blipFill>
          <a:blip r:embed="rId3"/>
          <a:srcRect/>
          <a:stretch>
            <a:fillRect/>
          </a:stretch>
        </p:blipFill>
        <p:spPr bwMode="auto">
          <a:xfrm>
            <a:off x="990600" y="1905000"/>
            <a:ext cx="7531100" cy="4089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Picture 9.png"/>
          <p:cNvPicPr>
            <a:picLocks noChangeAspect="1"/>
          </p:cNvPicPr>
          <p:nvPr/>
        </p:nvPicPr>
        <p:blipFill>
          <a:blip r:embed="rId3"/>
          <a:srcRect/>
          <a:stretch>
            <a:fillRect/>
          </a:stretch>
        </p:blipFill>
        <p:spPr bwMode="auto">
          <a:xfrm>
            <a:off x="1828800" y="2971800"/>
            <a:ext cx="6515100" cy="939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6" descr="Picture 3.png"/>
          <p:cNvPicPr>
            <a:picLocks noChangeAspect="1"/>
          </p:cNvPicPr>
          <p:nvPr/>
        </p:nvPicPr>
        <p:blipFill>
          <a:blip r:embed="rId3"/>
          <a:srcRect/>
          <a:stretch>
            <a:fillRect/>
          </a:stretch>
        </p:blipFill>
        <p:spPr bwMode="auto">
          <a:xfrm>
            <a:off x="304800" y="228600"/>
            <a:ext cx="2819400" cy="858838"/>
          </a:xfrm>
          <a:prstGeom prst="rect">
            <a:avLst/>
          </a:prstGeom>
          <a:noFill/>
          <a:ln w="9525">
            <a:noFill/>
            <a:miter lim="800000"/>
            <a:headEnd/>
            <a:tailEnd/>
          </a:ln>
        </p:spPr>
      </p:pic>
      <p:pic>
        <p:nvPicPr>
          <p:cNvPr id="56323" name="Picture 2" descr="Picture 10.png"/>
          <p:cNvPicPr>
            <a:picLocks noChangeAspect="1"/>
          </p:cNvPicPr>
          <p:nvPr/>
        </p:nvPicPr>
        <p:blipFill>
          <a:blip r:embed="rId4"/>
          <a:srcRect/>
          <a:stretch>
            <a:fillRect/>
          </a:stretch>
        </p:blipFill>
        <p:spPr bwMode="auto">
          <a:xfrm>
            <a:off x="0" y="0"/>
            <a:ext cx="9144000" cy="67881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Picture 11.png"/>
          <p:cNvPicPr>
            <a:picLocks noChangeAspect="1"/>
          </p:cNvPicPr>
          <p:nvPr/>
        </p:nvPicPr>
        <p:blipFill>
          <a:blip r:embed="rId3"/>
          <a:srcRect/>
          <a:stretch>
            <a:fillRect/>
          </a:stretch>
        </p:blipFill>
        <p:spPr bwMode="auto">
          <a:xfrm>
            <a:off x="1371600" y="381000"/>
            <a:ext cx="6035675"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Picture 12.png"/>
          <p:cNvPicPr>
            <a:picLocks noChangeAspect="1"/>
          </p:cNvPicPr>
          <p:nvPr/>
        </p:nvPicPr>
        <p:blipFill>
          <a:blip r:embed="rId3"/>
          <a:srcRect/>
          <a:stretch>
            <a:fillRect/>
          </a:stretch>
        </p:blipFill>
        <p:spPr bwMode="auto">
          <a:xfrm>
            <a:off x="1524000" y="1447800"/>
            <a:ext cx="6565900" cy="4953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Picture 13.png"/>
          <p:cNvPicPr>
            <a:picLocks noChangeAspect="1"/>
          </p:cNvPicPr>
          <p:nvPr/>
        </p:nvPicPr>
        <p:blipFill>
          <a:blip r:embed="rId3"/>
          <a:srcRect/>
          <a:stretch>
            <a:fillRect/>
          </a:stretch>
        </p:blipFill>
        <p:spPr bwMode="auto">
          <a:xfrm>
            <a:off x="228600" y="2209800"/>
            <a:ext cx="9144000" cy="23336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Picture 16.png"/>
          <p:cNvPicPr>
            <a:picLocks noChangeAspect="1"/>
          </p:cNvPicPr>
          <p:nvPr/>
        </p:nvPicPr>
        <p:blipFill>
          <a:blip r:embed="rId3"/>
          <a:srcRect/>
          <a:stretch>
            <a:fillRect/>
          </a:stretch>
        </p:blipFill>
        <p:spPr bwMode="auto">
          <a:xfrm>
            <a:off x="838200" y="0"/>
            <a:ext cx="6613525"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Picture 15.png"/>
          <p:cNvPicPr>
            <a:picLocks noChangeAspect="1"/>
          </p:cNvPicPr>
          <p:nvPr/>
        </p:nvPicPr>
        <p:blipFill>
          <a:blip r:embed="rId3"/>
          <a:srcRect/>
          <a:stretch>
            <a:fillRect/>
          </a:stretch>
        </p:blipFill>
        <p:spPr bwMode="auto">
          <a:xfrm>
            <a:off x="1295400" y="762000"/>
            <a:ext cx="7175500" cy="49657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36800" y="1841500"/>
            <a:ext cx="2235200" cy="3162300"/>
          </a:xfrm>
          <a:prstGeom prst="rect">
            <a:avLst/>
          </a:prstGeom>
        </p:spPr>
      </p:pic>
      <p:pic>
        <p:nvPicPr>
          <p:cNvPr id="4" name="Picture 3"/>
          <p:cNvPicPr>
            <a:picLocks noChangeAspect="1"/>
          </p:cNvPicPr>
          <p:nvPr/>
        </p:nvPicPr>
        <p:blipFill>
          <a:blip r:embed="rId3"/>
          <a:stretch>
            <a:fillRect/>
          </a:stretch>
        </p:blipFill>
        <p:spPr>
          <a:xfrm>
            <a:off x="4923277" y="1897882"/>
            <a:ext cx="2345137" cy="3113013"/>
          </a:xfrm>
          <a:prstGeom prst="rect">
            <a:avLst/>
          </a:prstGeom>
        </p:spPr>
      </p:pic>
    </p:spTree>
    <p:extLst>
      <p:ext uri="{BB962C8B-B14F-4D97-AF65-F5344CB8AC3E}">
        <p14:creationId xmlns:p14="http://schemas.microsoft.com/office/powerpoint/2010/main" val="210473936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2"/>
          <p:cNvSpPr txBox="1">
            <a:spLocks noChangeArrowheads="1"/>
          </p:cNvSpPr>
          <p:nvPr/>
        </p:nvSpPr>
        <p:spPr bwMode="auto">
          <a:xfrm>
            <a:off x="762000" y="1371600"/>
            <a:ext cx="8077200" cy="2800350"/>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8800">
                <a:solidFill>
                  <a:srgbClr val="FFFFFF"/>
                </a:solidFill>
                <a:latin typeface="Calibri" charset="0"/>
                <a:ea typeface="ＭＳ Ｐゴシック" charset="-128"/>
                <a:cs typeface="ＭＳ Ｐゴシック" charset="-128"/>
              </a:rPr>
              <a:t>DEMYSTIFYING</a:t>
            </a:r>
          </a:p>
          <a:p>
            <a:pPr algn="ctr" fontAlgn="base">
              <a:spcBef>
                <a:spcPct val="0"/>
              </a:spcBef>
              <a:spcAft>
                <a:spcPct val="0"/>
              </a:spcAft>
            </a:pPr>
            <a:r>
              <a:rPr lang="en-US" sz="8800">
                <a:solidFill>
                  <a:srgbClr val="FFFFFF"/>
                </a:solidFill>
                <a:latin typeface="Calibri" charset="0"/>
                <a:ea typeface="ＭＳ Ｐゴシック" charset="-128"/>
                <a:cs typeface="ＭＳ Ｐゴシック" charset="-128"/>
              </a:rPr>
              <a:t>SPELLING</a:t>
            </a:r>
          </a:p>
        </p:txBody>
      </p:sp>
      <p:sp>
        <p:nvSpPr>
          <p:cNvPr id="4" name="TextBox 3"/>
          <p:cNvSpPr txBox="1">
            <a:spLocks noChangeArrowheads="1"/>
          </p:cNvSpPr>
          <p:nvPr/>
        </p:nvSpPr>
        <p:spPr bwMode="auto">
          <a:xfrm>
            <a:off x="4343400" y="4171950"/>
            <a:ext cx="685800" cy="2800350"/>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8800">
                <a:solidFill>
                  <a:prstClr val="white"/>
                </a:solidFill>
                <a:latin typeface="Arial" charset="0"/>
                <a:ea typeface="ＭＳ Ｐゴシック" charset="-128"/>
                <a:cs typeface="ＭＳ Ｐゴシック" charset="-128"/>
              </a:rPr>
              <a:t>3</a:t>
            </a:r>
          </a:p>
        </p:txBody>
      </p:sp>
      <p:pic>
        <p:nvPicPr>
          <p:cNvPr id="5" name="Picture 4"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srgbClr val="FFFFFF"/>
              </a:solidFill>
              <a:latin typeface="Calibri" charset="0"/>
              <a:ea typeface="ＭＳ Ｐゴシック" charset="-128"/>
              <a:cs typeface="ＭＳ Ｐゴシック" charset="-128"/>
            </a:endParaRPr>
          </a:p>
        </p:txBody>
      </p:sp>
      <p:graphicFrame>
        <p:nvGraphicFramePr>
          <p:cNvPr id="8397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37893"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3972"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a:solidFill>
                  <a:srgbClr val="FFFFFF"/>
                </a:solidFill>
                <a:latin typeface="Calibri" charset="0"/>
                <a:ea typeface="ＭＳ Ｐゴシック" charset="-128"/>
                <a:cs typeface="ＭＳ Ｐゴシック" charset="-128"/>
              </a:rPr>
              <a:t>1 - SOUNDS</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srgbClr val="FFFFFF"/>
              </a:solidFill>
              <a:latin typeface="Calibri" charset="0"/>
              <a:ea typeface="ＭＳ Ｐゴシック" charset="-128"/>
              <a:cs typeface="ＭＳ Ｐゴシック" charset="-128"/>
            </a:endParaRPr>
          </a:p>
        </p:txBody>
      </p:sp>
      <p:graphicFrame>
        <p:nvGraphicFramePr>
          <p:cNvPr id="84994"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38917"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4996"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dirty="0" smtClean="0">
                <a:solidFill>
                  <a:srgbClr val="FFFFFF"/>
                </a:solidFill>
                <a:latin typeface="Calibri" charset="0"/>
                <a:ea typeface="ＭＳ Ｐゴシック" charset="-128"/>
                <a:cs typeface="ＭＳ Ｐゴシック" charset="-128"/>
              </a:rPr>
              <a:t>Gover</a:t>
            </a:r>
            <a:r>
              <a:rPr lang="en-US" sz="5400" dirty="0" smtClean="0">
                <a:solidFill>
                  <a:srgbClr val="FFFF00"/>
                </a:solidFill>
                <a:latin typeface="Calibri" charset="0"/>
                <a:ea typeface="ＭＳ Ｐゴシック" charset="-128"/>
                <a:cs typeface="ＭＳ Ｐゴシック" charset="-128"/>
              </a:rPr>
              <a:t>n</a:t>
            </a:r>
            <a:r>
              <a:rPr lang="en-US" sz="5400" dirty="0" smtClean="0">
                <a:solidFill>
                  <a:srgbClr val="FFFFFF"/>
                </a:solidFill>
                <a:latin typeface="Calibri" charset="0"/>
                <a:ea typeface="ＭＳ Ｐゴシック" charset="-128"/>
                <a:cs typeface="ＭＳ Ｐゴシック" charset="-128"/>
              </a:rPr>
              <a:t>ment</a:t>
            </a:r>
            <a:endParaRPr lang="en-US" sz="5400" dirty="0">
              <a:solidFill>
                <a:srgbClr val="FFFFFF"/>
              </a:solidFill>
              <a:latin typeface="Calibri" charset="0"/>
              <a:ea typeface="ＭＳ Ｐゴシック" charset="-128"/>
              <a:cs typeface="ＭＳ Ｐゴシック" charset="-128"/>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srgbClr val="FFFFFF"/>
              </a:solidFill>
              <a:latin typeface="Calibri" charset="0"/>
              <a:ea typeface="ＭＳ Ｐゴシック" charset="-128"/>
              <a:cs typeface="ＭＳ Ｐゴシック" charset="-128"/>
            </a:endParaRPr>
          </a:p>
        </p:txBody>
      </p:sp>
      <p:graphicFrame>
        <p:nvGraphicFramePr>
          <p:cNvPr id="84994"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39941"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4996"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dirty="0" smtClean="0">
                <a:solidFill>
                  <a:srgbClr val="FFFFFF"/>
                </a:solidFill>
                <a:latin typeface="Calibri" charset="0"/>
                <a:ea typeface="ＭＳ Ｐゴシック" charset="-128"/>
                <a:cs typeface="ＭＳ Ｐゴシック" charset="-128"/>
              </a:rPr>
              <a:t>Feb</a:t>
            </a:r>
            <a:r>
              <a:rPr lang="en-US" sz="5400" dirty="0" smtClean="0">
                <a:solidFill>
                  <a:srgbClr val="FFFF00"/>
                </a:solidFill>
                <a:latin typeface="Calibri" charset="0"/>
                <a:ea typeface="ＭＳ Ｐゴシック" charset="-128"/>
                <a:cs typeface="ＭＳ Ｐゴシック" charset="-128"/>
              </a:rPr>
              <a:t>ru</a:t>
            </a:r>
            <a:r>
              <a:rPr lang="en-US" sz="5400" dirty="0" smtClean="0">
                <a:solidFill>
                  <a:srgbClr val="FFFFFF"/>
                </a:solidFill>
                <a:latin typeface="Calibri" charset="0"/>
                <a:ea typeface="ＭＳ Ｐゴシック" charset="-128"/>
                <a:cs typeface="ＭＳ Ｐゴシック" charset="-128"/>
              </a:rPr>
              <a:t>ary</a:t>
            </a:r>
            <a:endParaRPr lang="en-US" sz="5400" dirty="0">
              <a:solidFill>
                <a:srgbClr val="FFFFFF"/>
              </a:solidFill>
              <a:latin typeface="Calibri" charset="0"/>
              <a:ea typeface="ＭＳ Ｐゴシック" charset="-128"/>
              <a:cs typeface="ＭＳ Ｐゴシック" charset="-128"/>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srgbClr val="FFFFFF"/>
              </a:solidFill>
              <a:latin typeface="Calibri" charset="0"/>
              <a:ea typeface="ＭＳ Ｐゴシック" charset="-128"/>
              <a:cs typeface="ＭＳ Ｐゴシック" charset="-128"/>
            </a:endParaRPr>
          </a:p>
        </p:txBody>
      </p:sp>
      <p:graphicFrame>
        <p:nvGraphicFramePr>
          <p:cNvPr id="84994"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40965"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4996"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dirty="0" smtClean="0">
                <a:solidFill>
                  <a:srgbClr val="FFFFFF"/>
                </a:solidFill>
                <a:latin typeface="Calibri" charset="0"/>
                <a:ea typeface="ＭＳ Ｐゴシック" charset="-128"/>
                <a:cs typeface="ＭＳ Ｐゴシック" charset="-128"/>
              </a:rPr>
              <a:t>Parl</a:t>
            </a:r>
            <a:r>
              <a:rPr lang="en-US" sz="5400" dirty="0" smtClean="0">
                <a:solidFill>
                  <a:srgbClr val="FFFF00"/>
                </a:solidFill>
                <a:latin typeface="Calibri" charset="0"/>
                <a:ea typeface="ＭＳ Ｐゴシック" charset="-128"/>
                <a:cs typeface="ＭＳ Ｐゴシック" charset="-128"/>
              </a:rPr>
              <a:t>iam</a:t>
            </a:r>
            <a:r>
              <a:rPr lang="en-US" sz="5400" dirty="0" smtClean="0">
                <a:solidFill>
                  <a:srgbClr val="FFFFFF"/>
                </a:solidFill>
                <a:latin typeface="Calibri" charset="0"/>
                <a:ea typeface="ＭＳ Ｐゴシック" charset="-128"/>
                <a:cs typeface="ＭＳ Ｐゴシック" charset="-128"/>
              </a:rPr>
              <a:t>ent</a:t>
            </a:r>
            <a:endParaRPr lang="en-US" sz="5400" dirty="0">
              <a:solidFill>
                <a:srgbClr val="FFFF00"/>
              </a:solidFill>
              <a:latin typeface="Calibri" charset="0"/>
              <a:ea typeface="ＭＳ Ｐゴシック" charset="-128"/>
              <a:cs typeface="ＭＳ Ｐゴシック" charset="-128"/>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srgbClr val="FFFFFF"/>
              </a:solidFill>
              <a:latin typeface="Calibri" charset="0"/>
              <a:ea typeface="ＭＳ Ｐゴシック" charset="-128"/>
              <a:cs typeface="ＭＳ Ｐゴシック" charset="-128"/>
            </a:endParaRPr>
          </a:p>
        </p:txBody>
      </p:sp>
      <p:graphicFrame>
        <p:nvGraphicFramePr>
          <p:cNvPr id="86018"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41989"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6020" name="TextBox 4"/>
          <p:cNvSpPr txBox="1">
            <a:spLocks noChangeArrowheads="1"/>
          </p:cNvSpPr>
          <p:nvPr/>
        </p:nvSpPr>
        <p:spPr bwMode="auto">
          <a:xfrm>
            <a:off x="2438400" y="2824163"/>
            <a:ext cx="4724400" cy="923925"/>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a:solidFill>
                  <a:srgbClr val="FFFFFF"/>
                </a:solidFill>
                <a:latin typeface="Calibri" charset="0"/>
                <a:ea typeface="ＭＳ Ｐゴシック" charset="-128"/>
                <a:cs typeface="ＭＳ Ｐゴシック" charset="-128"/>
              </a:rPr>
              <a:t>2 -VISUALS</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srgbClr val="FFFFFF"/>
              </a:solidFill>
              <a:latin typeface="Calibri" charset="0"/>
              <a:ea typeface="ＭＳ Ｐゴシック" charset="-128"/>
              <a:cs typeface="ＭＳ Ｐゴシック" charset="-128"/>
            </a:endParaRPr>
          </a:p>
        </p:txBody>
      </p:sp>
      <p:graphicFrame>
        <p:nvGraphicFramePr>
          <p:cNvPr id="87042"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43013"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7044" name="TextBox 4"/>
          <p:cNvSpPr txBox="1">
            <a:spLocks noChangeArrowheads="1"/>
          </p:cNvSpPr>
          <p:nvPr/>
        </p:nvSpPr>
        <p:spPr bwMode="auto">
          <a:xfrm>
            <a:off x="2438400" y="2514600"/>
            <a:ext cx="4724400" cy="1754188"/>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dirty="0">
                <a:solidFill>
                  <a:srgbClr val="FFFFFF"/>
                </a:solidFill>
                <a:latin typeface="Calibri" charset="0"/>
                <a:ea typeface="ＭＳ Ｐゴシック" charset="-128"/>
                <a:cs typeface="ＭＳ Ｐゴシック" charset="-128"/>
              </a:rPr>
              <a:t>Se-</a:t>
            </a:r>
            <a:r>
              <a:rPr lang="en-US" sz="5400" dirty="0" err="1">
                <a:solidFill>
                  <a:srgbClr val="FFFF00"/>
                </a:solidFill>
                <a:latin typeface="Calibri" charset="0"/>
                <a:ea typeface="ＭＳ Ｐゴシック" charset="-128"/>
                <a:cs typeface="ＭＳ Ｐゴシック" charset="-128"/>
              </a:rPr>
              <a:t>para</a:t>
            </a:r>
            <a:r>
              <a:rPr lang="en-US" sz="5400" dirty="0" err="1">
                <a:solidFill>
                  <a:srgbClr val="FFFFFF"/>
                </a:solidFill>
                <a:latin typeface="Calibri" charset="0"/>
                <a:ea typeface="ＭＳ Ｐゴシック" charset="-128"/>
                <a:cs typeface="ＭＳ Ｐゴシック" charset="-128"/>
              </a:rPr>
              <a:t>-te</a:t>
            </a:r>
            <a:endParaRPr lang="en-US" sz="5400" dirty="0">
              <a:solidFill>
                <a:srgbClr val="FFFFFF"/>
              </a:solidFill>
              <a:latin typeface="Calibri" charset="0"/>
              <a:ea typeface="ＭＳ Ｐゴシック" charset="-128"/>
              <a:cs typeface="ＭＳ Ｐゴシック" charset="-128"/>
            </a:endParaRPr>
          </a:p>
          <a:p>
            <a:pPr algn="ctr" fontAlgn="base">
              <a:spcBef>
                <a:spcPct val="0"/>
              </a:spcBef>
              <a:spcAft>
                <a:spcPct val="0"/>
              </a:spcAft>
            </a:pPr>
            <a:r>
              <a:rPr lang="en-US" sz="5400" dirty="0">
                <a:solidFill>
                  <a:srgbClr val="FFFFFF"/>
                </a:solidFill>
                <a:latin typeface="Calibri" charset="0"/>
                <a:ea typeface="ＭＳ Ｐゴシック" charset="-128"/>
                <a:cs typeface="ＭＳ Ｐゴシック" charset="-128"/>
              </a:rPr>
              <a:t>Be-</a:t>
            </a:r>
            <a:r>
              <a:rPr lang="en-US" sz="5400" dirty="0">
                <a:solidFill>
                  <a:srgbClr val="FFFF00"/>
                </a:solidFill>
                <a:latin typeface="Calibri" charset="0"/>
                <a:ea typeface="ＭＳ Ｐゴシック" charset="-128"/>
                <a:cs typeface="ＭＳ Ｐゴシック" charset="-128"/>
              </a:rPr>
              <a:t>lie</a:t>
            </a:r>
            <a:r>
              <a:rPr lang="en-US" sz="5400" dirty="0">
                <a:solidFill>
                  <a:srgbClr val="FFFFFF"/>
                </a:solidFill>
                <a:latin typeface="Calibri" charset="0"/>
                <a:ea typeface="ＭＳ Ｐゴシック" charset="-128"/>
                <a:cs typeface="ＭＳ Ｐゴシック" charset="-128"/>
              </a:rPr>
              <a:t>-</a:t>
            </a:r>
            <a:r>
              <a:rPr lang="en-US" sz="5400" dirty="0" err="1">
                <a:solidFill>
                  <a:srgbClr val="FFFFFF"/>
                </a:solidFill>
                <a:latin typeface="Calibri" charset="0"/>
                <a:ea typeface="ＭＳ Ｐゴシック" charset="-128"/>
                <a:cs typeface="ＭＳ Ｐゴシック" charset="-128"/>
              </a:rPr>
              <a:t>ve</a:t>
            </a:r>
            <a:endParaRPr lang="en-US" sz="5400" dirty="0">
              <a:solidFill>
                <a:srgbClr val="FFFFFF"/>
              </a:solidFill>
              <a:latin typeface="Calibri" charset="0"/>
              <a:ea typeface="ＭＳ Ｐゴシック" charset="-128"/>
              <a:cs typeface="ＭＳ Ｐゴシック" charset="-128"/>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ChangeArrowheads="1"/>
          </p:cNvSpPr>
          <p:nvPr/>
        </p:nvSpPr>
        <p:spPr bwMode="auto">
          <a:xfrm>
            <a:off x="762000" y="609600"/>
            <a:ext cx="7772400" cy="5791200"/>
          </a:xfrm>
          <a:prstGeom prst="rect">
            <a:avLst/>
          </a:prstGeom>
          <a:noFill/>
          <a:ln w="9525">
            <a:noFill/>
            <a:miter lim="800000"/>
            <a:headEnd/>
            <a:tailEnd/>
          </a:ln>
        </p:spPr>
        <p:txBody>
          <a:bodyPr wrap="none" anchor="ctr">
            <a:prstTxWarp prst="textNoShape">
              <a:avLst/>
            </a:prstTxWarp>
          </a:bodyPr>
          <a:lstStyle/>
          <a:p>
            <a:pPr fontAlgn="base">
              <a:spcBef>
                <a:spcPct val="0"/>
              </a:spcBef>
              <a:spcAft>
                <a:spcPct val="0"/>
              </a:spcAft>
            </a:pPr>
            <a:endParaRPr lang="en-US">
              <a:solidFill>
                <a:srgbClr val="FFFFFF"/>
              </a:solidFill>
              <a:latin typeface="Calibri" charset="0"/>
              <a:ea typeface="ＭＳ Ｐゴシック" charset="-128"/>
              <a:cs typeface="ＭＳ Ｐゴシック" charset="-128"/>
            </a:endParaRPr>
          </a:p>
        </p:txBody>
      </p:sp>
      <p:graphicFrame>
        <p:nvGraphicFramePr>
          <p:cNvPr id="88066"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44037"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8068" name="TextBox 4"/>
          <p:cNvSpPr txBox="1">
            <a:spLocks noChangeArrowheads="1"/>
          </p:cNvSpPr>
          <p:nvPr/>
        </p:nvSpPr>
        <p:spPr bwMode="auto">
          <a:xfrm>
            <a:off x="2133600" y="2824163"/>
            <a:ext cx="5334000" cy="923925"/>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a:solidFill>
                  <a:srgbClr val="FFFFFF"/>
                </a:solidFill>
                <a:latin typeface="Calibri" charset="0"/>
                <a:ea typeface="ＭＳ Ｐゴシック" charset="-128"/>
                <a:cs typeface="ＭＳ Ｐゴシック" charset="-128"/>
              </a:rPr>
              <a:t>3 - MNEMONICS</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srgbClr val="FFFFFF"/>
              </a:solidFill>
              <a:latin typeface="Calibri" charset="0"/>
              <a:ea typeface="ＭＳ Ｐゴシック" charset="-128"/>
              <a:cs typeface="ＭＳ Ｐゴシック" charset="-128"/>
            </a:endParaRPr>
          </a:p>
        </p:txBody>
      </p:sp>
      <p:graphicFrame>
        <p:nvGraphicFramePr>
          <p:cNvPr id="8909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45061"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9092"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dirty="0">
                <a:solidFill>
                  <a:srgbClr val="FFFFFF"/>
                </a:solidFill>
                <a:latin typeface="Calibri" charset="0"/>
                <a:ea typeface="ＭＳ Ｐゴシック" charset="-128"/>
                <a:cs typeface="ＭＳ Ｐゴシック" charset="-128"/>
              </a:rPr>
              <a:t>ne</a:t>
            </a:r>
            <a:r>
              <a:rPr lang="en-US" sz="5400" dirty="0">
                <a:solidFill>
                  <a:srgbClr val="FFFF00"/>
                </a:solidFill>
                <a:latin typeface="Calibri" charset="0"/>
                <a:ea typeface="ＭＳ Ｐゴシック" charset="-128"/>
                <a:cs typeface="ＭＳ Ｐゴシック" charset="-128"/>
              </a:rPr>
              <a:t>c</a:t>
            </a:r>
            <a:r>
              <a:rPr lang="en-US" sz="5400" dirty="0">
                <a:solidFill>
                  <a:srgbClr val="FFFFFF"/>
                </a:solidFill>
                <a:latin typeface="Calibri" charset="0"/>
                <a:ea typeface="ＭＳ Ｐゴシック" charset="-128"/>
                <a:cs typeface="ＭＳ Ｐゴシック" charset="-128"/>
              </a:rPr>
              <a:t>e</a:t>
            </a:r>
            <a:r>
              <a:rPr lang="en-US" sz="5400" dirty="0">
                <a:solidFill>
                  <a:srgbClr val="FFFF00"/>
                </a:solidFill>
                <a:latin typeface="Calibri" charset="0"/>
                <a:ea typeface="ＭＳ Ｐゴシック" charset="-128"/>
                <a:cs typeface="ＭＳ Ｐゴシック" charset="-128"/>
              </a:rPr>
              <a:t>ss</a:t>
            </a:r>
            <a:r>
              <a:rPr lang="en-US" sz="5400" dirty="0">
                <a:solidFill>
                  <a:srgbClr val="FFFFFF"/>
                </a:solidFill>
                <a:latin typeface="Calibri" charset="0"/>
                <a:ea typeface="ＭＳ Ｐゴシック" charset="-128"/>
                <a:cs typeface="ＭＳ Ｐゴシック" charset="-128"/>
              </a:rPr>
              <a:t>ary</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srgbClr val="FFFFFF"/>
              </a:solidFill>
              <a:latin typeface="Calibri" charset="0"/>
              <a:ea typeface="ＭＳ Ｐゴシック" charset="-128"/>
              <a:cs typeface="ＭＳ Ｐゴシック" charset="-128"/>
            </a:endParaRPr>
          </a:p>
        </p:txBody>
      </p:sp>
      <p:graphicFrame>
        <p:nvGraphicFramePr>
          <p:cNvPr id="8909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46085"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9092"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dirty="0" smtClean="0">
                <a:solidFill>
                  <a:srgbClr val="FFFFFF"/>
                </a:solidFill>
                <a:latin typeface="Calibri" charset="0"/>
                <a:ea typeface="ＭＳ Ｐゴシック" charset="-128"/>
                <a:cs typeface="ＭＳ Ｐゴシック" charset="-128"/>
              </a:rPr>
              <a:t>a</a:t>
            </a:r>
            <a:r>
              <a:rPr lang="en-US" sz="5400" dirty="0" smtClean="0">
                <a:solidFill>
                  <a:srgbClr val="FFFF00"/>
                </a:solidFill>
                <a:latin typeface="Calibri" charset="0"/>
                <a:ea typeface="ＭＳ Ｐゴシック" charset="-128"/>
                <a:cs typeface="ＭＳ Ｐゴシック" charset="-128"/>
              </a:rPr>
              <a:t>cc</a:t>
            </a:r>
            <a:r>
              <a:rPr lang="en-US" sz="5400" dirty="0" smtClean="0">
                <a:solidFill>
                  <a:srgbClr val="FFFFFF"/>
                </a:solidFill>
                <a:latin typeface="Calibri" charset="0"/>
                <a:ea typeface="ＭＳ Ｐゴシック" charset="-128"/>
                <a:cs typeface="ＭＳ Ｐゴシック" charset="-128"/>
              </a:rPr>
              <a:t>o</a:t>
            </a:r>
            <a:r>
              <a:rPr lang="en-US" sz="5400" dirty="0" smtClean="0">
                <a:solidFill>
                  <a:srgbClr val="FFFF00"/>
                </a:solidFill>
                <a:latin typeface="Calibri" charset="0"/>
                <a:ea typeface="ＭＳ Ｐゴシック" charset="-128"/>
                <a:cs typeface="ＭＳ Ｐゴシック" charset="-128"/>
              </a:rPr>
              <a:t>mm</a:t>
            </a:r>
            <a:r>
              <a:rPr lang="en-US" sz="5400" dirty="0" smtClean="0">
                <a:solidFill>
                  <a:srgbClr val="FFFFFF"/>
                </a:solidFill>
                <a:latin typeface="Calibri" charset="0"/>
                <a:ea typeface="ＭＳ Ｐゴシック" charset="-128"/>
                <a:cs typeface="ＭＳ Ｐゴシック" charset="-128"/>
              </a:rPr>
              <a:t>odation</a:t>
            </a:r>
            <a:endParaRPr lang="en-US" sz="5400" dirty="0">
              <a:solidFill>
                <a:srgbClr val="FFFFFF"/>
              </a:solidFill>
              <a:latin typeface="Calibri" charset="0"/>
              <a:ea typeface="ＭＳ Ｐゴシック" charset="-128"/>
              <a:cs typeface="ＭＳ Ｐゴシック" charset="-128"/>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9757" y="1804847"/>
            <a:ext cx="7118034" cy="3539431"/>
          </a:xfrm>
          <a:prstGeom prst="rect">
            <a:avLst/>
          </a:prstGeom>
          <a:noFill/>
        </p:spPr>
        <p:txBody>
          <a:bodyPr wrap="square" rtlCol="0">
            <a:spAutoFit/>
          </a:bodyPr>
          <a:lstStyle/>
          <a:p>
            <a:r>
              <a:rPr lang="en-US" sz="2800" dirty="0"/>
              <a:t>At a tragically early age Jade was diagnosed with cervical cancer. Terminally ill, she had to make plans for her two beloved </a:t>
            </a:r>
            <a:r>
              <a:rPr lang="en-US" sz="2800" dirty="0" smtClean="0"/>
              <a:t>boys … </a:t>
            </a:r>
          </a:p>
          <a:p>
            <a:endParaRPr lang="en-US" sz="2800" dirty="0"/>
          </a:p>
          <a:p>
            <a:r>
              <a:rPr lang="en-US" sz="2800" dirty="0" smtClean="0"/>
              <a:t>She </a:t>
            </a:r>
            <a:r>
              <a:rPr lang="en-US" sz="2800" dirty="0"/>
              <a:t>used her money to send them to the most traditional, academically demanding prep school she could find. So they could enjoy the best education reality TV could buy.</a:t>
            </a:r>
          </a:p>
        </p:txBody>
      </p:sp>
    </p:spTree>
    <p:extLst>
      <p:ext uri="{BB962C8B-B14F-4D97-AF65-F5344CB8AC3E}">
        <p14:creationId xmlns:p14="http://schemas.microsoft.com/office/powerpoint/2010/main" val="398918649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Arial" charset="0"/>
              <a:ea typeface="ＭＳ Ｐゴシック" charset="-128"/>
              <a:cs typeface="ＭＳ Ｐゴシック" charset="-128"/>
            </a:endParaRPr>
          </a:p>
        </p:txBody>
      </p:sp>
      <p:sp>
        <p:nvSpPr>
          <p:cNvPr id="2" name="Oval Callout 1"/>
          <p:cNvSpPr/>
          <p:nvPr/>
        </p:nvSpPr>
        <p:spPr>
          <a:xfrm>
            <a:off x="-2973" y="0"/>
            <a:ext cx="2304256" cy="1584176"/>
          </a:xfrm>
          <a:prstGeom prst="wedgeEllipseCallout">
            <a:avLst>
              <a:gd name="adj1" fmla="val -51684"/>
              <a:gd name="adj2" fmla="val 117066"/>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3200" dirty="0" smtClean="0">
                <a:solidFill>
                  <a:prstClr val="white"/>
                </a:solidFill>
                <a:latin typeface="Calibri"/>
              </a:rPr>
              <a:t>Talking Point</a:t>
            </a:r>
            <a:endParaRPr lang="en-US" sz="3200" dirty="0">
              <a:solidFill>
                <a:prstClr val="white"/>
              </a:solidFill>
              <a:latin typeface="Calibri"/>
            </a:endParaRPr>
          </a:p>
        </p:txBody>
      </p:sp>
      <p:sp>
        <p:nvSpPr>
          <p:cNvPr id="10" name="TextBox 9"/>
          <p:cNvSpPr txBox="1"/>
          <p:nvPr/>
        </p:nvSpPr>
        <p:spPr>
          <a:xfrm>
            <a:off x="179512" y="4359070"/>
            <a:ext cx="8712968" cy="584776"/>
          </a:xfrm>
          <a:prstGeom prst="rect">
            <a:avLst/>
          </a:prstGeom>
          <a:noFill/>
        </p:spPr>
        <p:txBody>
          <a:bodyPr wrap="square" rtlCol="0">
            <a:spAutoFit/>
          </a:bodyPr>
          <a:lstStyle/>
          <a:p>
            <a:pPr algn="ctr" fontAlgn="base">
              <a:spcBef>
                <a:spcPct val="0"/>
              </a:spcBef>
              <a:spcAft>
                <a:spcPct val="0"/>
              </a:spcAft>
            </a:pPr>
            <a:r>
              <a:rPr lang="en-US" sz="3200" dirty="0" smtClean="0">
                <a:solidFill>
                  <a:srgbClr val="FFFF00"/>
                </a:solidFill>
                <a:latin typeface="Arial" charset="0"/>
                <a:ea typeface="ＭＳ Ｐゴシック" charset="-128"/>
                <a:cs typeface="ＭＳ Ｐゴシック" charset="-128"/>
              </a:rPr>
              <a:t>Implications in your school?</a:t>
            </a:r>
            <a:endParaRPr lang="en-US" sz="3200" dirty="0">
              <a:solidFill>
                <a:srgbClr val="FFFF00"/>
              </a:solidFill>
              <a:latin typeface="Arial" charset="0"/>
              <a:ea typeface="ＭＳ Ｐゴシック" charset="-128"/>
              <a:cs typeface="ＭＳ Ｐゴシック" charset="-128"/>
            </a:endParaRPr>
          </a:p>
        </p:txBody>
      </p:sp>
      <p:sp>
        <p:nvSpPr>
          <p:cNvPr id="7" name="TextBox 6"/>
          <p:cNvSpPr txBox="1">
            <a:spLocks noChangeArrowheads="1"/>
          </p:cNvSpPr>
          <p:nvPr/>
        </p:nvSpPr>
        <p:spPr bwMode="auto">
          <a:xfrm>
            <a:off x="1295400" y="2003425"/>
            <a:ext cx="7806188" cy="2308324"/>
          </a:xfrm>
          <a:prstGeom prst="rect">
            <a:avLst/>
          </a:prstGeom>
          <a:noFill/>
          <a:ln w="9525">
            <a:noFill/>
            <a:miter lim="800000"/>
            <a:headEnd/>
            <a:tailEnd/>
          </a:ln>
        </p:spPr>
        <p:txBody>
          <a:bodyPr wrap="square">
            <a:prstTxWarp prst="textNoShape">
              <a:avLst/>
            </a:prstTxWarp>
            <a:spAutoFit/>
          </a:bodyPr>
          <a:lstStyle/>
          <a:p>
            <a:pPr marL="742950" indent="-742950" fontAlgn="base">
              <a:spcBef>
                <a:spcPct val="0"/>
              </a:spcBef>
              <a:spcAft>
                <a:spcPct val="0"/>
              </a:spcAft>
              <a:buFont typeface="Calibri" charset="0"/>
              <a:buAutoNum type="arabicPeriod"/>
            </a:pPr>
            <a:r>
              <a:rPr lang="en-US" sz="2400" dirty="0">
                <a:solidFill>
                  <a:srgbClr val="FFFFFF"/>
                </a:solidFill>
                <a:latin typeface="Calibri" charset="0"/>
                <a:ea typeface="ＭＳ Ｐゴシック" charset="-128"/>
                <a:cs typeface="ＭＳ Ｐゴシック" charset="-128"/>
              </a:rPr>
              <a:t>Teach reading – scanning, skimming, analysis</a:t>
            </a:r>
          </a:p>
          <a:p>
            <a:pPr marL="742950" indent="-742950" fontAlgn="base">
              <a:spcBef>
                <a:spcPct val="0"/>
              </a:spcBef>
              <a:spcAft>
                <a:spcPct val="0"/>
              </a:spcAft>
              <a:buFont typeface="Calibri" charset="0"/>
              <a:buAutoNum type="arabicPeriod"/>
            </a:pPr>
            <a:r>
              <a:rPr lang="en-US" sz="2400" dirty="0">
                <a:solidFill>
                  <a:srgbClr val="FFFFFF"/>
                </a:solidFill>
                <a:latin typeface="Calibri" charset="0"/>
                <a:ea typeface="ＭＳ Ｐゴシック" charset="-128"/>
                <a:cs typeface="ＭＳ Ｐゴシック" charset="-128"/>
              </a:rPr>
              <a:t>Read aloud and display</a:t>
            </a:r>
          </a:p>
          <a:p>
            <a:pPr marL="742950" indent="-742950" fontAlgn="base">
              <a:spcBef>
                <a:spcPct val="0"/>
              </a:spcBef>
              <a:spcAft>
                <a:spcPct val="0"/>
              </a:spcAft>
              <a:buFont typeface="Calibri" charset="0"/>
              <a:buAutoNum type="arabicPeriod"/>
            </a:pPr>
            <a:r>
              <a:rPr lang="en-US" sz="2400" dirty="0">
                <a:solidFill>
                  <a:srgbClr val="FFFFFF"/>
                </a:solidFill>
                <a:latin typeface="Calibri" charset="0"/>
                <a:ea typeface="ＭＳ Ｐゴシック" charset="-128"/>
                <a:cs typeface="ＭＳ Ｐゴシック" charset="-128"/>
              </a:rPr>
              <a:t>Teach key vocabulary</a:t>
            </a:r>
          </a:p>
          <a:p>
            <a:pPr marL="742950" indent="-742950" fontAlgn="base">
              <a:spcBef>
                <a:spcPct val="0"/>
              </a:spcBef>
              <a:spcAft>
                <a:spcPct val="0"/>
              </a:spcAft>
              <a:buFont typeface="Calibri" charset="0"/>
              <a:buAutoNum type="arabicPeriod"/>
            </a:pPr>
            <a:r>
              <a:rPr lang="en-US" sz="2400" dirty="0">
                <a:solidFill>
                  <a:srgbClr val="FFFFFF"/>
                </a:solidFill>
                <a:latin typeface="Calibri" charset="0"/>
                <a:ea typeface="ＭＳ Ｐゴシック" charset="-128"/>
                <a:cs typeface="ＭＳ Ｐゴシック" charset="-128"/>
              </a:rPr>
              <a:t>Demystify spelling</a:t>
            </a:r>
          </a:p>
          <a:p>
            <a:pPr marL="742950" indent="-742950" fontAlgn="base">
              <a:spcBef>
                <a:spcPct val="0"/>
              </a:spcBef>
              <a:spcAft>
                <a:spcPct val="0"/>
              </a:spcAft>
              <a:buFont typeface="Calibri" charset="0"/>
              <a:buAutoNum type="arabicPeriod"/>
            </a:pPr>
            <a:r>
              <a:rPr lang="en-US" sz="2400" dirty="0">
                <a:solidFill>
                  <a:srgbClr val="FFFFFF"/>
                </a:solidFill>
                <a:latin typeface="Calibri" charset="0"/>
                <a:ea typeface="ＭＳ Ｐゴシック" charset="-128"/>
                <a:cs typeface="ＭＳ Ｐゴシック" charset="-128"/>
              </a:rPr>
              <a:t>Teach research, not FOFO</a:t>
            </a:r>
          </a:p>
          <a:p>
            <a:pPr marL="742950" indent="-742950" fontAlgn="base">
              <a:spcBef>
                <a:spcPct val="0"/>
              </a:spcBef>
              <a:spcAft>
                <a:spcPct val="0"/>
              </a:spcAft>
            </a:pPr>
            <a:endParaRPr lang="en-US" sz="2400" dirty="0">
              <a:solidFill>
                <a:srgbClr val="FFFFFF"/>
              </a:solidFill>
              <a:latin typeface="Calibri" charset="0"/>
              <a:ea typeface="ＭＳ Ｐゴシック" charset="-128"/>
              <a:cs typeface="ＭＳ Ｐゴシック" charset="-128"/>
            </a:endParaRPr>
          </a:p>
        </p:txBody>
      </p:sp>
    </p:spTree>
    <p:extLst>
      <p:ext uri="{BB962C8B-B14F-4D97-AF65-F5344CB8AC3E}">
        <p14:creationId xmlns:p14="http://schemas.microsoft.com/office/powerpoint/2010/main" val="28545440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p:tgtEl>
                                          <p:spTgt spid="10">
                                            <p:txEl>
                                              <p:pRg st="0" end="0"/>
                                            </p:txEl>
                                          </p:spTgt>
                                        </p:tgtEl>
                                        <p:attrNameLst>
                                          <p:attrName>ppt_x</p:attrName>
                                        </p:attrNameLst>
                                      </p:cBhvr>
                                      <p:tavLst>
                                        <p:tav tm="0">
                                          <p:val>
                                            <p:strVal val="#ppt_x-#ppt_w*1.125000"/>
                                          </p:val>
                                        </p:tav>
                                        <p:tav tm="100000">
                                          <p:val>
                                            <p:strVal val="#ppt_x"/>
                                          </p:val>
                                        </p:tav>
                                      </p:tavLst>
                                    </p:anim>
                                    <p:animEffect transition="in" filter="wipe(right)">
                                      <p:cBhvr>
                                        <p:cTn id="1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5"/>
      <p:bldP spid="7" grpId="0" bldLvl="3"/>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Arial" charset="0"/>
              <a:ea typeface="ＭＳ Ｐゴシック" charset="-128"/>
              <a:cs typeface="ＭＳ Ｐゴシック" charset="-128"/>
            </a:endParaRPr>
          </a:p>
        </p:txBody>
      </p:sp>
      <p:pic>
        <p:nvPicPr>
          <p:cNvPr id="92163" name="Picture 4"/>
          <p:cNvPicPr>
            <a:picLocks noChangeAspect="1" noChangeArrowheads="1"/>
          </p:cNvPicPr>
          <p:nvPr/>
        </p:nvPicPr>
        <p:blipFill>
          <a:blip r:embed="rId3"/>
          <a:srcRect/>
          <a:stretch>
            <a:fillRect/>
          </a:stretch>
        </p:blipFill>
        <p:spPr bwMode="auto">
          <a:xfrm>
            <a:off x="0" y="88900"/>
            <a:ext cx="2133600" cy="1917700"/>
          </a:xfrm>
          <a:prstGeom prst="rect">
            <a:avLst/>
          </a:prstGeom>
          <a:noFill/>
          <a:ln w="9525">
            <a:noFill/>
            <a:miter lim="800000"/>
            <a:headEnd/>
            <a:tailEnd/>
          </a:ln>
        </p:spPr>
      </p:pic>
      <p:sp>
        <p:nvSpPr>
          <p:cNvPr id="20" name="TextBox 19"/>
          <p:cNvSpPr txBox="1">
            <a:spLocks noChangeArrowheads="1"/>
          </p:cNvSpPr>
          <p:nvPr/>
        </p:nvSpPr>
        <p:spPr bwMode="auto">
          <a:xfrm>
            <a:off x="1676400" y="2362200"/>
            <a:ext cx="7162800" cy="3416300"/>
          </a:xfrm>
          <a:prstGeom prst="rect">
            <a:avLst/>
          </a:prstGeom>
          <a:noFill/>
          <a:ln w="9525">
            <a:noFill/>
            <a:miter lim="800000"/>
            <a:headEnd/>
            <a:tailEnd/>
          </a:ln>
        </p:spPr>
        <p:txBody>
          <a:bodyPr>
            <a:prstTxWarp prst="textNoShape">
              <a:avLst/>
            </a:prstTxWarp>
            <a:spAutoFit/>
          </a:bodyPr>
          <a:lstStyle/>
          <a:p>
            <a:pPr marL="742950" indent="-742950" fontAlgn="base">
              <a:spcBef>
                <a:spcPct val="0"/>
              </a:spcBef>
              <a:spcAft>
                <a:spcPct val="0"/>
              </a:spcAft>
              <a:buFont typeface="Calibri" charset="0"/>
              <a:buAutoNum type="arabicPeriod"/>
            </a:pPr>
            <a:r>
              <a:rPr lang="en-US" sz="3600" dirty="0">
                <a:solidFill>
                  <a:srgbClr val="FFFFFF"/>
                </a:solidFill>
                <a:latin typeface="Calibri" charset="0"/>
                <a:ea typeface="ＭＳ Ｐゴシック" charset="-128"/>
                <a:cs typeface="ＭＳ Ｐゴシック" charset="-128"/>
              </a:rPr>
              <a:t>Demonstrate writing</a:t>
            </a:r>
          </a:p>
          <a:p>
            <a:pPr marL="742950" indent="-742950" fontAlgn="base">
              <a:spcBef>
                <a:spcPct val="0"/>
              </a:spcBef>
              <a:spcAft>
                <a:spcPct val="0"/>
              </a:spcAft>
              <a:buFont typeface="Calibri" charset="0"/>
              <a:buAutoNum type="arabicPeriod"/>
            </a:pPr>
            <a:r>
              <a:rPr lang="en-US" sz="3600" dirty="0">
                <a:solidFill>
                  <a:srgbClr val="FFFFFF"/>
                </a:solidFill>
                <a:latin typeface="Calibri" charset="0"/>
                <a:ea typeface="ＭＳ Ｐゴシック" charset="-128"/>
                <a:cs typeface="ＭＳ Ｐゴシック" charset="-128"/>
              </a:rPr>
              <a:t>Teach composition &amp;</a:t>
            </a:r>
            <a:r>
              <a:rPr lang="en-US" sz="3600" dirty="0" smtClean="0">
                <a:solidFill>
                  <a:srgbClr val="FFFFFF"/>
                </a:solidFill>
                <a:latin typeface="Calibri" charset="0"/>
                <a:ea typeface="ＭＳ Ｐゴシック" charset="-128"/>
                <a:cs typeface="ＭＳ Ｐゴシック" charset="-128"/>
              </a:rPr>
              <a:t> planning</a:t>
            </a:r>
          </a:p>
          <a:p>
            <a:pPr marL="742950" indent="-742950" fontAlgn="base">
              <a:spcBef>
                <a:spcPct val="0"/>
              </a:spcBef>
              <a:spcAft>
                <a:spcPct val="0"/>
              </a:spcAft>
              <a:buFont typeface="Calibri" charset="0"/>
              <a:buAutoNum type="arabicPeriod"/>
            </a:pPr>
            <a:r>
              <a:rPr lang="en-US" sz="3600" dirty="0">
                <a:solidFill>
                  <a:srgbClr val="FFFFFF"/>
                </a:solidFill>
                <a:latin typeface="Calibri" charset="0"/>
                <a:ea typeface="ＭＳ Ｐゴシック" charset="-128"/>
                <a:cs typeface="ＭＳ Ｐゴシック" charset="-128"/>
              </a:rPr>
              <a:t>Allow oral rehearsal</a:t>
            </a:r>
          </a:p>
          <a:p>
            <a:pPr marL="742950" indent="-742950" fontAlgn="base">
              <a:spcBef>
                <a:spcPct val="0"/>
              </a:spcBef>
              <a:spcAft>
                <a:spcPct val="0"/>
              </a:spcAft>
              <a:buFont typeface="Calibri" charset="0"/>
              <a:buAutoNum type="arabicPeriod"/>
            </a:pPr>
            <a:r>
              <a:rPr lang="en-US" sz="3600" dirty="0">
                <a:solidFill>
                  <a:srgbClr val="FFFFFF"/>
                </a:solidFill>
                <a:latin typeface="Calibri" charset="0"/>
                <a:ea typeface="ＭＳ Ｐゴシック" charset="-128"/>
                <a:cs typeface="ＭＳ Ｐゴシック" charset="-128"/>
              </a:rPr>
              <a:t>Short &amp; long sentences</a:t>
            </a:r>
          </a:p>
          <a:p>
            <a:pPr marL="742950" indent="-742950" fontAlgn="base">
              <a:spcBef>
                <a:spcPct val="0"/>
              </a:spcBef>
              <a:spcAft>
                <a:spcPct val="0"/>
              </a:spcAft>
              <a:buFont typeface="Calibri" charset="0"/>
              <a:buAutoNum type="arabicPeriod"/>
            </a:pPr>
            <a:r>
              <a:rPr lang="en-US" sz="3600" dirty="0">
                <a:solidFill>
                  <a:srgbClr val="FFFFFF"/>
                </a:solidFill>
                <a:latin typeface="Calibri" charset="0"/>
                <a:ea typeface="ＭＳ Ｐゴシック" charset="-128"/>
                <a:cs typeface="ＭＳ Ｐゴシック" charset="-128"/>
              </a:rPr>
              <a:t>Connectives</a:t>
            </a:r>
          </a:p>
          <a:p>
            <a:pPr marL="742950" indent="-742950" fontAlgn="base">
              <a:spcBef>
                <a:spcPct val="0"/>
              </a:spcBef>
              <a:spcAft>
                <a:spcPct val="0"/>
              </a:spcAft>
            </a:pPr>
            <a:endParaRPr lang="en-US" sz="3600" dirty="0">
              <a:solidFill>
                <a:srgbClr val="FFFFFF"/>
              </a:solidFill>
              <a:latin typeface="Calibri" charset="0"/>
              <a:ea typeface="ＭＳ Ｐゴシック" charset="-128"/>
              <a:cs typeface="ＭＳ Ｐゴシック" charset="-128"/>
            </a:endParaRPr>
          </a:p>
        </p:txBody>
      </p:sp>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6"/>
          <p:cNvSpPr txBox="1">
            <a:spLocks noChangeArrowheads="1"/>
          </p:cNvSpPr>
          <p:nvPr/>
        </p:nvSpPr>
        <p:spPr bwMode="auto">
          <a:xfrm>
            <a:off x="609600" y="762000"/>
            <a:ext cx="8077200" cy="5940425"/>
          </a:xfrm>
          <a:prstGeom prst="rect">
            <a:avLst/>
          </a:prstGeom>
          <a:noFill/>
          <a:ln w="9525">
            <a:noFill/>
            <a:miter lim="800000"/>
            <a:headEnd/>
            <a:tailEnd/>
          </a:ln>
        </p:spPr>
        <p:txBody>
          <a:bodyPr>
            <a:prstTxWarp prst="textNoShape">
              <a:avLst/>
            </a:prstTxWarp>
            <a:spAutoFit/>
          </a:bodyPr>
          <a:lstStyle/>
          <a:p>
            <a:pPr algn="ctr" fontAlgn="base">
              <a:spcBef>
                <a:spcPct val="50000"/>
              </a:spcBef>
              <a:spcAft>
                <a:spcPct val="0"/>
              </a:spcAft>
            </a:pPr>
            <a:r>
              <a:rPr lang="en-US" sz="3600">
                <a:solidFill>
                  <a:srgbClr val="FFFF00"/>
                </a:solidFill>
                <a:latin typeface="Calibri" charset="0"/>
                <a:ea typeface="ＭＳ Ｐゴシック" charset="-128"/>
                <a:cs typeface="ＭＳ Ｐゴシック" charset="-128"/>
              </a:rPr>
              <a:t>Know your connectives</a:t>
            </a:r>
          </a:p>
          <a:p>
            <a:pPr algn="ctr" fontAlgn="base">
              <a:spcBef>
                <a:spcPct val="50000"/>
              </a:spcBef>
              <a:spcAft>
                <a:spcPct val="0"/>
              </a:spcAft>
            </a:pPr>
            <a:endParaRPr lang="en-US" sz="3200">
              <a:solidFill>
                <a:srgbClr val="FFFF00"/>
              </a:solidFill>
              <a:latin typeface="Calibri" charset="0"/>
              <a:ea typeface="ＭＳ Ｐゴシック" charset="-128"/>
              <a:cs typeface="ＭＳ Ｐゴシック" charset="-128"/>
            </a:endParaRPr>
          </a:p>
          <a:p>
            <a:pPr fontAlgn="base">
              <a:spcBef>
                <a:spcPct val="50000"/>
              </a:spcBef>
              <a:spcAft>
                <a:spcPct val="0"/>
              </a:spcAft>
            </a:pPr>
            <a:r>
              <a:rPr lang="en-US" sz="2000" b="1">
                <a:solidFill>
                  <a:srgbClr val="FFFF00"/>
                </a:solidFill>
                <a:latin typeface="Calibri" charset="0"/>
                <a:ea typeface="ＭＳ Ｐゴシック" charset="-128"/>
                <a:cs typeface="ＭＳ Ｐゴシック" charset="-128"/>
              </a:rPr>
              <a:t>Adding</a:t>
            </a:r>
            <a:r>
              <a:rPr lang="en-US" sz="2000">
                <a:solidFill>
                  <a:srgbClr val="FFFFFF"/>
                </a:solidFill>
                <a:latin typeface="Calibri" charset="0"/>
                <a:ea typeface="ＭＳ Ｐゴシック" charset="-128"/>
                <a:cs typeface="ＭＳ Ｐゴシック" charset="-128"/>
              </a:rPr>
              <a:t>: and, also, as well as, moreover, too</a:t>
            </a:r>
          </a:p>
          <a:p>
            <a:pPr fontAlgn="base">
              <a:spcBef>
                <a:spcPct val="50000"/>
              </a:spcBef>
              <a:spcAft>
                <a:spcPct val="0"/>
              </a:spcAft>
            </a:pPr>
            <a:r>
              <a:rPr lang="en-US" sz="2000" b="1">
                <a:solidFill>
                  <a:srgbClr val="FFFF00"/>
                </a:solidFill>
                <a:latin typeface="Calibri" charset="0"/>
                <a:ea typeface="ＭＳ Ｐゴシック" charset="-128"/>
                <a:cs typeface="ＭＳ Ｐゴシック" charset="-128"/>
              </a:rPr>
              <a:t>Cause &amp; effect</a:t>
            </a:r>
            <a:r>
              <a:rPr lang="en-US" sz="2000">
                <a:solidFill>
                  <a:srgbClr val="FFFFFF"/>
                </a:solidFill>
                <a:latin typeface="Calibri" charset="0"/>
                <a:ea typeface="ＭＳ Ｐゴシック" charset="-128"/>
                <a:cs typeface="ＭＳ Ｐゴシック" charset="-128"/>
              </a:rPr>
              <a:t>: because, so, therefore, thus, consequently</a:t>
            </a:r>
          </a:p>
          <a:p>
            <a:pPr fontAlgn="base">
              <a:spcBef>
                <a:spcPct val="50000"/>
              </a:spcBef>
              <a:spcAft>
                <a:spcPct val="0"/>
              </a:spcAft>
            </a:pPr>
            <a:r>
              <a:rPr lang="en-US" sz="2000" b="1">
                <a:solidFill>
                  <a:srgbClr val="FFFF00"/>
                </a:solidFill>
                <a:latin typeface="Calibri" charset="0"/>
                <a:ea typeface="ＭＳ Ｐゴシック" charset="-128"/>
                <a:cs typeface="ＭＳ Ｐゴシック" charset="-128"/>
              </a:rPr>
              <a:t>Sequencing</a:t>
            </a:r>
            <a:r>
              <a:rPr lang="en-US" sz="2000">
                <a:solidFill>
                  <a:srgbClr val="FFFFFF"/>
                </a:solidFill>
                <a:latin typeface="Calibri" charset="0"/>
                <a:ea typeface="ＭＳ Ｐゴシック" charset="-128"/>
                <a:cs typeface="ＭＳ Ｐゴシック" charset="-128"/>
              </a:rPr>
              <a:t>: next, then, first, finally, meanwhile, before, after</a:t>
            </a:r>
          </a:p>
          <a:p>
            <a:pPr fontAlgn="base">
              <a:spcBef>
                <a:spcPct val="50000"/>
              </a:spcBef>
              <a:spcAft>
                <a:spcPct val="0"/>
              </a:spcAft>
            </a:pPr>
            <a:r>
              <a:rPr lang="en-US" sz="2000" b="1">
                <a:solidFill>
                  <a:srgbClr val="FFFF00"/>
                </a:solidFill>
                <a:latin typeface="Calibri" charset="0"/>
                <a:ea typeface="ＭＳ Ｐゴシック" charset="-128"/>
                <a:cs typeface="ＭＳ Ｐゴシック" charset="-128"/>
              </a:rPr>
              <a:t>Qualifying</a:t>
            </a:r>
            <a:r>
              <a:rPr lang="en-US" sz="2000">
                <a:solidFill>
                  <a:srgbClr val="FFFFFF"/>
                </a:solidFill>
                <a:latin typeface="Calibri" charset="0"/>
                <a:ea typeface="ＭＳ Ｐゴシック" charset="-128"/>
                <a:cs typeface="ＭＳ Ｐゴシック" charset="-128"/>
              </a:rPr>
              <a:t>: however, although, unless, except, if, as long as, apart from, yet</a:t>
            </a:r>
          </a:p>
          <a:p>
            <a:pPr fontAlgn="base">
              <a:spcBef>
                <a:spcPct val="50000"/>
              </a:spcBef>
              <a:spcAft>
                <a:spcPct val="0"/>
              </a:spcAft>
            </a:pPr>
            <a:r>
              <a:rPr lang="en-US" sz="2000" b="1">
                <a:solidFill>
                  <a:srgbClr val="FFFF00"/>
                </a:solidFill>
                <a:latin typeface="Calibri" charset="0"/>
                <a:ea typeface="ＭＳ Ｐゴシック" charset="-128"/>
                <a:cs typeface="ＭＳ Ｐゴシック" charset="-128"/>
              </a:rPr>
              <a:t>Emphasising</a:t>
            </a:r>
            <a:r>
              <a:rPr lang="en-US" sz="2000">
                <a:solidFill>
                  <a:srgbClr val="FFFFFF"/>
                </a:solidFill>
                <a:latin typeface="Calibri" charset="0"/>
                <a:ea typeface="ＭＳ Ｐゴシック" charset="-128"/>
                <a:cs typeface="ＭＳ Ｐゴシック" charset="-128"/>
              </a:rPr>
              <a:t>: above all, in particular, especially, significantly, indeed, notably</a:t>
            </a:r>
          </a:p>
          <a:p>
            <a:pPr fontAlgn="base">
              <a:spcBef>
                <a:spcPct val="50000"/>
              </a:spcBef>
              <a:spcAft>
                <a:spcPct val="0"/>
              </a:spcAft>
            </a:pPr>
            <a:r>
              <a:rPr lang="en-US" sz="2000" b="1">
                <a:solidFill>
                  <a:srgbClr val="FFFF00"/>
                </a:solidFill>
                <a:latin typeface="Calibri" charset="0"/>
                <a:ea typeface="ＭＳ Ｐゴシック" charset="-128"/>
                <a:cs typeface="ＭＳ Ｐゴシック" charset="-128"/>
              </a:rPr>
              <a:t>Illustrating</a:t>
            </a:r>
            <a:r>
              <a:rPr lang="en-US" sz="2000">
                <a:solidFill>
                  <a:srgbClr val="FFFFFF"/>
                </a:solidFill>
                <a:latin typeface="Calibri" charset="0"/>
                <a:ea typeface="ＭＳ Ｐゴシック" charset="-128"/>
                <a:cs typeface="ＭＳ Ｐゴシック" charset="-128"/>
              </a:rPr>
              <a:t>: for example, such as, for instance, as revealed by, in the case of</a:t>
            </a:r>
          </a:p>
          <a:p>
            <a:pPr fontAlgn="base">
              <a:spcBef>
                <a:spcPct val="50000"/>
              </a:spcBef>
              <a:spcAft>
                <a:spcPct val="0"/>
              </a:spcAft>
            </a:pPr>
            <a:r>
              <a:rPr lang="en-US" sz="2000" b="1">
                <a:solidFill>
                  <a:srgbClr val="FFFF00"/>
                </a:solidFill>
                <a:latin typeface="Calibri" charset="0"/>
                <a:ea typeface="ＭＳ Ｐゴシック" charset="-128"/>
                <a:cs typeface="ＭＳ Ｐゴシック" charset="-128"/>
              </a:rPr>
              <a:t>Comparing</a:t>
            </a:r>
            <a:r>
              <a:rPr lang="en-US" sz="2000">
                <a:solidFill>
                  <a:srgbClr val="FFFFFF"/>
                </a:solidFill>
                <a:latin typeface="Calibri" charset="0"/>
                <a:ea typeface="ＭＳ Ｐゴシック" charset="-128"/>
                <a:cs typeface="ＭＳ Ｐゴシック" charset="-128"/>
              </a:rPr>
              <a:t>: equally, in the same way, similarly, likewise, as with, like</a:t>
            </a:r>
          </a:p>
          <a:p>
            <a:pPr fontAlgn="base">
              <a:spcBef>
                <a:spcPct val="50000"/>
              </a:spcBef>
              <a:spcAft>
                <a:spcPct val="0"/>
              </a:spcAft>
            </a:pPr>
            <a:r>
              <a:rPr lang="en-US" sz="2000" b="1">
                <a:solidFill>
                  <a:srgbClr val="FFFF00"/>
                </a:solidFill>
                <a:latin typeface="Calibri" charset="0"/>
                <a:ea typeface="ＭＳ Ｐゴシック" charset="-128"/>
                <a:cs typeface="ＭＳ Ｐゴシック" charset="-128"/>
              </a:rPr>
              <a:t>Contrasting</a:t>
            </a:r>
            <a:r>
              <a:rPr lang="en-US" sz="2000">
                <a:solidFill>
                  <a:srgbClr val="FFFFFF"/>
                </a:solidFill>
                <a:latin typeface="Calibri" charset="0"/>
                <a:ea typeface="ＭＳ Ｐゴシック" charset="-128"/>
                <a:cs typeface="ＭＳ Ｐゴシック" charset="-128"/>
              </a:rPr>
              <a:t>: whereas, instead of, alternatively, otherwise, unlike, on the other hand</a:t>
            </a:r>
          </a:p>
          <a:p>
            <a:pPr fontAlgn="base">
              <a:spcBef>
                <a:spcPct val="50000"/>
              </a:spcBef>
              <a:spcAft>
                <a:spcPct val="0"/>
              </a:spcAft>
            </a:pPr>
            <a:r>
              <a:rPr lang="en-US" sz="2000">
                <a:solidFill>
                  <a:srgbClr val="FFFFFF"/>
                </a:solidFill>
                <a:latin typeface="Calibri" charset="0"/>
                <a:ea typeface="ＭＳ Ｐゴシック" charset="-128"/>
                <a:cs typeface="ＭＳ Ｐゴシック" charset="-128"/>
              </a:rPr>
              <a:t>  </a:t>
            </a:r>
          </a:p>
        </p:txBody>
      </p:sp>
      <p:pic>
        <p:nvPicPr>
          <p:cNvPr id="3" name="Picture 2"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Arial" charset="0"/>
              <a:ea typeface="ＭＳ Ｐゴシック" charset="-128"/>
              <a:cs typeface="ＭＳ Ｐゴシック" charset="-128"/>
            </a:endParaRPr>
          </a:p>
        </p:txBody>
      </p:sp>
      <p:pic>
        <p:nvPicPr>
          <p:cNvPr id="96259" name="Picture 4"/>
          <p:cNvPicPr>
            <a:picLocks noChangeAspect="1" noChangeArrowheads="1"/>
          </p:cNvPicPr>
          <p:nvPr/>
        </p:nvPicPr>
        <p:blipFill>
          <a:blip r:embed="rId3"/>
          <a:srcRect/>
          <a:stretch>
            <a:fillRect/>
          </a:stretch>
        </p:blipFill>
        <p:spPr bwMode="auto">
          <a:xfrm>
            <a:off x="0" y="88900"/>
            <a:ext cx="2133600" cy="1917700"/>
          </a:xfrm>
          <a:prstGeom prst="rect">
            <a:avLst/>
          </a:prstGeom>
          <a:noFill/>
          <a:ln w="9525">
            <a:noFill/>
            <a:miter lim="800000"/>
            <a:headEnd/>
            <a:tailEnd/>
          </a:ln>
        </p:spPr>
      </p:pic>
      <p:sp>
        <p:nvSpPr>
          <p:cNvPr id="20" name="TextBox 19"/>
          <p:cNvSpPr txBox="1">
            <a:spLocks noChangeArrowheads="1"/>
          </p:cNvSpPr>
          <p:nvPr/>
        </p:nvSpPr>
        <p:spPr bwMode="auto">
          <a:xfrm>
            <a:off x="1676400" y="2362200"/>
            <a:ext cx="7162800" cy="3416300"/>
          </a:xfrm>
          <a:prstGeom prst="rect">
            <a:avLst/>
          </a:prstGeom>
          <a:noFill/>
          <a:ln w="9525">
            <a:noFill/>
            <a:miter lim="800000"/>
            <a:headEnd/>
            <a:tailEnd/>
          </a:ln>
        </p:spPr>
        <p:txBody>
          <a:bodyPr>
            <a:prstTxWarp prst="textNoShape">
              <a:avLst/>
            </a:prstTxWarp>
            <a:spAutoFit/>
          </a:bodyPr>
          <a:lstStyle/>
          <a:p>
            <a:pPr marL="742950" indent="-742950" fontAlgn="base">
              <a:spcBef>
                <a:spcPct val="0"/>
              </a:spcBef>
              <a:spcAft>
                <a:spcPct val="0"/>
              </a:spcAft>
              <a:buFont typeface="Calibri" charset="0"/>
              <a:buAutoNum type="arabicPeriod"/>
            </a:pPr>
            <a:r>
              <a:rPr lang="en-US" sz="3600" dirty="0">
                <a:solidFill>
                  <a:srgbClr val="FFFFFF"/>
                </a:solidFill>
                <a:latin typeface="Calibri" charset="0"/>
                <a:ea typeface="ＭＳ Ｐゴシック" charset="-128"/>
                <a:cs typeface="ＭＳ Ｐゴシック" charset="-128"/>
              </a:rPr>
              <a:t>Demonstrate writing</a:t>
            </a:r>
          </a:p>
          <a:p>
            <a:pPr marL="742950" indent="-742950" fontAlgn="base">
              <a:spcBef>
                <a:spcPct val="0"/>
              </a:spcBef>
              <a:spcAft>
                <a:spcPct val="0"/>
              </a:spcAft>
              <a:buFont typeface="Calibri" charset="0"/>
              <a:buAutoNum type="arabicPeriod"/>
            </a:pPr>
            <a:r>
              <a:rPr lang="en-US" sz="3600" dirty="0">
                <a:solidFill>
                  <a:srgbClr val="FFFFFF"/>
                </a:solidFill>
                <a:latin typeface="Calibri" charset="0"/>
                <a:ea typeface="ＭＳ Ｐゴシック" charset="-128"/>
                <a:cs typeface="ＭＳ Ｐゴシック" charset="-128"/>
              </a:rPr>
              <a:t>Teach composition &amp;</a:t>
            </a:r>
            <a:r>
              <a:rPr lang="en-US" sz="3600" dirty="0" smtClean="0">
                <a:solidFill>
                  <a:srgbClr val="FFFFFF"/>
                </a:solidFill>
                <a:latin typeface="Calibri" charset="0"/>
                <a:ea typeface="ＭＳ Ｐゴシック" charset="-128"/>
                <a:cs typeface="ＭＳ Ｐゴシック" charset="-128"/>
              </a:rPr>
              <a:t> planning</a:t>
            </a:r>
          </a:p>
          <a:p>
            <a:pPr marL="742950" indent="-742950" fontAlgn="base">
              <a:spcBef>
                <a:spcPct val="0"/>
              </a:spcBef>
              <a:spcAft>
                <a:spcPct val="0"/>
              </a:spcAft>
              <a:buFont typeface="Calibri" charset="0"/>
              <a:buAutoNum type="arabicPeriod"/>
            </a:pPr>
            <a:r>
              <a:rPr lang="en-US" sz="3600" dirty="0">
                <a:solidFill>
                  <a:srgbClr val="FFFFFF"/>
                </a:solidFill>
                <a:latin typeface="Calibri" charset="0"/>
                <a:ea typeface="ＭＳ Ｐゴシック" charset="-128"/>
                <a:cs typeface="ＭＳ Ｐゴシック" charset="-128"/>
              </a:rPr>
              <a:t>Allow oral rehearsal</a:t>
            </a:r>
          </a:p>
          <a:p>
            <a:pPr marL="742950" indent="-742950" fontAlgn="base">
              <a:spcBef>
                <a:spcPct val="0"/>
              </a:spcBef>
              <a:spcAft>
                <a:spcPct val="0"/>
              </a:spcAft>
              <a:buFont typeface="Calibri" charset="0"/>
              <a:buAutoNum type="arabicPeriod"/>
            </a:pPr>
            <a:r>
              <a:rPr lang="en-US" sz="3600" dirty="0">
                <a:solidFill>
                  <a:srgbClr val="FFFFFF"/>
                </a:solidFill>
                <a:latin typeface="Calibri" charset="0"/>
                <a:ea typeface="ＭＳ Ｐゴシック" charset="-128"/>
                <a:cs typeface="ＭＳ Ｐゴシック" charset="-128"/>
              </a:rPr>
              <a:t>Short &amp; long sentences</a:t>
            </a:r>
          </a:p>
          <a:p>
            <a:pPr marL="742950" indent="-742950" fontAlgn="base">
              <a:spcBef>
                <a:spcPct val="0"/>
              </a:spcBef>
              <a:spcAft>
                <a:spcPct val="0"/>
              </a:spcAft>
              <a:buFont typeface="Calibri" charset="0"/>
              <a:buAutoNum type="arabicPeriod"/>
            </a:pPr>
            <a:r>
              <a:rPr lang="en-US" sz="3600" dirty="0">
                <a:solidFill>
                  <a:srgbClr val="FFFFFF"/>
                </a:solidFill>
                <a:latin typeface="Calibri" charset="0"/>
                <a:ea typeface="ＭＳ Ｐゴシック" charset="-128"/>
                <a:cs typeface="ＭＳ Ｐゴシック" charset="-128"/>
              </a:rPr>
              <a:t>Connectives</a:t>
            </a:r>
          </a:p>
          <a:p>
            <a:pPr marL="742950" indent="-742950" fontAlgn="base">
              <a:spcBef>
                <a:spcPct val="0"/>
              </a:spcBef>
              <a:spcAft>
                <a:spcPct val="0"/>
              </a:spcAft>
            </a:pPr>
            <a:endParaRPr lang="en-US" sz="3600" dirty="0">
              <a:solidFill>
                <a:srgbClr val="FFFFFF"/>
              </a:solidFill>
              <a:latin typeface="Calibri" charset="0"/>
              <a:ea typeface="ＭＳ Ｐゴシック" charset="-128"/>
              <a:cs typeface="ＭＳ Ｐゴシック" charset="-128"/>
            </a:endParaRPr>
          </a:p>
        </p:txBody>
      </p:sp>
      <p:pic>
        <p:nvPicPr>
          <p:cNvPr id="7" name="Picture 6" descr="Picture 5.png"/>
          <p:cNvPicPr>
            <a:picLocks noChangeAspect="1"/>
          </p:cNvPicPr>
          <p:nvPr/>
        </p:nvPicPr>
        <p:blipFill>
          <a:blip r:embed="rId4"/>
          <a:stretch>
            <a:fillRect/>
          </a:stretch>
        </p:blipFill>
        <p:spPr>
          <a:xfrm>
            <a:off x="8072888" y="23895"/>
            <a:ext cx="1028700" cy="2146300"/>
          </a:xfrm>
          <a:prstGeom prst="rect">
            <a:avLst/>
          </a:prstGeom>
        </p:spPr>
      </p:pic>
      <p:sp>
        <p:nvSpPr>
          <p:cNvPr id="6" name="Action Button: Custom 5">
            <a:hlinkClick r:id="rId5" action="ppaction://hlinkpres?slideindex=1&amp;slidetitle=Slide 1" highlightClick="1"/>
          </p:cNvPr>
          <p:cNvSpPr/>
          <p:nvPr/>
        </p:nvSpPr>
        <p:spPr>
          <a:xfrm>
            <a:off x="8072888" y="5486400"/>
            <a:ext cx="385312" cy="292100"/>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srgbClr val="FFFFFF"/>
              </a:solidFill>
              <a:latin typeface="Calibri" charset="0"/>
              <a:ea typeface="ＭＳ Ｐゴシック" charset="-128"/>
              <a:cs typeface="ＭＳ Ｐゴシック" charset="-128"/>
            </a:endParaRPr>
          </a:p>
        </p:txBody>
      </p:sp>
      <p:graphicFrame>
        <p:nvGraphicFramePr>
          <p:cNvPr id="8397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47109"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3972"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dirty="0" smtClean="0">
                <a:solidFill>
                  <a:srgbClr val="FFFFFF"/>
                </a:solidFill>
                <a:latin typeface="Calibri" charset="0"/>
                <a:ea typeface="ＭＳ Ｐゴシック" charset="-128"/>
                <a:cs typeface="ＭＳ Ｐゴシック" charset="-128"/>
              </a:rPr>
              <a:t>DEMO</a:t>
            </a:r>
            <a:endParaRPr lang="en-US" sz="5400" dirty="0">
              <a:solidFill>
                <a:srgbClr val="FFFFFF"/>
              </a:solidFill>
              <a:latin typeface="Calibri" charset="0"/>
              <a:ea typeface="ＭＳ Ｐゴシック" charset="-128"/>
              <a:cs typeface="ＭＳ Ｐゴシック" charset="-128"/>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19598751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srgbClr val="FFFFFF"/>
              </a:solidFill>
              <a:latin typeface="Calibri" charset="0"/>
              <a:ea typeface="ＭＳ Ｐゴシック" charset="-128"/>
              <a:cs typeface="ＭＳ Ｐゴシック" charset="-128"/>
            </a:endParaRPr>
          </a:p>
        </p:txBody>
      </p:sp>
      <p:graphicFrame>
        <p:nvGraphicFramePr>
          <p:cNvPr id="8397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48133"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3972" name="TextBox 4"/>
          <p:cNvSpPr txBox="1">
            <a:spLocks noChangeArrowheads="1"/>
          </p:cNvSpPr>
          <p:nvPr/>
        </p:nvSpPr>
        <p:spPr bwMode="auto">
          <a:xfrm>
            <a:off x="2339752" y="1374961"/>
            <a:ext cx="4724400" cy="4247317"/>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dirty="0" smtClean="0">
                <a:solidFill>
                  <a:srgbClr val="FFFFFF"/>
                </a:solidFill>
                <a:latin typeface="Calibri" charset="0"/>
                <a:ea typeface="ＭＳ Ｐゴシック" charset="-128"/>
                <a:cs typeface="ＭＳ Ｐゴシック" charset="-128"/>
              </a:rPr>
              <a:t>Task: write a persuasive article on a controversial subject</a:t>
            </a:r>
            <a:endParaRPr lang="en-US" sz="5400" dirty="0">
              <a:solidFill>
                <a:srgbClr val="FFFFFF"/>
              </a:solidFill>
              <a:latin typeface="Calibri" charset="0"/>
              <a:ea typeface="ＭＳ Ｐゴシック" charset="-128"/>
              <a:cs typeface="ＭＳ Ｐゴシック" charset="-128"/>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42611032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Arial" charset="0"/>
              <a:ea typeface="ＭＳ Ｐゴシック" charset="-128"/>
              <a:cs typeface="ＭＳ Ｐゴシック" charset="-128"/>
            </a:endParaRPr>
          </a:p>
        </p:txBody>
      </p:sp>
      <p:sp>
        <p:nvSpPr>
          <p:cNvPr id="20" name="TextBox 19"/>
          <p:cNvSpPr txBox="1">
            <a:spLocks noChangeArrowheads="1"/>
          </p:cNvSpPr>
          <p:nvPr/>
        </p:nvSpPr>
        <p:spPr bwMode="auto">
          <a:xfrm>
            <a:off x="823956" y="2780928"/>
            <a:ext cx="7806188" cy="2862322"/>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3600" dirty="0" smtClean="0">
                <a:solidFill>
                  <a:srgbClr val="FFFFFF"/>
                </a:solidFill>
                <a:latin typeface="Calibri" charset="0"/>
                <a:ea typeface="ＭＳ Ｐゴシック" charset="-128"/>
                <a:cs typeface="ＭＳ Ｐゴシック" charset="-128"/>
              </a:rPr>
              <a:t>Barriers:</a:t>
            </a:r>
          </a:p>
          <a:p>
            <a:pPr algn="ctr" fontAlgn="base">
              <a:spcBef>
                <a:spcPct val="0"/>
              </a:spcBef>
              <a:spcAft>
                <a:spcPct val="0"/>
              </a:spcAft>
            </a:pPr>
            <a:r>
              <a:rPr lang="en-US" sz="3600" dirty="0" smtClean="0">
                <a:solidFill>
                  <a:srgbClr val="FFFFFF"/>
                </a:solidFill>
                <a:latin typeface="Calibri" charset="0"/>
                <a:ea typeface="ＭＳ Ｐゴシック" charset="-128"/>
                <a:cs typeface="ＭＳ Ｐゴシック" charset="-128"/>
              </a:rPr>
              <a:t>Essay-like</a:t>
            </a:r>
          </a:p>
          <a:p>
            <a:pPr algn="ctr" fontAlgn="base">
              <a:spcBef>
                <a:spcPct val="0"/>
              </a:spcBef>
              <a:spcAft>
                <a:spcPct val="0"/>
              </a:spcAft>
            </a:pPr>
            <a:r>
              <a:rPr lang="en-US" sz="3600" dirty="0" smtClean="0">
                <a:solidFill>
                  <a:srgbClr val="FFFFFF"/>
                </a:solidFill>
                <a:latin typeface="Calibri" charset="0"/>
                <a:ea typeface="ＭＳ Ｐゴシック" charset="-128"/>
                <a:cs typeface="ＭＳ Ｐゴシック" charset="-128"/>
              </a:rPr>
              <a:t>Lack of familiarity with genre</a:t>
            </a:r>
          </a:p>
          <a:p>
            <a:pPr algn="ctr" fontAlgn="base">
              <a:spcBef>
                <a:spcPct val="0"/>
              </a:spcBef>
              <a:spcAft>
                <a:spcPct val="0"/>
              </a:spcAft>
            </a:pPr>
            <a:r>
              <a:rPr lang="en-US" sz="3600" dirty="0" smtClean="0">
                <a:solidFill>
                  <a:srgbClr val="FFFFFF"/>
                </a:solidFill>
                <a:latin typeface="Calibri" charset="0"/>
                <a:ea typeface="ＭＳ Ｐゴシック" charset="-128"/>
                <a:cs typeface="ＭＳ Ｐゴシック" charset="-128"/>
              </a:rPr>
              <a:t>Lack of interestingness</a:t>
            </a:r>
          </a:p>
          <a:p>
            <a:pPr algn="ctr" fontAlgn="base">
              <a:spcBef>
                <a:spcPct val="0"/>
              </a:spcBef>
              <a:spcAft>
                <a:spcPct val="0"/>
              </a:spcAft>
            </a:pPr>
            <a:endParaRPr lang="en-US" sz="3600" dirty="0">
              <a:solidFill>
                <a:srgbClr val="FFFFFF"/>
              </a:solidFill>
              <a:latin typeface="Calibri" charset="0"/>
              <a:ea typeface="ＭＳ Ｐゴシック" charset="-128"/>
              <a:cs typeface="ＭＳ Ｐゴシック" charset="-128"/>
            </a:endParaRPr>
          </a:p>
        </p:txBody>
      </p:sp>
      <p:pic>
        <p:nvPicPr>
          <p:cNvPr id="50180" name="Picture 4"/>
          <p:cNvPicPr>
            <a:picLocks noChangeAspect="1" noChangeArrowheads="1"/>
          </p:cNvPicPr>
          <p:nvPr/>
        </p:nvPicPr>
        <p:blipFill>
          <a:blip r:embed="rId3"/>
          <a:srcRect/>
          <a:stretch>
            <a:fillRect/>
          </a:stretch>
        </p:blipFill>
        <p:spPr bwMode="auto">
          <a:xfrm>
            <a:off x="0" y="0"/>
            <a:ext cx="2667000" cy="2003425"/>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13890265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1-06 at 21.13.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87" y="2177254"/>
            <a:ext cx="9243587" cy="2032278"/>
          </a:xfrm>
          <a:prstGeom prst="rect">
            <a:avLst/>
          </a:prstGeom>
        </p:spPr>
      </p:pic>
      <p:sp>
        <p:nvSpPr>
          <p:cNvPr id="5" name="Rectangle 4"/>
          <p:cNvSpPr/>
          <p:nvPr/>
        </p:nvSpPr>
        <p:spPr>
          <a:xfrm>
            <a:off x="-223280" y="4047459"/>
            <a:ext cx="9489386" cy="298674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extLst>
      <p:ext uri="{BB962C8B-B14F-4D97-AF65-F5344CB8AC3E}">
        <p14:creationId xmlns:p14="http://schemas.microsoft.com/office/powerpoint/2010/main" val="20728351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03086" y="329674"/>
            <a:ext cx="3175000" cy="1943100"/>
          </a:xfrm>
          <a:prstGeom prst="rect">
            <a:avLst/>
          </a:prstGeom>
        </p:spPr>
      </p:pic>
      <p:sp>
        <p:nvSpPr>
          <p:cNvPr id="7" name="TextBox 6"/>
          <p:cNvSpPr txBox="1"/>
          <p:nvPr/>
        </p:nvSpPr>
        <p:spPr>
          <a:xfrm>
            <a:off x="614019" y="865319"/>
            <a:ext cx="8177618" cy="707886"/>
          </a:xfrm>
          <a:prstGeom prst="rect">
            <a:avLst/>
          </a:prstGeom>
          <a:noFill/>
        </p:spPr>
        <p:txBody>
          <a:bodyPr wrap="square" rtlCol="0">
            <a:spAutoFit/>
          </a:bodyPr>
          <a:lstStyle/>
          <a:p>
            <a:pPr algn="ctr" fontAlgn="base">
              <a:spcBef>
                <a:spcPct val="0"/>
              </a:spcBef>
              <a:spcAft>
                <a:spcPct val="0"/>
              </a:spcAft>
            </a:pPr>
            <a:r>
              <a:rPr lang="en-US" sz="4000" dirty="0" smtClean="0">
                <a:solidFill>
                  <a:prstClr val="black"/>
                </a:solidFill>
                <a:latin typeface="Arial" charset="0"/>
                <a:ea typeface="ＭＳ Ｐゴシック" charset="-128"/>
                <a:cs typeface="ＭＳ Ｐゴシック" charset="-128"/>
              </a:rPr>
              <a:t>MAIN										HURDLES</a:t>
            </a:r>
            <a:endParaRPr lang="en-US" sz="4000" dirty="0">
              <a:solidFill>
                <a:prstClr val="black"/>
              </a:solidFill>
              <a:latin typeface="Arial" charset="0"/>
              <a:ea typeface="ＭＳ Ｐゴシック" charset="-128"/>
              <a:cs typeface="ＭＳ Ｐゴシック" charset="-128"/>
            </a:endParaRPr>
          </a:p>
        </p:txBody>
      </p:sp>
      <p:sp>
        <p:nvSpPr>
          <p:cNvPr id="8" name="TextBox 7"/>
          <p:cNvSpPr txBox="1"/>
          <p:nvPr/>
        </p:nvSpPr>
        <p:spPr>
          <a:xfrm>
            <a:off x="1032668" y="2958832"/>
            <a:ext cx="7758969" cy="2677656"/>
          </a:xfrm>
          <a:prstGeom prst="rect">
            <a:avLst/>
          </a:prstGeom>
          <a:noFill/>
        </p:spPr>
        <p:txBody>
          <a:bodyPr wrap="square" rtlCol="0">
            <a:spAutoFit/>
          </a:bodyPr>
          <a:lstStyle/>
          <a:p>
            <a:pPr fontAlgn="base">
              <a:spcBef>
                <a:spcPct val="0"/>
              </a:spcBef>
              <a:spcAft>
                <a:spcPct val="0"/>
              </a:spcAft>
            </a:pPr>
            <a:r>
              <a:rPr lang="en-US" sz="2800" dirty="0" smtClean="0">
                <a:solidFill>
                  <a:srgbClr val="FFFFFF"/>
                </a:solidFill>
                <a:latin typeface="Arial" charset="0"/>
                <a:ea typeface="ＭＳ Ｐゴシック" charset="-128"/>
                <a:cs typeface="ＭＳ Ｐゴシック" charset="-128"/>
              </a:rPr>
              <a:t>A Thinking of the right word</a:t>
            </a:r>
          </a:p>
          <a:p>
            <a:pPr fontAlgn="base">
              <a:spcBef>
                <a:spcPct val="0"/>
              </a:spcBef>
              <a:spcAft>
                <a:spcPct val="0"/>
              </a:spcAft>
            </a:pPr>
            <a:r>
              <a:rPr lang="en-US" sz="2800" dirty="0" smtClean="0">
                <a:solidFill>
                  <a:srgbClr val="FFFFFF"/>
                </a:solidFill>
                <a:latin typeface="Arial" charset="0"/>
                <a:ea typeface="ＭＳ Ｐゴシック" charset="-128"/>
                <a:cs typeface="ＭＳ Ｐゴシック" charset="-128"/>
              </a:rPr>
              <a:t>B Knowing how to get started</a:t>
            </a:r>
          </a:p>
          <a:p>
            <a:pPr fontAlgn="base">
              <a:spcBef>
                <a:spcPct val="0"/>
              </a:spcBef>
              <a:spcAft>
                <a:spcPct val="0"/>
              </a:spcAft>
            </a:pPr>
            <a:r>
              <a:rPr lang="en-US" sz="2800" dirty="0" smtClean="0">
                <a:solidFill>
                  <a:srgbClr val="FFFFFF"/>
                </a:solidFill>
                <a:latin typeface="Arial" charset="0"/>
                <a:ea typeface="ＭＳ Ｐゴシック" charset="-128"/>
                <a:cs typeface="ＭＳ Ｐゴシック" charset="-128"/>
              </a:rPr>
              <a:t>C Making it interesting</a:t>
            </a:r>
          </a:p>
          <a:p>
            <a:pPr fontAlgn="base">
              <a:spcBef>
                <a:spcPct val="0"/>
              </a:spcBef>
              <a:spcAft>
                <a:spcPct val="0"/>
              </a:spcAft>
            </a:pPr>
            <a:r>
              <a:rPr lang="en-US" sz="2800" dirty="0" smtClean="0">
                <a:solidFill>
                  <a:srgbClr val="FFFFFF"/>
                </a:solidFill>
                <a:latin typeface="Arial" charset="0"/>
                <a:ea typeface="ＭＳ Ｐゴシック" charset="-128"/>
                <a:cs typeface="ＭＳ Ｐゴシック" charset="-128"/>
              </a:rPr>
              <a:t>D Knowing how to link my ideas together</a:t>
            </a:r>
          </a:p>
          <a:p>
            <a:pPr fontAlgn="base">
              <a:spcBef>
                <a:spcPct val="0"/>
              </a:spcBef>
              <a:spcAft>
                <a:spcPct val="0"/>
              </a:spcAft>
            </a:pPr>
            <a:r>
              <a:rPr lang="en-US" sz="2800" dirty="0" smtClean="0">
                <a:solidFill>
                  <a:srgbClr val="FFFFFF"/>
                </a:solidFill>
                <a:latin typeface="Arial" charset="0"/>
                <a:ea typeface="ＭＳ Ｐゴシック" charset="-128"/>
                <a:cs typeface="ＭＳ Ｐゴシック" charset="-128"/>
              </a:rPr>
              <a:t>E Trying to make it funny or entertaining</a:t>
            </a:r>
          </a:p>
          <a:p>
            <a:pPr fontAlgn="base">
              <a:spcBef>
                <a:spcPct val="0"/>
              </a:spcBef>
              <a:spcAft>
                <a:spcPct val="0"/>
              </a:spcAft>
            </a:pPr>
            <a:endParaRPr lang="en-US" sz="2800" dirty="0">
              <a:solidFill>
                <a:srgbClr val="FFFFFF"/>
              </a:solidFill>
              <a:latin typeface="Arial" charset="0"/>
              <a:ea typeface="ＭＳ Ｐゴシック" charset="-128"/>
              <a:cs typeface="ＭＳ Ｐゴシック" charset="-128"/>
            </a:endParaRPr>
          </a:p>
        </p:txBody>
      </p:sp>
      <p:sp>
        <p:nvSpPr>
          <p:cNvPr id="2" name="TextBox 1"/>
          <p:cNvSpPr txBox="1"/>
          <p:nvPr/>
        </p:nvSpPr>
        <p:spPr>
          <a:xfrm>
            <a:off x="446559" y="5636488"/>
            <a:ext cx="8233438" cy="584776"/>
          </a:xfrm>
          <a:prstGeom prst="rect">
            <a:avLst/>
          </a:prstGeom>
          <a:noFill/>
        </p:spPr>
        <p:txBody>
          <a:bodyPr wrap="square" rtlCol="0">
            <a:spAutoFit/>
          </a:bodyPr>
          <a:lstStyle/>
          <a:p>
            <a:pPr algn="ctr" fontAlgn="base">
              <a:spcBef>
                <a:spcPct val="0"/>
              </a:spcBef>
              <a:spcAft>
                <a:spcPct val="0"/>
              </a:spcAft>
            </a:pPr>
            <a:r>
              <a:rPr lang="en-US" sz="3200" dirty="0" smtClean="0">
                <a:solidFill>
                  <a:prstClr val="black"/>
                </a:solidFill>
                <a:latin typeface="Arial" charset="0"/>
                <a:ea typeface="ＭＳ Ｐゴシック" charset="-128"/>
                <a:cs typeface="ＭＳ Ｐゴシック" charset="-128"/>
              </a:rPr>
              <a:t>Put these ‘barriers’ in rank order</a:t>
            </a:r>
            <a:endParaRPr lang="en-US" sz="3200" dirty="0">
              <a:solidFill>
                <a:prstClr val="black"/>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846626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8054" y="2700293"/>
            <a:ext cx="7772400" cy="1470025"/>
          </a:xfrm>
        </p:spPr>
        <p:txBody>
          <a:bodyPr>
            <a:noAutofit/>
          </a:bodyPr>
          <a:lstStyle/>
          <a:p>
            <a:pPr algn="l"/>
            <a:r>
              <a:rPr lang="en-US" sz="2400" dirty="0" smtClean="0">
                <a:solidFill>
                  <a:srgbClr val="FFFFFF"/>
                </a:solidFill>
              </a:rPr>
              <a:t>Are social media sites like Twitter a good thing? Write an article …</a:t>
            </a:r>
            <a:endParaRPr lang="en-US" sz="2400" dirty="0">
              <a:solidFill>
                <a:srgbClr val="FFFFFF"/>
              </a:solidFill>
            </a:endParaRPr>
          </a:p>
        </p:txBody>
      </p:sp>
      <p:sp>
        <p:nvSpPr>
          <p:cNvPr id="3" name="Subtitle 2"/>
          <p:cNvSpPr>
            <a:spLocks noGrp="1"/>
          </p:cNvSpPr>
          <p:nvPr>
            <p:ph type="subTitle" idx="1"/>
          </p:nvPr>
        </p:nvSpPr>
        <p:spPr>
          <a:xfrm>
            <a:off x="2229654" y="5434911"/>
            <a:ext cx="6400800" cy="1752600"/>
          </a:xfrm>
        </p:spPr>
        <p:txBody>
          <a:bodyPr>
            <a:normAutofit/>
          </a:bodyPr>
          <a:lstStyle/>
          <a:p>
            <a:r>
              <a:rPr lang="en-US" sz="1800" dirty="0"/>
              <a:t>Grace </a:t>
            </a:r>
            <a:r>
              <a:rPr lang="en-US" sz="1800" dirty="0" smtClean="0"/>
              <a:t>Dent, Independent, </a:t>
            </a:r>
            <a:r>
              <a:rPr lang="en-US" sz="1800" dirty="0"/>
              <a:t>WEDNESDAY 16 MAY 2012</a:t>
            </a:r>
            <a:endParaRPr lang="en-US" sz="1800" dirty="0" smtClean="0"/>
          </a:p>
        </p:txBody>
      </p:sp>
    </p:spTree>
    <p:extLst>
      <p:ext uri="{BB962C8B-B14F-4D97-AF65-F5344CB8AC3E}">
        <p14:creationId xmlns:p14="http://schemas.microsoft.com/office/powerpoint/2010/main" val="19585496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3752</TotalTime>
  <Words>2326</Words>
  <Application>Microsoft Macintosh PowerPoint</Application>
  <PresentationFormat>On-screen Show (4:3)</PresentationFormat>
  <Paragraphs>276</Paragraphs>
  <Slides>116</Slides>
  <Notes>29</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116</vt:i4>
      </vt:variant>
    </vt:vector>
  </HeadingPairs>
  <TitlesOfParts>
    <vt:vector size="120" baseType="lpstr">
      <vt:lpstr>Office Theme</vt:lpstr>
      <vt:lpstr>1_Office Theme</vt:lpstr>
      <vt:lpstr>3_Office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Aims:</vt:lpstr>
      <vt:lpstr>Today’s bonus:</vt:lpstr>
      <vt:lpstr>Hypothesis:</vt:lpstr>
      <vt:lpstr>PowerPoint Presentation</vt:lpstr>
      <vt:lpstr>PowerPoint Presentation</vt:lpstr>
      <vt:lpstr>Question:</vt:lpstr>
      <vt:lpstr>Answer:</vt:lpstr>
      <vt:lpstr>Provocations: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SKIMMING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SCANNING</vt:lpstr>
      <vt:lpstr>PowerPoint Presentation</vt:lpstr>
      <vt:lpstr>PowerPoint Presentation</vt:lpstr>
      <vt:lpstr>RESEARCH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social media sites like Twitter a good thing? Write an article …</vt:lpstr>
      <vt:lpstr>I've made a decision. From now on, if I need help, I'm heading straight to Twitter. I've tweeted pleas before. I once posted that I needed a job and the same afternoon got commissioned to write an article. But a few weeks ago, I discovered the true benefits of the virtual world.   It was election day and on my way back from a lunchtime trip to the launderette I discovered a huge BNP banner had been tied to the lamp post outside my flat. My immediate reaction was to pull it down. The trouble was, I'm short and it was higher than my tallest chair could reach. So I sent out a tweet. Could anyone help me tear down this monstrosity?</vt:lpstr>
      <vt:lpstr>Some people believe far-flung holiday destinations are a waste of money and damage the planet. Write an article … </vt:lpstr>
      <vt:lpstr> For your next holiday, why don’t you take all your money and put it on the fire? Then stand in a fridge for a week, beating your children with a baseball bat until their arms and legs break. And then, after you’ve eaten some melted cheese, dislocate your shoulder.  If all of this appeals then you are probably one of the 1.3 million British people …</vt:lpstr>
      <vt:lpstr>Some people say school uniform is an outdated concept, a waste of time and money. Write a newspaper article saying why school uniform is a good idea.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family &amp; friends:</vt:lpstr>
      <vt:lpstr>PowerPoint Presentation</vt:lpstr>
      <vt:lpstr>PowerPoint Presentation</vt:lpstr>
      <vt:lpstr>PowerPoint Presentation</vt:lpstr>
    </vt:vector>
  </TitlesOfParts>
  <Company>King Edward VI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 Barton</dc:creator>
  <cp:lastModifiedBy>Geoff Barton</cp:lastModifiedBy>
  <cp:revision>57</cp:revision>
  <dcterms:created xsi:type="dcterms:W3CDTF">2012-10-17T04:27:25Z</dcterms:created>
  <dcterms:modified xsi:type="dcterms:W3CDTF">2013-02-08T08:03:13Z</dcterms:modified>
</cp:coreProperties>
</file>