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3" r:id="rId2"/>
  </p:sldMasterIdLst>
  <p:notesMasterIdLst>
    <p:notesMasterId r:id="rId60"/>
  </p:notesMasterIdLst>
  <p:sldIdLst>
    <p:sldId id="256" r:id="rId3"/>
    <p:sldId id="267" r:id="rId4"/>
    <p:sldId id="268" r:id="rId5"/>
    <p:sldId id="269" r:id="rId6"/>
    <p:sldId id="336" r:id="rId7"/>
    <p:sldId id="450" r:id="rId8"/>
    <p:sldId id="452" r:id="rId9"/>
    <p:sldId id="453" r:id="rId10"/>
    <p:sldId id="295" r:id="rId11"/>
    <p:sldId id="457" r:id="rId12"/>
    <p:sldId id="312" r:id="rId13"/>
    <p:sldId id="313" r:id="rId14"/>
    <p:sldId id="458" r:id="rId15"/>
    <p:sldId id="291" r:id="rId16"/>
    <p:sldId id="459" r:id="rId17"/>
    <p:sldId id="309" r:id="rId18"/>
    <p:sldId id="460" r:id="rId19"/>
    <p:sldId id="461" r:id="rId20"/>
    <p:sldId id="315" r:id="rId21"/>
    <p:sldId id="455" r:id="rId22"/>
    <p:sldId id="399" r:id="rId23"/>
    <p:sldId id="449" r:id="rId24"/>
    <p:sldId id="401" r:id="rId25"/>
    <p:sldId id="403" r:id="rId26"/>
    <p:sldId id="404" r:id="rId27"/>
    <p:sldId id="405" r:id="rId28"/>
    <p:sldId id="406" r:id="rId29"/>
    <p:sldId id="407" r:id="rId30"/>
    <p:sldId id="408" r:id="rId31"/>
    <p:sldId id="409" r:id="rId32"/>
    <p:sldId id="410" r:id="rId33"/>
    <p:sldId id="411" r:id="rId34"/>
    <p:sldId id="412" r:id="rId35"/>
    <p:sldId id="413" r:id="rId36"/>
    <p:sldId id="414" r:id="rId37"/>
    <p:sldId id="415" r:id="rId38"/>
    <p:sldId id="416" r:id="rId39"/>
    <p:sldId id="417" r:id="rId40"/>
    <p:sldId id="418" r:id="rId41"/>
    <p:sldId id="420" r:id="rId42"/>
    <p:sldId id="421" r:id="rId43"/>
    <p:sldId id="422" r:id="rId44"/>
    <p:sldId id="423" r:id="rId45"/>
    <p:sldId id="424" r:id="rId46"/>
    <p:sldId id="425" r:id="rId47"/>
    <p:sldId id="426" r:id="rId48"/>
    <p:sldId id="427" r:id="rId49"/>
    <p:sldId id="428" r:id="rId50"/>
    <p:sldId id="429" r:id="rId51"/>
    <p:sldId id="430" r:id="rId52"/>
    <p:sldId id="431" r:id="rId53"/>
    <p:sldId id="432" r:id="rId54"/>
    <p:sldId id="469" r:id="rId55"/>
    <p:sldId id="400" r:id="rId56"/>
    <p:sldId id="463" r:id="rId57"/>
    <p:sldId id="464" r:id="rId58"/>
    <p:sldId id="468"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89" d="100"/>
          <a:sy n="89" d="100"/>
        </p:scale>
        <p:origin x="-114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7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notesMaster" Target="notesMasters/notes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43E5F3-5C77-A74A-A7CD-3C5FD6DF712E}" type="datetimeFigureOut">
              <a:rPr lang="en-US" smtClean="0"/>
              <a:t>24/10/2014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9C559C-9550-8F45-A4C9-7FFDD373927F}" type="slidenum">
              <a:rPr lang="en-US" smtClean="0"/>
              <a:t>‹#›</a:t>
            </a:fld>
            <a:endParaRPr lang="en-US"/>
          </a:p>
        </p:txBody>
      </p:sp>
    </p:spTree>
    <p:extLst>
      <p:ext uri="{BB962C8B-B14F-4D97-AF65-F5344CB8AC3E}">
        <p14:creationId xmlns:p14="http://schemas.microsoft.com/office/powerpoint/2010/main" val="27143523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139874-36C2-C74D-A166-FB4C17C2A42A}" type="slidenum">
              <a:rPr lang="en-US" smtClean="0"/>
              <a:t>5</a:t>
            </a:fld>
            <a:endParaRPr lang="en-US"/>
          </a:p>
        </p:txBody>
      </p:sp>
    </p:spTree>
    <p:extLst>
      <p:ext uri="{BB962C8B-B14F-4D97-AF65-F5344CB8AC3E}">
        <p14:creationId xmlns:p14="http://schemas.microsoft.com/office/powerpoint/2010/main" val="3092447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CC5F49F-910E-694B-9610-27D5D61C4CF9}" type="slidenum">
              <a:rPr lang="en-US" sz="1200">
                <a:solidFill>
                  <a:srgbClr val="000000"/>
                </a:solidFill>
                <a:latin typeface="Arial" charset="0"/>
              </a:rPr>
              <a:pPr/>
              <a:t>39</a:t>
            </a:fld>
            <a:endParaRPr lang="en-US" sz="1200">
              <a:solidFill>
                <a:srgbClr val="000000"/>
              </a:solidFill>
              <a:latin typeface="Arial" charset="0"/>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Times"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2721FD1-B2EB-0747-BC7B-C77A8667D64A}" type="slidenum">
              <a:rPr lang="en-US" sz="1200">
                <a:solidFill>
                  <a:srgbClr val="000000"/>
                </a:solidFill>
                <a:latin typeface="Arial" charset="0"/>
              </a:rPr>
              <a:pPr/>
              <a:t>40</a:t>
            </a:fld>
            <a:endParaRPr lang="en-US" sz="1200">
              <a:solidFill>
                <a:srgbClr val="000000"/>
              </a:solidFill>
              <a:latin typeface="Arial" charset="0"/>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EA2760A-F2F8-0247-86C2-A27AD02E81AB}" type="slidenum">
              <a:rPr lang="en-US" sz="1200">
                <a:solidFill>
                  <a:srgbClr val="000000"/>
                </a:solidFill>
                <a:latin typeface="Arial" charset="0"/>
              </a:rPr>
              <a:pPr/>
              <a:t>41</a:t>
            </a:fld>
            <a:endParaRPr lang="en-US" sz="1200">
              <a:solidFill>
                <a:srgbClr val="000000"/>
              </a:solidFill>
              <a:latin typeface="Arial" charset="0"/>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24B6ADF-471B-4A48-ABA5-2E8A780B0955}" type="slidenum">
              <a:rPr lang="en-US" sz="1200">
                <a:solidFill>
                  <a:srgbClr val="000000"/>
                </a:solidFill>
                <a:latin typeface="Arial" charset="0"/>
              </a:rPr>
              <a:pPr/>
              <a:t>43</a:t>
            </a:fld>
            <a:endParaRPr lang="en-US" sz="1200">
              <a:solidFill>
                <a:srgbClr val="000000"/>
              </a:solidFill>
              <a:latin typeface="Arial"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CEEDEF5C-41BA-AF42-B635-E994C69A36A7}" type="slidenum">
              <a:rPr lang="en-US" sz="1200">
                <a:solidFill>
                  <a:srgbClr val="000000"/>
                </a:solidFill>
                <a:latin typeface="Arial" charset="0"/>
              </a:rPr>
              <a:pPr/>
              <a:t>44</a:t>
            </a:fld>
            <a:endParaRPr lang="en-US" sz="1200">
              <a:solidFill>
                <a:srgbClr val="000000"/>
              </a:solidFill>
              <a:latin typeface="Arial" charset="0"/>
            </a:endParaRPr>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93A3C9F-1A1F-C44B-9024-FA6F586E5C56}" type="slidenum">
              <a:rPr lang="en-US" sz="1200">
                <a:solidFill>
                  <a:srgbClr val="000000"/>
                </a:solidFill>
                <a:latin typeface="Arial" charset="0"/>
              </a:rPr>
              <a:pPr/>
              <a:t>45</a:t>
            </a:fld>
            <a:endParaRPr lang="en-US" sz="1200">
              <a:solidFill>
                <a:srgbClr val="000000"/>
              </a:solidFill>
              <a:latin typeface="Arial" charset="0"/>
            </a:endParaRPr>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6F15E3A-F47F-134E-A4B1-E76069C6094A}" type="slidenum">
              <a:rPr lang="en-US" sz="1200">
                <a:solidFill>
                  <a:srgbClr val="000000"/>
                </a:solidFill>
                <a:latin typeface="Arial" charset="0"/>
              </a:rPr>
              <a:pPr/>
              <a:t>46</a:t>
            </a:fld>
            <a:endParaRPr lang="en-US" sz="1200">
              <a:solidFill>
                <a:srgbClr val="000000"/>
              </a:solidFill>
              <a:latin typeface="Arial" charset="0"/>
            </a:endParaRPr>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D903E045-26E9-4F47-A481-23298A252CC7}" type="slidenum">
              <a:rPr lang="en-US" sz="1200">
                <a:solidFill>
                  <a:srgbClr val="000000"/>
                </a:solidFill>
                <a:latin typeface="Arial" charset="0"/>
              </a:rPr>
              <a:pPr/>
              <a:t>47</a:t>
            </a:fld>
            <a:endParaRPr lang="en-US" sz="1200">
              <a:solidFill>
                <a:srgbClr val="000000"/>
              </a:solidFill>
              <a:latin typeface="Arial" charset="0"/>
            </a:endParaRPr>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7FC1FA4-53B1-E14C-ADD9-A28F6F6E747D}" type="slidenum">
              <a:rPr lang="en-US" sz="1200">
                <a:solidFill>
                  <a:srgbClr val="000000"/>
                </a:solidFill>
                <a:latin typeface="Arial" charset="0"/>
              </a:rPr>
              <a:pPr/>
              <a:t>48</a:t>
            </a:fld>
            <a:endParaRPr lang="en-US" sz="1200">
              <a:solidFill>
                <a:srgbClr val="000000"/>
              </a:solidFill>
              <a:latin typeface="Arial" charset="0"/>
            </a:endParaRPr>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89FD76BA-ED6E-3A47-860E-63DFC092E986}" type="slidenum">
              <a:rPr lang="en-US" sz="1200">
                <a:solidFill>
                  <a:srgbClr val="000000"/>
                </a:solidFill>
                <a:latin typeface="Arial" charset="0"/>
              </a:rPr>
              <a:pPr/>
              <a:t>49</a:t>
            </a:fld>
            <a:endParaRPr lang="en-US" sz="1200">
              <a:solidFill>
                <a:srgbClr val="000000"/>
              </a:solidFill>
              <a:latin typeface="Arial" charset="0"/>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Necessary; accommodation; February; </a:t>
            </a:r>
            <a:endParaRPr lang="en-US" dirty="0"/>
          </a:p>
        </p:txBody>
      </p:sp>
      <p:sp>
        <p:nvSpPr>
          <p:cNvPr id="4" name="Slide Number Placeholder 3"/>
          <p:cNvSpPr>
            <a:spLocks noGrp="1"/>
          </p:cNvSpPr>
          <p:nvPr>
            <p:ph type="sldNum" sz="quarter" idx="10"/>
          </p:nvPr>
        </p:nvSpPr>
        <p:spPr/>
        <p:txBody>
          <a:bodyPr/>
          <a:lstStyle/>
          <a:p>
            <a:fld id="{9A139874-36C2-C74D-A166-FB4C17C2A42A}" type="slidenum">
              <a:rPr lang="en-US" smtClean="0"/>
              <a:t>11</a:t>
            </a:fld>
            <a:endParaRPr lang="en-US"/>
          </a:p>
        </p:txBody>
      </p:sp>
    </p:spTree>
    <p:extLst>
      <p:ext uri="{BB962C8B-B14F-4D97-AF65-F5344CB8AC3E}">
        <p14:creationId xmlns:p14="http://schemas.microsoft.com/office/powerpoint/2010/main" val="39866367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805E32C6-9E6D-0B40-9536-FC164C7415CA}" type="slidenum">
              <a:rPr lang="en-US" sz="1200">
                <a:solidFill>
                  <a:srgbClr val="000000"/>
                </a:solidFill>
                <a:latin typeface="Arial" charset="0"/>
              </a:rPr>
              <a:pPr/>
              <a:t>50</a:t>
            </a:fld>
            <a:endParaRPr lang="en-US" sz="1200">
              <a:solidFill>
                <a:srgbClr val="000000"/>
              </a:solidFill>
              <a:latin typeface="Arial" charset="0"/>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DE66D81-7A9A-F245-B989-596C259CAB8B}" type="slidenum">
              <a:rPr lang="en-US" sz="1200">
                <a:solidFill>
                  <a:srgbClr val="000000"/>
                </a:solidFill>
                <a:latin typeface="Arial" charset="0"/>
              </a:rPr>
              <a:pPr/>
              <a:t>51</a:t>
            </a:fld>
            <a:endParaRPr lang="en-US" sz="1200">
              <a:solidFill>
                <a:srgbClr val="000000"/>
              </a:solidFill>
              <a:latin typeface="Arial" charset="0"/>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EE7FA37-5FA4-D245-859F-6A7E96860E45}" type="slidenum">
              <a:rPr lang="en-US" sz="1200">
                <a:solidFill>
                  <a:srgbClr val="000000"/>
                </a:solidFill>
                <a:latin typeface="Arial" charset="0"/>
              </a:rPr>
              <a:pPr/>
              <a:t>52</a:t>
            </a:fld>
            <a:endParaRPr lang="en-US" sz="1200">
              <a:solidFill>
                <a:srgbClr val="000000"/>
              </a:solidFill>
              <a:latin typeface="Arial" charset="0"/>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E1AE466-C88C-5240-BC11-444B29F04696}" type="slidenum">
              <a:rPr lang="en-US" sz="1200">
                <a:solidFill>
                  <a:srgbClr val="000000"/>
                </a:solidFill>
                <a:latin typeface="Arial" charset="0"/>
              </a:rPr>
              <a:pPr/>
              <a:t>53</a:t>
            </a:fld>
            <a:endParaRPr lang="en-US" sz="1200">
              <a:solidFill>
                <a:srgbClr val="000000"/>
              </a:solidFill>
              <a:latin typeface="Arial" charset="0"/>
            </a:endParaRPr>
          </a:p>
        </p:txBody>
      </p:sp>
      <p:sp>
        <p:nvSpPr>
          <p:cNvPr id="90114" name="Rectangle 2"/>
          <p:cNvSpPr>
            <a:spLocks noGrp="1" noRot="1" noChangeAspect="1" noChangeArrowheads="1"/>
          </p:cNvSpPr>
          <p:nvPr>
            <p:ph type="sldImg"/>
          </p:nvPr>
        </p:nvSpPr>
        <p:spPr>
          <a:solidFill>
            <a:srgbClr val="FFFFFF"/>
          </a:solidFill>
          <a:ln/>
        </p:spPr>
      </p:sp>
      <p:sp>
        <p:nvSpPr>
          <p:cNvPr id="90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a:latin typeface="Times"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0317EF1-BD28-C04F-9375-F0A7C9E051A8}" type="slidenum">
              <a:rPr lang="en-US" sz="1200">
                <a:solidFill>
                  <a:srgbClr val="000000"/>
                </a:solidFill>
                <a:latin typeface="Arial" charset="0"/>
              </a:rPr>
              <a:pPr/>
              <a:t>54</a:t>
            </a:fld>
            <a:endParaRPr lang="en-US" sz="1200">
              <a:solidFill>
                <a:srgbClr val="000000"/>
              </a:solidFill>
              <a:latin typeface="Arial" charset="0"/>
            </a:endParaRPr>
          </a:p>
        </p:txBody>
      </p:sp>
      <p:sp>
        <p:nvSpPr>
          <p:cNvPr id="81922" name="Rectangle 2"/>
          <p:cNvSpPr>
            <a:spLocks noGrp="1" noRot="1" noChangeAspect="1" noChangeArrowheads="1"/>
          </p:cNvSpPr>
          <p:nvPr>
            <p:ph type="sldImg"/>
          </p:nvPr>
        </p:nvSpPr>
        <p:spPr>
          <a:solidFill>
            <a:srgbClr val="FFFFFF"/>
          </a:solidFill>
          <a:ln/>
        </p:spPr>
      </p:sp>
      <p:sp>
        <p:nvSpPr>
          <p:cNvPr id="81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a:latin typeface="Times"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dirty="0" smtClean="0"/>
              <a:t>1NECESSARY</a:t>
            </a:r>
          </a:p>
          <a:p>
            <a:pPr algn="ctr"/>
            <a:r>
              <a:rPr lang="en-US" sz="1200" dirty="0" smtClean="0"/>
              <a:t>2 ACCOMMODATION</a:t>
            </a:r>
          </a:p>
          <a:p>
            <a:pPr algn="ctr"/>
            <a:r>
              <a:rPr lang="en-US" sz="1200" dirty="0" smtClean="0"/>
              <a:t>3 FEBRUARY</a:t>
            </a:r>
          </a:p>
          <a:p>
            <a:pPr algn="ctr"/>
            <a:r>
              <a:rPr lang="en-US" sz="1200" dirty="0" smtClean="0"/>
              <a:t>4 HUMOROUS</a:t>
            </a:r>
          </a:p>
          <a:p>
            <a:pPr algn="ctr"/>
            <a:r>
              <a:rPr lang="en-US" dirty="0" smtClean="0"/>
              <a:t>5 It’s</a:t>
            </a:r>
            <a:r>
              <a:rPr lang="en-US" baseline="0" dirty="0" smtClean="0"/>
              <a:t> really awful out there; in here, however, it’s quite claustrophobic</a:t>
            </a:r>
            <a:endParaRPr lang="en-US" dirty="0" smtClean="0"/>
          </a:p>
        </p:txBody>
      </p:sp>
      <p:sp>
        <p:nvSpPr>
          <p:cNvPr id="4" name="Slide Number Placeholder 3"/>
          <p:cNvSpPr>
            <a:spLocks noGrp="1"/>
          </p:cNvSpPr>
          <p:nvPr>
            <p:ph type="sldNum" sz="quarter" idx="10"/>
          </p:nvPr>
        </p:nvSpPr>
        <p:spPr/>
        <p:txBody>
          <a:bodyPr/>
          <a:lstStyle/>
          <a:p>
            <a:fld id="{9A139874-36C2-C74D-A166-FB4C17C2A42A}" type="slidenum">
              <a:rPr lang="en-US" smtClean="0"/>
              <a:t>19</a:t>
            </a:fld>
            <a:endParaRPr lang="en-US"/>
          </a:p>
        </p:txBody>
      </p:sp>
    </p:spTree>
    <p:extLst>
      <p:ext uri="{BB962C8B-B14F-4D97-AF65-F5344CB8AC3E}">
        <p14:creationId xmlns:p14="http://schemas.microsoft.com/office/powerpoint/2010/main" val="1811744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5DCE1BD-D6ED-1C45-8F68-4278F6FD79EE}" type="slidenum">
              <a:rPr lang="en-US" sz="1200">
                <a:solidFill>
                  <a:srgbClr val="000000"/>
                </a:solidFill>
                <a:latin typeface="Arial" charset="0"/>
              </a:rPr>
              <a:pPr/>
              <a:t>20</a:t>
            </a:fld>
            <a:endParaRPr lang="en-US" sz="1200">
              <a:solidFill>
                <a:srgbClr val="000000"/>
              </a:solidFill>
              <a:latin typeface="Arial"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Times"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E04C6ED-1527-1B49-9047-8A967432710C}" type="slidenum">
              <a:rPr lang="en-US" sz="1200">
                <a:solidFill>
                  <a:srgbClr val="000000"/>
                </a:solidFill>
                <a:latin typeface="Arial" charset="0"/>
              </a:rPr>
              <a:pPr/>
              <a:t>21</a:t>
            </a:fld>
            <a:endParaRPr lang="en-US" sz="1200">
              <a:solidFill>
                <a:srgbClr val="000000"/>
              </a:solidFill>
              <a:latin typeface="Arial" charset="0"/>
            </a:endParaRPr>
          </a:p>
        </p:txBody>
      </p:sp>
      <p:sp>
        <p:nvSpPr>
          <p:cNvPr id="79874" name="Rectangle 2"/>
          <p:cNvSpPr>
            <a:spLocks noGrp="1" noRot="1" noChangeAspect="1" noChangeArrowheads="1"/>
          </p:cNvSpPr>
          <p:nvPr>
            <p:ph type="sldImg"/>
          </p:nvPr>
        </p:nvSpPr>
        <p:spPr>
          <a:solidFill>
            <a:srgbClr val="FFFFFF"/>
          </a:solidFill>
          <a:ln/>
        </p:spPr>
      </p:sp>
      <p:sp>
        <p:nvSpPr>
          <p:cNvPr id="79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a:latin typeface="Times"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E04C6ED-1527-1B49-9047-8A967432710C}" type="slidenum">
              <a:rPr lang="en-US" sz="1200">
                <a:solidFill>
                  <a:srgbClr val="000000"/>
                </a:solidFill>
                <a:latin typeface="Arial" charset="0"/>
              </a:rPr>
              <a:pPr/>
              <a:t>22</a:t>
            </a:fld>
            <a:endParaRPr lang="en-US" sz="1200">
              <a:solidFill>
                <a:srgbClr val="000000"/>
              </a:solidFill>
              <a:latin typeface="Arial" charset="0"/>
            </a:endParaRPr>
          </a:p>
        </p:txBody>
      </p:sp>
      <p:sp>
        <p:nvSpPr>
          <p:cNvPr id="79874" name="Rectangle 2"/>
          <p:cNvSpPr>
            <a:spLocks noGrp="1" noRot="1" noChangeAspect="1" noChangeArrowheads="1"/>
          </p:cNvSpPr>
          <p:nvPr>
            <p:ph type="sldImg"/>
          </p:nvPr>
        </p:nvSpPr>
        <p:spPr>
          <a:solidFill>
            <a:srgbClr val="FFFFFF"/>
          </a:solidFill>
          <a:ln/>
        </p:spPr>
      </p:sp>
      <p:sp>
        <p:nvSpPr>
          <p:cNvPr id="79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dirty="0">
              <a:latin typeface="Times"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2ED55E0-8D23-C144-A3C6-D13586DF1BA2}" type="slidenum">
              <a:rPr lang="en-US" sz="1200">
                <a:solidFill>
                  <a:srgbClr val="000000"/>
                </a:solidFill>
                <a:latin typeface="Arial" charset="0"/>
              </a:rPr>
              <a:pPr/>
              <a:t>23</a:t>
            </a:fld>
            <a:endParaRPr lang="en-US" sz="1200">
              <a:solidFill>
                <a:srgbClr val="000000"/>
              </a:solidFill>
              <a:latin typeface="Arial" charset="0"/>
            </a:endParaRPr>
          </a:p>
        </p:txBody>
      </p:sp>
      <p:sp>
        <p:nvSpPr>
          <p:cNvPr id="83970" name="Rectangle 2"/>
          <p:cNvSpPr>
            <a:spLocks noGrp="1" noRot="1" noChangeAspect="1" noChangeArrowheads="1"/>
          </p:cNvSpPr>
          <p:nvPr>
            <p:ph type="sldImg"/>
          </p:nvPr>
        </p:nvSpPr>
        <p:spPr>
          <a:solidFill>
            <a:srgbClr val="FFFFFF"/>
          </a:solidFill>
          <a:ln/>
        </p:spPr>
      </p:sp>
      <p:sp>
        <p:nvSpPr>
          <p:cNvPr id="83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a:latin typeface="Times"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ADED7B3-95E8-B943-A214-34231598E4B8}" type="slidenum">
              <a:rPr lang="en-US" sz="1200">
                <a:solidFill>
                  <a:srgbClr val="000000"/>
                </a:solidFill>
                <a:latin typeface="Arial" charset="0"/>
              </a:rPr>
              <a:pPr/>
              <a:t>24</a:t>
            </a:fld>
            <a:endParaRPr lang="en-US" sz="1200">
              <a:solidFill>
                <a:srgbClr val="000000"/>
              </a:solidFill>
              <a:latin typeface="Arial" charset="0"/>
            </a:endParaRPr>
          </a:p>
        </p:txBody>
      </p:sp>
      <p:sp>
        <p:nvSpPr>
          <p:cNvPr id="88066" name="Rectangle 2"/>
          <p:cNvSpPr>
            <a:spLocks noGrp="1" noRot="1" noChangeAspect="1" noChangeArrowheads="1"/>
          </p:cNvSpPr>
          <p:nvPr>
            <p:ph type="sldImg"/>
          </p:nvPr>
        </p:nvSpPr>
        <p:spPr>
          <a:solidFill>
            <a:srgbClr val="FFFFFF"/>
          </a:solidFill>
          <a:ln/>
        </p:spPr>
      </p:sp>
      <p:sp>
        <p:nvSpPr>
          <p:cNvPr id="88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E1AE466-C88C-5240-BC11-444B29F04696}" type="slidenum">
              <a:rPr lang="en-US" sz="1200">
                <a:solidFill>
                  <a:srgbClr val="000000"/>
                </a:solidFill>
                <a:latin typeface="Arial" charset="0"/>
              </a:rPr>
              <a:pPr/>
              <a:t>25</a:t>
            </a:fld>
            <a:endParaRPr lang="en-US" sz="1200">
              <a:solidFill>
                <a:srgbClr val="000000"/>
              </a:solidFill>
              <a:latin typeface="Arial" charset="0"/>
            </a:endParaRPr>
          </a:p>
        </p:txBody>
      </p:sp>
      <p:sp>
        <p:nvSpPr>
          <p:cNvPr id="90114" name="Rectangle 2"/>
          <p:cNvSpPr>
            <a:spLocks noGrp="1" noRot="1" noChangeAspect="1" noChangeArrowheads="1"/>
          </p:cNvSpPr>
          <p:nvPr>
            <p:ph type="sldImg"/>
          </p:nvPr>
        </p:nvSpPr>
        <p:spPr>
          <a:solidFill>
            <a:srgbClr val="FFFFFF"/>
          </a:solidFill>
          <a:ln/>
        </p:spPr>
      </p:sp>
      <p:sp>
        <p:nvSpPr>
          <p:cNvPr id="90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74BAAE09-61AD-1C40-9FDC-A8CFBA3F0F9C}" type="datetimeFigureOut">
              <a:rPr lang="en-US" smtClean="0"/>
              <a:t>24/10/2014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EE068C-071E-D942-A70E-AA5BFD8488AD}" type="slidenum">
              <a:rPr lang="en-US" smtClean="0"/>
              <a:t>‹#›</a:t>
            </a:fld>
            <a:endParaRPr lang="en-US"/>
          </a:p>
        </p:txBody>
      </p:sp>
    </p:spTree>
    <p:extLst>
      <p:ext uri="{BB962C8B-B14F-4D97-AF65-F5344CB8AC3E}">
        <p14:creationId xmlns:p14="http://schemas.microsoft.com/office/powerpoint/2010/main" val="4076162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74BAAE09-61AD-1C40-9FDC-A8CFBA3F0F9C}" type="datetimeFigureOut">
              <a:rPr lang="en-US" smtClean="0"/>
              <a:t>24/10/2014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EE068C-071E-D942-A70E-AA5BFD8488AD}" type="slidenum">
              <a:rPr lang="en-US" smtClean="0"/>
              <a:t>‹#›</a:t>
            </a:fld>
            <a:endParaRPr lang="en-US"/>
          </a:p>
        </p:txBody>
      </p:sp>
    </p:spTree>
    <p:extLst>
      <p:ext uri="{BB962C8B-B14F-4D97-AF65-F5344CB8AC3E}">
        <p14:creationId xmlns:p14="http://schemas.microsoft.com/office/powerpoint/2010/main" val="3278609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74BAAE09-61AD-1C40-9FDC-A8CFBA3F0F9C}" type="datetimeFigureOut">
              <a:rPr lang="en-US" smtClean="0"/>
              <a:t>24/10/2014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EE068C-071E-D942-A70E-AA5BFD8488AD}" type="slidenum">
              <a:rPr lang="en-US" smtClean="0"/>
              <a:t>‹#›</a:t>
            </a:fld>
            <a:endParaRPr lang="en-US"/>
          </a:p>
        </p:txBody>
      </p:sp>
    </p:spTree>
    <p:extLst>
      <p:ext uri="{BB962C8B-B14F-4D97-AF65-F5344CB8AC3E}">
        <p14:creationId xmlns:p14="http://schemas.microsoft.com/office/powerpoint/2010/main" val="3164159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9E69C5A-876B-F147-B177-E5FA157D96B0}" type="datetime1">
              <a:rPr lang="en-US"/>
              <a:pPr>
                <a:defRPr/>
              </a:pPr>
              <a:t>24/10/2014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134D1FF-5365-9F46-B802-ECBF49D587D9}" type="slidenum">
              <a:rPr lang="en-US"/>
              <a:pPr>
                <a:defRPr/>
              </a:pPr>
              <a:t>‹#›</a:t>
            </a:fld>
            <a:endParaRPr lang="en-US"/>
          </a:p>
        </p:txBody>
      </p:sp>
    </p:spTree>
    <p:extLst>
      <p:ext uri="{BB962C8B-B14F-4D97-AF65-F5344CB8AC3E}">
        <p14:creationId xmlns:p14="http://schemas.microsoft.com/office/powerpoint/2010/main" val="3638364362"/>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DA0BB1A-347A-5A41-922A-39961AD198D7}" type="datetime1">
              <a:rPr lang="en-US"/>
              <a:pPr>
                <a:defRPr/>
              </a:pPr>
              <a:t>24/10/2014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DFB00B-7A16-E740-BF05-1E372F327E68}" type="slidenum">
              <a:rPr lang="en-US"/>
              <a:pPr>
                <a:defRPr/>
              </a:pPr>
              <a:t>‹#›</a:t>
            </a:fld>
            <a:endParaRPr lang="en-US"/>
          </a:p>
        </p:txBody>
      </p:sp>
    </p:spTree>
    <p:extLst>
      <p:ext uri="{BB962C8B-B14F-4D97-AF65-F5344CB8AC3E}">
        <p14:creationId xmlns:p14="http://schemas.microsoft.com/office/powerpoint/2010/main" val="1582121149"/>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DA3F298-FB11-294B-88AB-50DCEDD8448A}" type="datetime1">
              <a:rPr lang="en-US"/>
              <a:pPr>
                <a:defRPr/>
              </a:pPr>
              <a:t>24/10/2014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9E6ECF-29EC-DD4D-BE4E-509875B1AEF6}" type="slidenum">
              <a:rPr lang="en-US"/>
              <a:pPr>
                <a:defRPr/>
              </a:pPr>
              <a:t>‹#›</a:t>
            </a:fld>
            <a:endParaRPr lang="en-US"/>
          </a:p>
        </p:txBody>
      </p:sp>
    </p:spTree>
    <p:extLst>
      <p:ext uri="{BB962C8B-B14F-4D97-AF65-F5344CB8AC3E}">
        <p14:creationId xmlns:p14="http://schemas.microsoft.com/office/powerpoint/2010/main" val="2726280186"/>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1280743-88BA-DF43-8182-B83D053BC97A}" type="datetime1">
              <a:rPr lang="en-US"/>
              <a:pPr>
                <a:defRPr/>
              </a:pPr>
              <a:t>24/10/2014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C0FCF46-9491-444B-97BE-F6867E1197F2}" type="slidenum">
              <a:rPr lang="en-US"/>
              <a:pPr>
                <a:defRPr/>
              </a:pPr>
              <a:t>‹#›</a:t>
            </a:fld>
            <a:endParaRPr lang="en-US"/>
          </a:p>
        </p:txBody>
      </p:sp>
    </p:spTree>
    <p:extLst>
      <p:ext uri="{BB962C8B-B14F-4D97-AF65-F5344CB8AC3E}">
        <p14:creationId xmlns:p14="http://schemas.microsoft.com/office/powerpoint/2010/main" val="3594164923"/>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AAD3489-CCE5-EB40-B2A6-4546E60DC854}" type="datetime1">
              <a:rPr lang="en-US"/>
              <a:pPr>
                <a:defRPr/>
              </a:pPr>
              <a:t>24/10/2014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1144EAC-C4AC-D144-8413-59DF62626A2E}" type="slidenum">
              <a:rPr lang="en-US"/>
              <a:pPr>
                <a:defRPr/>
              </a:pPr>
              <a:t>‹#›</a:t>
            </a:fld>
            <a:endParaRPr lang="en-US"/>
          </a:p>
        </p:txBody>
      </p:sp>
    </p:spTree>
    <p:extLst>
      <p:ext uri="{BB962C8B-B14F-4D97-AF65-F5344CB8AC3E}">
        <p14:creationId xmlns:p14="http://schemas.microsoft.com/office/powerpoint/2010/main" val="1085349230"/>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443A313-9B0C-F843-890D-2495F7077578}" type="datetime1">
              <a:rPr lang="en-US"/>
              <a:pPr>
                <a:defRPr/>
              </a:pPr>
              <a:t>24/10/2014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4C7605A-7D15-3647-BF72-00049BE38951}" type="slidenum">
              <a:rPr lang="en-US"/>
              <a:pPr>
                <a:defRPr/>
              </a:pPr>
              <a:t>‹#›</a:t>
            </a:fld>
            <a:endParaRPr lang="en-US"/>
          </a:p>
        </p:txBody>
      </p:sp>
    </p:spTree>
    <p:extLst>
      <p:ext uri="{BB962C8B-B14F-4D97-AF65-F5344CB8AC3E}">
        <p14:creationId xmlns:p14="http://schemas.microsoft.com/office/powerpoint/2010/main" val="3954416961"/>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BD48C0F-926F-D642-9A7C-CC93A5D8B8DA}" type="datetime1">
              <a:rPr lang="en-US"/>
              <a:pPr>
                <a:defRPr/>
              </a:pPr>
              <a:t>24/10/2014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1123235-67D5-484A-8816-3E188D64FB0D}" type="slidenum">
              <a:rPr lang="en-US"/>
              <a:pPr>
                <a:defRPr/>
              </a:pPr>
              <a:t>‹#›</a:t>
            </a:fld>
            <a:endParaRPr lang="en-US"/>
          </a:p>
        </p:txBody>
      </p:sp>
    </p:spTree>
    <p:extLst>
      <p:ext uri="{BB962C8B-B14F-4D97-AF65-F5344CB8AC3E}">
        <p14:creationId xmlns:p14="http://schemas.microsoft.com/office/powerpoint/2010/main" val="4086084504"/>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2A11A2B-C286-F148-A626-1081A9905B88}" type="datetime1">
              <a:rPr lang="en-US"/>
              <a:pPr>
                <a:defRPr/>
              </a:pPr>
              <a:t>24/10/2014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93EA5B5-CF14-1446-BB8E-816A23AB3272}" type="slidenum">
              <a:rPr lang="en-US"/>
              <a:pPr>
                <a:defRPr/>
              </a:pPr>
              <a:t>‹#›</a:t>
            </a:fld>
            <a:endParaRPr lang="en-US"/>
          </a:p>
        </p:txBody>
      </p:sp>
    </p:spTree>
    <p:extLst>
      <p:ext uri="{BB962C8B-B14F-4D97-AF65-F5344CB8AC3E}">
        <p14:creationId xmlns:p14="http://schemas.microsoft.com/office/powerpoint/2010/main" val="846472228"/>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74BAAE09-61AD-1C40-9FDC-A8CFBA3F0F9C}" type="datetimeFigureOut">
              <a:rPr lang="en-US" smtClean="0"/>
              <a:t>24/10/2014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EE068C-071E-D942-A70E-AA5BFD8488AD}" type="slidenum">
              <a:rPr lang="en-US" smtClean="0"/>
              <a:t>‹#›</a:t>
            </a:fld>
            <a:endParaRPr lang="en-US"/>
          </a:p>
        </p:txBody>
      </p:sp>
    </p:spTree>
    <p:extLst>
      <p:ext uri="{BB962C8B-B14F-4D97-AF65-F5344CB8AC3E}">
        <p14:creationId xmlns:p14="http://schemas.microsoft.com/office/powerpoint/2010/main" val="23918725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DAB2DDD-5322-3847-9F0B-A4D2367F9C07}" type="datetime1">
              <a:rPr lang="en-US"/>
              <a:pPr>
                <a:defRPr/>
              </a:pPr>
              <a:t>24/10/2014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409B0AA-59DC-5C4E-BA4F-9DADA52A5244}" type="slidenum">
              <a:rPr lang="en-US"/>
              <a:pPr>
                <a:defRPr/>
              </a:pPr>
              <a:t>‹#›</a:t>
            </a:fld>
            <a:endParaRPr lang="en-US"/>
          </a:p>
        </p:txBody>
      </p:sp>
    </p:spTree>
    <p:extLst>
      <p:ext uri="{BB962C8B-B14F-4D97-AF65-F5344CB8AC3E}">
        <p14:creationId xmlns:p14="http://schemas.microsoft.com/office/powerpoint/2010/main" val="3088344604"/>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3455929-94AB-E548-9D55-CE77C511044D}" type="datetime1">
              <a:rPr lang="en-US"/>
              <a:pPr>
                <a:defRPr/>
              </a:pPr>
              <a:t>24/10/2014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80C8978-12BF-BE4A-9CEA-5097A0BF1A84}" type="slidenum">
              <a:rPr lang="en-US"/>
              <a:pPr>
                <a:defRPr/>
              </a:pPr>
              <a:t>‹#›</a:t>
            </a:fld>
            <a:endParaRPr lang="en-US"/>
          </a:p>
        </p:txBody>
      </p:sp>
    </p:spTree>
    <p:extLst>
      <p:ext uri="{BB962C8B-B14F-4D97-AF65-F5344CB8AC3E}">
        <p14:creationId xmlns:p14="http://schemas.microsoft.com/office/powerpoint/2010/main" val="4270870874"/>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4726C07-F5BE-7A44-9E47-DB2C39A868EB}" type="datetime1">
              <a:rPr lang="en-US"/>
              <a:pPr>
                <a:defRPr/>
              </a:pPr>
              <a:t>24/10/2014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F2CAEAC-3B52-954E-A977-69562CEDF601}" type="slidenum">
              <a:rPr lang="en-US"/>
              <a:pPr>
                <a:defRPr/>
              </a:pPr>
              <a:t>‹#›</a:t>
            </a:fld>
            <a:endParaRPr lang="en-US"/>
          </a:p>
        </p:txBody>
      </p:sp>
    </p:spTree>
    <p:extLst>
      <p:ext uri="{BB962C8B-B14F-4D97-AF65-F5344CB8AC3E}">
        <p14:creationId xmlns:p14="http://schemas.microsoft.com/office/powerpoint/2010/main" val="1555711884"/>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74BAAE09-61AD-1C40-9FDC-A8CFBA3F0F9C}" type="datetimeFigureOut">
              <a:rPr lang="en-US" smtClean="0"/>
              <a:t>24/10/2014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EE068C-071E-D942-A70E-AA5BFD8488AD}" type="slidenum">
              <a:rPr lang="en-US" smtClean="0"/>
              <a:t>‹#›</a:t>
            </a:fld>
            <a:endParaRPr lang="en-US"/>
          </a:p>
        </p:txBody>
      </p:sp>
    </p:spTree>
    <p:extLst>
      <p:ext uri="{BB962C8B-B14F-4D97-AF65-F5344CB8AC3E}">
        <p14:creationId xmlns:p14="http://schemas.microsoft.com/office/powerpoint/2010/main" val="1037224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74BAAE09-61AD-1C40-9FDC-A8CFBA3F0F9C}" type="datetimeFigureOut">
              <a:rPr lang="en-US" smtClean="0"/>
              <a:t>24/10/2014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EE068C-071E-D942-A70E-AA5BFD8488AD}" type="slidenum">
              <a:rPr lang="en-US" smtClean="0"/>
              <a:t>‹#›</a:t>
            </a:fld>
            <a:endParaRPr lang="en-US"/>
          </a:p>
        </p:txBody>
      </p:sp>
    </p:spTree>
    <p:extLst>
      <p:ext uri="{BB962C8B-B14F-4D97-AF65-F5344CB8AC3E}">
        <p14:creationId xmlns:p14="http://schemas.microsoft.com/office/powerpoint/2010/main" val="292997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74BAAE09-61AD-1C40-9FDC-A8CFBA3F0F9C}" type="datetimeFigureOut">
              <a:rPr lang="en-US" smtClean="0"/>
              <a:t>24/10/2014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EE068C-071E-D942-A70E-AA5BFD8488AD}" type="slidenum">
              <a:rPr lang="en-US" smtClean="0"/>
              <a:t>‹#›</a:t>
            </a:fld>
            <a:endParaRPr lang="en-US"/>
          </a:p>
        </p:txBody>
      </p:sp>
    </p:spTree>
    <p:extLst>
      <p:ext uri="{BB962C8B-B14F-4D97-AF65-F5344CB8AC3E}">
        <p14:creationId xmlns:p14="http://schemas.microsoft.com/office/powerpoint/2010/main" val="3802263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74BAAE09-61AD-1C40-9FDC-A8CFBA3F0F9C}" type="datetimeFigureOut">
              <a:rPr lang="en-US" smtClean="0"/>
              <a:t>24/10/2014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EE068C-071E-D942-A70E-AA5BFD8488AD}" type="slidenum">
              <a:rPr lang="en-US" smtClean="0"/>
              <a:t>‹#›</a:t>
            </a:fld>
            <a:endParaRPr lang="en-US"/>
          </a:p>
        </p:txBody>
      </p:sp>
    </p:spTree>
    <p:extLst>
      <p:ext uri="{BB962C8B-B14F-4D97-AF65-F5344CB8AC3E}">
        <p14:creationId xmlns:p14="http://schemas.microsoft.com/office/powerpoint/2010/main" val="1252342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BAAE09-61AD-1C40-9FDC-A8CFBA3F0F9C}" type="datetimeFigureOut">
              <a:rPr lang="en-US" smtClean="0"/>
              <a:t>24/10/2014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EE068C-071E-D942-A70E-AA5BFD8488AD}" type="slidenum">
              <a:rPr lang="en-US" smtClean="0"/>
              <a:t>‹#›</a:t>
            </a:fld>
            <a:endParaRPr lang="en-US"/>
          </a:p>
        </p:txBody>
      </p:sp>
    </p:spTree>
    <p:extLst>
      <p:ext uri="{BB962C8B-B14F-4D97-AF65-F5344CB8AC3E}">
        <p14:creationId xmlns:p14="http://schemas.microsoft.com/office/powerpoint/2010/main" val="2284555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74BAAE09-61AD-1C40-9FDC-A8CFBA3F0F9C}" type="datetimeFigureOut">
              <a:rPr lang="en-US" smtClean="0"/>
              <a:t>24/10/2014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EE068C-071E-D942-A70E-AA5BFD8488AD}" type="slidenum">
              <a:rPr lang="en-US" smtClean="0"/>
              <a:t>‹#›</a:t>
            </a:fld>
            <a:endParaRPr lang="en-US"/>
          </a:p>
        </p:txBody>
      </p:sp>
    </p:spTree>
    <p:extLst>
      <p:ext uri="{BB962C8B-B14F-4D97-AF65-F5344CB8AC3E}">
        <p14:creationId xmlns:p14="http://schemas.microsoft.com/office/powerpoint/2010/main" val="3470967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74BAAE09-61AD-1C40-9FDC-A8CFBA3F0F9C}" type="datetimeFigureOut">
              <a:rPr lang="en-US" smtClean="0"/>
              <a:t>24/10/2014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EE068C-071E-D942-A70E-AA5BFD8488AD}" type="slidenum">
              <a:rPr lang="en-US" smtClean="0"/>
              <a:t>‹#›</a:t>
            </a:fld>
            <a:endParaRPr lang="en-US"/>
          </a:p>
        </p:txBody>
      </p:sp>
    </p:spTree>
    <p:extLst>
      <p:ext uri="{BB962C8B-B14F-4D97-AF65-F5344CB8AC3E}">
        <p14:creationId xmlns:p14="http://schemas.microsoft.com/office/powerpoint/2010/main" val="25547475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BAAE09-61AD-1C40-9FDC-A8CFBA3F0F9C}" type="datetimeFigureOut">
              <a:rPr lang="en-US" smtClean="0"/>
              <a:t>24/10/2014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EE068C-071E-D942-A70E-AA5BFD8488AD}" type="slidenum">
              <a:rPr lang="en-US" smtClean="0"/>
              <a:t>‹#›</a:t>
            </a:fld>
            <a:endParaRPr lang="en-US"/>
          </a:p>
        </p:txBody>
      </p:sp>
    </p:spTree>
    <p:extLst>
      <p:ext uri="{BB962C8B-B14F-4D97-AF65-F5344CB8AC3E}">
        <p14:creationId xmlns:p14="http://schemas.microsoft.com/office/powerpoint/2010/main" val="10517206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3080F"/>
            </a:gs>
            <a:gs pos="89999">
              <a:srgbClr val="03080F"/>
            </a:gs>
            <a:gs pos="100000">
              <a:srgbClr val="FFFFFF"/>
            </a:gs>
          </a:gsLst>
          <a:lin ang="3780000"/>
        </a:gra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914400" eaLnBrk="0" fontAlgn="base" hangingPunct="0">
              <a:spcBef>
                <a:spcPct val="0"/>
              </a:spcBef>
              <a:spcAft>
                <a:spcPct val="0"/>
              </a:spcAft>
              <a:defRPr/>
            </a:pPr>
            <a:fld id="{DF7D981E-6CD9-1F4C-BEC0-230549009E69}" type="datetime1">
              <a:rPr lang="en-US">
                <a:ea typeface="ＭＳ Ｐゴシック" charset="0"/>
                <a:cs typeface="ＭＳ Ｐゴシック" charset="0"/>
              </a:rPr>
              <a:pPr defTabSz="914400" eaLnBrk="0" fontAlgn="base" hangingPunct="0">
                <a:spcBef>
                  <a:spcPct val="0"/>
                </a:spcBef>
                <a:spcAft>
                  <a:spcPct val="0"/>
                </a:spcAft>
                <a:defRPr/>
              </a:pPr>
              <a:t>24/10/2014</a:t>
            </a:fld>
            <a:endParaRPr lang="en-US">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ea typeface="+mn-ea"/>
                <a:cs typeface="+mn-cs"/>
              </a:defRPr>
            </a:lvl1pPr>
          </a:lstStyle>
          <a:p>
            <a:pPr defTabSz="914400" eaLnBrk="0" fontAlgn="base" hangingPunct="0">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914400" eaLnBrk="0" fontAlgn="base" hangingPunct="0">
              <a:spcBef>
                <a:spcPct val="0"/>
              </a:spcBef>
              <a:spcAft>
                <a:spcPct val="0"/>
              </a:spcAft>
              <a:defRPr/>
            </a:pPr>
            <a:fld id="{699EB48B-B7A4-674F-ABF2-178CCF4ACD62}"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xmlns:p14="http://schemas.microsoft.com/office/powerpoint/2010/main"/>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geoffbarton.co.uk" TargetMode="Externa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2.png"/><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2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2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geoffbarton.co.uk" TargetMode="Externa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17920"/>
            <a:ext cx="7772400" cy="1470025"/>
          </a:xfrm>
        </p:spPr>
        <p:txBody>
          <a:bodyPr>
            <a:noAutofit/>
          </a:bodyPr>
          <a:lstStyle/>
          <a:p>
            <a:pPr algn="l"/>
            <a:r>
              <a:rPr lang="en-US" sz="9600" dirty="0" smtClean="0">
                <a:latin typeface="Avenir Heavy"/>
                <a:cs typeface="Avenir Heavy"/>
              </a:rPr>
              <a:t>THE HABITS OF ENGLISH</a:t>
            </a:r>
            <a:endParaRPr lang="en-US" sz="9600" dirty="0">
              <a:latin typeface="Avenir Heavy"/>
              <a:cs typeface="Avenir Heavy"/>
            </a:endParaRPr>
          </a:p>
        </p:txBody>
      </p:sp>
      <p:cxnSp>
        <p:nvCxnSpPr>
          <p:cNvPr id="5" name="Straight Connector 4"/>
          <p:cNvCxnSpPr/>
          <p:nvPr/>
        </p:nvCxnSpPr>
        <p:spPr>
          <a:xfrm flipV="1">
            <a:off x="2854155" y="1198589"/>
            <a:ext cx="4295504" cy="14269"/>
          </a:xfrm>
          <a:prstGeom prst="line">
            <a:avLst/>
          </a:prstGeom>
        </p:spPr>
        <p:style>
          <a:lnRef idx="2">
            <a:schemeClr val="accent1"/>
          </a:lnRef>
          <a:fillRef idx="0">
            <a:schemeClr val="accent1"/>
          </a:fillRef>
          <a:effectRef idx="1">
            <a:schemeClr val="accent1"/>
          </a:effectRef>
          <a:fontRef idx="minor">
            <a:schemeClr val="tx1"/>
          </a:fontRef>
        </p:style>
      </p:cxnSp>
      <p:sp>
        <p:nvSpPr>
          <p:cNvPr id="6" name="Title 1"/>
          <p:cNvSpPr txBox="1">
            <a:spLocks/>
          </p:cNvSpPr>
          <p:nvPr/>
        </p:nvSpPr>
        <p:spPr>
          <a:xfrm>
            <a:off x="0" y="4843466"/>
            <a:ext cx="9144000" cy="201453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venir Heavy"/>
                <a:cs typeface="Avenir Heavy"/>
              </a:rPr>
              <a:t>GEOFF BARTON, HEAD</a:t>
            </a:r>
          </a:p>
          <a:p>
            <a:pPr algn="r"/>
            <a:r>
              <a:rPr lang="en-US" sz="2400" dirty="0" smtClean="0">
                <a:latin typeface="Avenir Heavy"/>
                <a:cs typeface="Avenir Heavy"/>
              </a:rPr>
              <a:t>KING EDWARD VI SCHOOL </a:t>
            </a:r>
          </a:p>
          <a:p>
            <a:pPr algn="r"/>
            <a:endParaRPr lang="en-US" sz="1800" dirty="0" smtClean="0">
              <a:latin typeface="Avenir Heavy"/>
              <a:cs typeface="Avenir Heavy"/>
            </a:endParaRPr>
          </a:p>
          <a:p>
            <a:pPr algn="r"/>
            <a:r>
              <a:rPr lang="en-US" sz="1400" dirty="0">
                <a:latin typeface="Avenir Heavy"/>
                <a:cs typeface="Avenir Heavy"/>
              </a:rPr>
              <a:t>@</a:t>
            </a:r>
            <a:r>
              <a:rPr lang="en-US" sz="1400" dirty="0" err="1">
                <a:latin typeface="Avenir Heavy"/>
                <a:cs typeface="Avenir Heavy"/>
              </a:rPr>
              <a:t>RealGeoffBarton</a:t>
            </a:r>
            <a:endParaRPr lang="en-US" sz="1400" dirty="0">
              <a:latin typeface="Avenir Heavy"/>
              <a:cs typeface="Avenir Heavy"/>
            </a:endParaRPr>
          </a:p>
          <a:p>
            <a:pPr algn="r"/>
            <a:endParaRPr lang="en-US" sz="300" dirty="0" smtClean="0">
              <a:latin typeface="Avenir Heavy"/>
              <a:cs typeface="Avenir Heavy"/>
            </a:endParaRPr>
          </a:p>
          <a:p>
            <a:pPr algn="r"/>
            <a:r>
              <a:rPr lang="en-US" sz="1400" dirty="0" smtClean="0">
                <a:latin typeface="Avenir Heavy"/>
                <a:cs typeface="Avenir Heavy"/>
                <a:hlinkClick r:id="rId2"/>
              </a:rPr>
              <a:t>www.geoffbarton.co.uk</a:t>
            </a:r>
            <a:r>
              <a:rPr lang="en-US" sz="1400" dirty="0" smtClean="0">
                <a:latin typeface="Avenir Heavy"/>
                <a:cs typeface="Avenir Heavy"/>
              </a:rPr>
              <a:t> (Presentation 135)</a:t>
            </a:r>
            <a:endParaRPr lang="en-US" sz="1400" dirty="0">
              <a:latin typeface="Avenir Heavy"/>
              <a:cs typeface="Avenir Heavy"/>
            </a:endParaRPr>
          </a:p>
        </p:txBody>
      </p:sp>
      <p:pic>
        <p:nvPicPr>
          <p:cNvPr id="8" name="Picture 7"/>
          <p:cNvPicPr>
            <a:picLocks noChangeAspect="1"/>
          </p:cNvPicPr>
          <p:nvPr/>
        </p:nvPicPr>
        <p:blipFill>
          <a:blip r:embed="rId3"/>
          <a:stretch>
            <a:fillRect/>
          </a:stretch>
        </p:blipFill>
        <p:spPr>
          <a:xfrm>
            <a:off x="-702275" y="3617568"/>
            <a:ext cx="4669552" cy="3617568"/>
          </a:xfrm>
          <a:prstGeom prst="rect">
            <a:avLst/>
          </a:prstGeom>
        </p:spPr>
      </p:pic>
      <p:cxnSp>
        <p:nvCxnSpPr>
          <p:cNvPr id="9" name="Straight Connector 8"/>
          <p:cNvCxnSpPr/>
          <p:nvPr/>
        </p:nvCxnSpPr>
        <p:spPr>
          <a:xfrm flipV="1">
            <a:off x="4848496" y="5959851"/>
            <a:ext cx="4295504" cy="1426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248134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5598" y="947423"/>
            <a:ext cx="6969670" cy="2308324"/>
          </a:xfrm>
          <a:prstGeom prst="rect">
            <a:avLst/>
          </a:prstGeom>
          <a:noFill/>
        </p:spPr>
        <p:txBody>
          <a:bodyPr wrap="square" rtlCol="0">
            <a:spAutoFit/>
          </a:bodyPr>
          <a:lstStyle/>
          <a:p>
            <a:r>
              <a:rPr lang="en-US" sz="4800" dirty="0" smtClean="0"/>
              <a:t>Into the bloodstream:</a:t>
            </a:r>
          </a:p>
          <a:p>
            <a:endParaRPr lang="en-US" sz="4800" dirty="0" smtClean="0"/>
          </a:p>
          <a:p>
            <a:pPr algn="r"/>
            <a:r>
              <a:rPr lang="en-US" sz="4800" dirty="0" smtClean="0"/>
              <a:t>LINGUISTIC RICHNESS</a:t>
            </a:r>
          </a:p>
        </p:txBody>
      </p:sp>
    </p:spTree>
    <p:extLst>
      <p:ext uri="{BB962C8B-B14F-4D97-AF65-F5344CB8AC3E}">
        <p14:creationId xmlns:p14="http://schemas.microsoft.com/office/powerpoint/2010/main" val="32910867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1895" y="2674885"/>
            <a:ext cx="8196410" cy="1569660"/>
          </a:xfrm>
          <a:prstGeom prst="rect">
            <a:avLst/>
          </a:prstGeom>
          <a:noFill/>
        </p:spPr>
        <p:txBody>
          <a:bodyPr wrap="square" rtlCol="0">
            <a:spAutoFit/>
          </a:bodyPr>
          <a:lstStyle/>
          <a:p>
            <a:pPr algn="ctr"/>
            <a:r>
              <a:rPr lang="en-US" sz="4800" dirty="0" smtClean="0"/>
              <a:t>What if Jane Austen was rewritten by Dylan Thomas?</a:t>
            </a:r>
            <a:endParaRPr lang="en-US" sz="4800" dirty="0"/>
          </a:p>
        </p:txBody>
      </p:sp>
    </p:spTree>
    <p:extLst>
      <p:ext uri="{BB962C8B-B14F-4D97-AF65-F5344CB8AC3E}">
        <p14:creationId xmlns:p14="http://schemas.microsoft.com/office/powerpoint/2010/main" val="5156906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06-20 at 22.07.5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19928"/>
            <a:ext cx="9388311" cy="7177928"/>
          </a:xfrm>
          <a:prstGeom prst="rect">
            <a:avLst/>
          </a:prstGeom>
        </p:spPr>
      </p:pic>
    </p:spTree>
    <p:extLst>
      <p:ext uri="{BB962C8B-B14F-4D97-AF65-F5344CB8AC3E}">
        <p14:creationId xmlns:p14="http://schemas.microsoft.com/office/powerpoint/2010/main" val="41474367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5598" y="947423"/>
            <a:ext cx="6969670" cy="2308324"/>
          </a:xfrm>
          <a:prstGeom prst="rect">
            <a:avLst/>
          </a:prstGeom>
          <a:noFill/>
        </p:spPr>
        <p:txBody>
          <a:bodyPr wrap="square" rtlCol="0">
            <a:spAutoFit/>
          </a:bodyPr>
          <a:lstStyle/>
          <a:p>
            <a:r>
              <a:rPr lang="en-US" sz="4800" dirty="0" smtClean="0"/>
              <a:t>Into the bloodstream:</a:t>
            </a:r>
          </a:p>
          <a:p>
            <a:endParaRPr lang="en-US" sz="4800" dirty="0" smtClean="0"/>
          </a:p>
          <a:p>
            <a:pPr algn="r"/>
            <a:r>
              <a:rPr lang="en-US" sz="4800" dirty="0" smtClean="0"/>
              <a:t>RESILIENCE</a:t>
            </a:r>
          </a:p>
        </p:txBody>
      </p:sp>
    </p:spTree>
    <p:extLst>
      <p:ext uri="{BB962C8B-B14F-4D97-AF65-F5344CB8AC3E}">
        <p14:creationId xmlns:p14="http://schemas.microsoft.com/office/powerpoint/2010/main" val="291307990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06-20 at 22.07.3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0234" y="0"/>
            <a:ext cx="2598920" cy="6838499"/>
          </a:xfrm>
          <a:prstGeom prst="rect">
            <a:avLst/>
          </a:prstGeom>
        </p:spPr>
      </p:pic>
    </p:spTree>
    <p:extLst>
      <p:ext uri="{BB962C8B-B14F-4D97-AF65-F5344CB8AC3E}">
        <p14:creationId xmlns:p14="http://schemas.microsoft.com/office/powerpoint/2010/main" val="18452306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5598" y="947423"/>
            <a:ext cx="6969670" cy="2308324"/>
          </a:xfrm>
          <a:prstGeom prst="rect">
            <a:avLst/>
          </a:prstGeom>
          <a:noFill/>
        </p:spPr>
        <p:txBody>
          <a:bodyPr wrap="square" rtlCol="0">
            <a:spAutoFit/>
          </a:bodyPr>
          <a:lstStyle/>
          <a:p>
            <a:r>
              <a:rPr lang="en-US" sz="4800" dirty="0" smtClean="0"/>
              <a:t>Into the bloodstream:</a:t>
            </a:r>
          </a:p>
          <a:p>
            <a:endParaRPr lang="en-US" sz="4800" dirty="0" smtClean="0"/>
          </a:p>
          <a:p>
            <a:pPr algn="r"/>
            <a:r>
              <a:rPr lang="en-US" sz="4800" dirty="0" smtClean="0"/>
              <a:t>PLAYFULNESS</a:t>
            </a:r>
          </a:p>
        </p:txBody>
      </p:sp>
    </p:spTree>
    <p:extLst>
      <p:ext uri="{BB962C8B-B14F-4D97-AF65-F5344CB8AC3E}">
        <p14:creationId xmlns:p14="http://schemas.microsoft.com/office/powerpoint/2010/main" val="166764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3999" y="727382"/>
            <a:ext cx="8682271" cy="5419418"/>
          </a:xfrm>
          <a:prstGeom prst="rect">
            <a:avLst/>
          </a:prstGeom>
        </p:spPr>
      </p:pic>
    </p:spTree>
    <p:extLst>
      <p:ext uri="{BB962C8B-B14F-4D97-AF65-F5344CB8AC3E}">
        <p14:creationId xmlns:p14="http://schemas.microsoft.com/office/powerpoint/2010/main" val="40260709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5598" y="947423"/>
            <a:ext cx="6969670" cy="3046988"/>
          </a:xfrm>
          <a:prstGeom prst="rect">
            <a:avLst/>
          </a:prstGeom>
          <a:noFill/>
        </p:spPr>
        <p:txBody>
          <a:bodyPr wrap="square" rtlCol="0">
            <a:spAutoFit/>
          </a:bodyPr>
          <a:lstStyle/>
          <a:p>
            <a:r>
              <a:rPr lang="en-US" sz="4800" dirty="0" smtClean="0"/>
              <a:t>Into the bloodstream:</a:t>
            </a:r>
          </a:p>
          <a:p>
            <a:endParaRPr lang="en-US" sz="4800" dirty="0" smtClean="0"/>
          </a:p>
          <a:p>
            <a:pPr algn="r"/>
            <a:r>
              <a:rPr lang="en-US" sz="4800" dirty="0" smtClean="0"/>
              <a:t>METALANGUAGE:</a:t>
            </a:r>
          </a:p>
          <a:p>
            <a:pPr algn="r"/>
            <a:r>
              <a:rPr lang="en-US" sz="4800" dirty="0" smtClean="0"/>
              <a:t>Describe what you notice</a:t>
            </a:r>
          </a:p>
        </p:txBody>
      </p:sp>
    </p:spTree>
    <p:extLst>
      <p:ext uri="{BB962C8B-B14F-4D97-AF65-F5344CB8AC3E}">
        <p14:creationId xmlns:p14="http://schemas.microsoft.com/office/powerpoint/2010/main" val="351587446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5598" y="947423"/>
            <a:ext cx="6969670" cy="3046988"/>
          </a:xfrm>
          <a:prstGeom prst="rect">
            <a:avLst/>
          </a:prstGeom>
          <a:noFill/>
        </p:spPr>
        <p:txBody>
          <a:bodyPr wrap="square" rtlCol="0">
            <a:spAutoFit/>
          </a:bodyPr>
          <a:lstStyle/>
          <a:p>
            <a:r>
              <a:rPr lang="en-US" sz="4800" dirty="0" smtClean="0"/>
              <a:t>Into the bloodstream:</a:t>
            </a:r>
          </a:p>
          <a:p>
            <a:endParaRPr lang="en-US" sz="4800" dirty="0" smtClean="0"/>
          </a:p>
          <a:p>
            <a:pPr algn="r"/>
            <a:r>
              <a:rPr lang="en-US" sz="4800" dirty="0" smtClean="0">
                <a:solidFill>
                  <a:srgbClr val="000000"/>
                </a:solidFill>
              </a:rPr>
              <a:t>SELF-REGULATION</a:t>
            </a:r>
            <a:r>
              <a:rPr lang="en-US" sz="4800" dirty="0" smtClean="0"/>
              <a:t>:</a:t>
            </a:r>
          </a:p>
          <a:p>
            <a:pPr algn="r"/>
            <a:r>
              <a:rPr lang="en-US" sz="4800" dirty="0" smtClean="0"/>
              <a:t>Describe what you notice</a:t>
            </a:r>
          </a:p>
        </p:txBody>
      </p:sp>
    </p:spTree>
    <p:extLst>
      <p:ext uri="{BB962C8B-B14F-4D97-AF65-F5344CB8AC3E}">
        <p14:creationId xmlns:p14="http://schemas.microsoft.com/office/powerpoint/2010/main" val="369564989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1895" y="2453172"/>
            <a:ext cx="8196410" cy="3785652"/>
          </a:xfrm>
          <a:prstGeom prst="rect">
            <a:avLst/>
          </a:prstGeom>
          <a:noFill/>
        </p:spPr>
        <p:txBody>
          <a:bodyPr wrap="square" rtlCol="0">
            <a:spAutoFit/>
          </a:bodyPr>
          <a:lstStyle/>
          <a:p>
            <a:pPr algn="ctr"/>
            <a:r>
              <a:rPr lang="en-US" sz="4800" dirty="0" smtClean="0"/>
              <a:t>1 NECESSARY</a:t>
            </a:r>
          </a:p>
          <a:p>
            <a:pPr algn="ctr"/>
            <a:r>
              <a:rPr lang="en-US" sz="4800" dirty="0" smtClean="0"/>
              <a:t>2 ACCOMMODATION</a:t>
            </a:r>
          </a:p>
          <a:p>
            <a:pPr algn="ctr"/>
            <a:r>
              <a:rPr lang="en-US" sz="4800" dirty="0" smtClean="0"/>
              <a:t>3 FEBRUARY</a:t>
            </a:r>
          </a:p>
          <a:p>
            <a:pPr algn="ctr"/>
            <a:r>
              <a:rPr lang="en-US" sz="4800" dirty="0" smtClean="0"/>
              <a:t>4 HUMOROUS</a:t>
            </a:r>
            <a:br>
              <a:rPr lang="en-US" sz="4800" dirty="0" smtClean="0"/>
            </a:br>
            <a:endParaRPr lang="en-US" sz="4800" dirty="0" smtClean="0"/>
          </a:p>
        </p:txBody>
      </p:sp>
      <p:sp>
        <p:nvSpPr>
          <p:cNvPr id="3" name="TextBox 2"/>
          <p:cNvSpPr txBox="1"/>
          <p:nvPr/>
        </p:nvSpPr>
        <p:spPr>
          <a:xfrm>
            <a:off x="242603" y="313916"/>
            <a:ext cx="6964139" cy="923330"/>
          </a:xfrm>
          <a:prstGeom prst="rect">
            <a:avLst/>
          </a:prstGeom>
          <a:noFill/>
        </p:spPr>
        <p:txBody>
          <a:bodyPr wrap="square" rtlCol="0">
            <a:spAutoFit/>
          </a:bodyPr>
          <a:lstStyle/>
          <a:p>
            <a:r>
              <a:rPr lang="en-US" sz="5400" dirty="0" smtClean="0"/>
              <a:t>TEST:</a:t>
            </a:r>
            <a:endParaRPr lang="en-US" sz="5400" dirty="0"/>
          </a:p>
        </p:txBody>
      </p:sp>
    </p:spTree>
    <p:extLst>
      <p:ext uri="{BB962C8B-B14F-4D97-AF65-F5344CB8AC3E}">
        <p14:creationId xmlns:p14="http://schemas.microsoft.com/office/powerpoint/2010/main" val="1225864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20764313">
            <a:off x="148015" y="568378"/>
            <a:ext cx="3805715" cy="5836253"/>
          </a:xfrm>
          <a:prstGeom prst="rect">
            <a:avLst/>
          </a:prstGeom>
          <a:effectLst/>
        </p:spPr>
      </p:pic>
      <p:sp>
        <p:nvSpPr>
          <p:cNvPr id="3" name="TextBox 2"/>
          <p:cNvSpPr txBox="1"/>
          <p:nvPr/>
        </p:nvSpPr>
        <p:spPr>
          <a:xfrm>
            <a:off x="3902490" y="2305089"/>
            <a:ext cx="5241510" cy="1569660"/>
          </a:xfrm>
          <a:prstGeom prst="rect">
            <a:avLst/>
          </a:prstGeom>
          <a:noFill/>
        </p:spPr>
        <p:txBody>
          <a:bodyPr wrap="square" rtlCol="0">
            <a:spAutoFit/>
          </a:bodyPr>
          <a:lstStyle/>
          <a:p>
            <a:r>
              <a:rPr lang="en-US" sz="3200" dirty="0" smtClean="0"/>
              <a:t>‘More </a:t>
            </a:r>
            <a:r>
              <a:rPr lang="en-US" sz="3200" dirty="0"/>
              <a:t>than 40% of the actions people perform each day aren’t decisions but habits </a:t>
            </a:r>
            <a:r>
              <a:rPr lang="en-US" sz="3200" dirty="0" smtClean="0"/>
              <a:t>…’</a:t>
            </a:r>
            <a:endParaRPr lang="en-US" sz="3200" dirty="0"/>
          </a:p>
        </p:txBody>
      </p:sp>
    </p:spTree>
    <p:extLst>
      <p:ext uri="{BB962C8B-B14F-4D97-AF65-F5344CB8AC3E}">
        <p14:creationId xmlns:p14="http://schemas.microsoft.com/office/powerpoint/2010/main" val="7191131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479949"/>
            <a:ext cx="3054779" cy="3057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3745" y="1921581"/>
            <a:ext cx="2908416" cy="26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089" y="1921581"/>
            <a:ext cx="3482465" cy="26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5121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Bottom)">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lide(fromBottom)">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Line 5"/>
          <p:cNvSpPr>
            <a:spLocks noChangeShapeType="1"/>
          </p:cNvSpPr>
          <p:nvPr/>
        </p:nvSpPr>
        <p:spPr bwMode="auto">
          <a:xfrm>
            <a:off x="1676400" y="1247775"/>
            <a:ext cx="678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a:solidFill>
                <a:prstClr val="black"/>
              </a:solidFill>
              <a:latin typeface="Verdana" charset="0"/>
              <a:ea typeface="ＭＳ Ｐゴシック" charset="0"/>
              <a:cs typeface="ＭＳ Ｐゴシック" charset="0"/>
            </a:endParaRPr>
          </a:p>
        </p:txBody>
      </p:sp>
      <p:sp>
        <p:nvSpPr>
          <p:cNvPr id="20" name="TextBox 19"/>
          <p:cNvSpPr txBox="1">
            <a:spLocks noChangeArrowheads="1"/>
          </p:cNvSpPr>
          <p:nvPr/>
        </p:nvSpPr>
        <p:spPr bwMode="auto">
          <a:xfrm>
            <a:off x="2711417" y="362499"/>
            <a:ext cx="6253840" cy="7294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buFont typeface="Calibri" charset="0"/>
              <a:buAutoNum type="arabicPeriod"/>
            </a:pPr>
            <a:r>
              <a:rPr lang="en-US" sz="3600" dirty="0">
                <a:solidFill>
                  <a:srgbClr val="FFFFFF"/>
                </a:solidFill>
                <a:latin typeface="Calibri" charset="0"/>
              </a:rPr>
              <a:t>Understand the significance of exploratory talk</a:t>
            </a:r>
          </a:p>
          <a:p>
            <a:pPr defTabSz="914400" eaLnBrk="0" fontAlgn="base" hangingPunct="0">
              <a:spcBef>
                <a:spcPct val="0"/>
              </a:spcBef>
              <a:spcAft>
                <a:spcPct val="0"/>
              </a:spcAft>
              <a:buFont typeface="Calibri" charset="0"/>
              <a:buAutoNum type="arabicPeriod"/>
            </a:pPr>
            <a:r>
              <a:rPr lang="en-US" sz="3600" dirty="0" smtClean="0">
                <a:solidFill>
                  <a:srgbClr val="FFFFFF"/>
                </a:solidFill>
                <a:latin typeface="Calibri" charset="0"/>
              </a:rPr>
              <a:t>Re</a:t>
            </a:r>
            <a:r>
              <a:rPr lang="en-US" sz="3600" dirty="0">
                <a:solidFill>
                  <a:srgbClr val="FFFFFF"/>
                </a:solidFill>
                <a:latin typeface="Calibri" charset="0"/>
              </a:rPr>
              <a:t>-think questioning </a:t>
            </a:r>
            <a:r>
              <a:rPr lang="en-GB" sz="3600" dirty="0" smtClean="0">
                <a:solidFill>
                  <a:srgbClr val="FFFFFF"/>
                </a:solidFill>
                <a:latin typeface="Calibri" charset="0"/>
              </a:rPr>
              <a:t>&amp; insist on sentence answers</a:t>
            </a:r>
            <a:endParaRPr lang="en-US" altLang="ja-JP" sz="3600" dirty="0">
              <a:solidFill>
                <a:srgbClr val="FFFFFF"/>
              </a:solidFill>
              <a:latin typeface="Calibri" charset="0"/>
            </a:endParaRPr>
          </a:p>
          <a:p>
            <a:pPr defTabSz="914400" eaLnBrk="0" fontAlgn="base" hangingPunct="0">
              <a:spcBef>
                <a:spcPct val="0"/>
              </a:spcBef>
              <a:spcAft>
                <a:spcPct val="0"/>
              </a:spcAft>
              <a:buFont typeface="Calibri" charset="0"/>
              <a:buAutoNum type="arabicPeriod"/>
            </a:pPr>
            <a:r>
              <a:rPr lang="en-US" sz="3600" dirty="0">
                <a:solidFill>
                  <a:srgbClr val="FFFFFF"/>
                </a:solidFill>
                <a:latin typeface="Calibri" charset="0"/>
              </a:rPr>
              <a:t>Vary groupings</a:t>
            </a:r>
          </a:p>
          <a:p>
            <a:pPr defTabSz="914400" eaLnBrk="0" fontAlgn="base" hangingPunct="0">
              <a:spcBef>
                <a:spcPct val="0"/>
              </a:spcBef>
              <a:spcAft>
                <a:spcPct val="0"/>
              </a:spcAft>
              <a:buFont typeface="Calibri" charset="0"/>
              <a:buAutoNum type="arabicPeriod"/>
            </a:pPr>
            <a:r>
              <a:rPr lang="en-US" sz="3600" dirty="0">
                <a:solidFill>
                  <a:srgbClr val="FFFFFF"/>
                </a:solidFill>
                <a:latin typeface="Calibri" charset="0"/>
              </a:rPr>
              <a:t>Get conversations into the school </a:t>
            </a:r>
            <a:r>
              <a:rPr lang="en-US" sz="3600" dirty="0" smtClean="0">
                <a:solidFill>
                  <a:srgbClr val="FFFFFF"/>
                </a:solidFill>
                <a:latin typeface="Calibri" charset="0"/>
              </a:rPr>
              <a:t>culture</a:t>
            </a:r>
          </a:p>
          <a:p>
            <a:pPr defTabSz="914400" eaLnBrk="0" fontAlgn="base" hangingPunct="0">
              <a:spcBef>
                <a:spcPct val="0"/>
              </a:spcBef>
              <a:spcAft>
                <a:spcPct val="0"/>
              </a:spcAft>
              <a:buFont typeface="Calibri" charset="0"/>
              <a:buAutoNum type="arabicPeriod"/>
            </a:pPr>
            <a:r>
              <a:rPr lang="en-US" sz="3600" dirty="0" smtClean="0">
                <a:solidFill>
                  <a:srgbClr val="FFFFFF"/>
                </a:solidFill>
                <a:latin typeface="Calibri" charset="0"/>
              </a:rPr>
              <a:t>Model good talk – eg connectives, </a:t>
            </a:r>
            <a:r>
              <a:rPr lang="en-US" sz="3600" dirty="0" err="1" smtClean="0">
                <a:solidFill>
                  <a:srgbClr val="FFFFFF"/>
                </a:solidFill>
                <a:latin typeface="Calibri" charset="0"/>
              </a:rPr>
              <a:t>depersonalisation</a:t>
            </a:r>
            <a:r>
              <a:rPr lang="en-US" sz="3600" dirty="0" smtClean="0">
                <a:solidFill>
                  <a:srgbClr val="FFFFFF"/>
                </a:solidFill>
                <a:latin typeface="Calibri" charset="0"/>
              </a:rPr>
              <a:t>, passive*</a:t>
            </a:r>
          </a:p>
          <a:p>
            <a:pPr defTabSz="914400" eaLnBrk="0" fontAlgn="base" hangingPunct="0">
              <a:spcBef>
                <a:spcPct val="0"/>
              </a:spcBef>
              <a:spcAft>
                <a:spcPct val="0"/>
              </a:spcAft>
              <a:buFont typeface="Calibri" charset="0"/>
              <a:buAutoNum type="arabicPeriod"/>
            </a:pPr>
            <a:endParaRPr lang="en-US" sz="3600" dirty="0">
              <a:solidFill>
                <a:srgbClr val="FFFFFF"/>
              </a:solidFill>
              <a:latin typeface="Calibri" charset="0"/>
            </a:endParaRPr>
          </a:p>
          <a:p>
            <a:pPr defTabSz="914400" eaLnBrk="0" fontAlgn="base" hangingPunct="0">
              <a:spcBef>
                <a:spcPct val="0"/>
              </a:spcBef>
              <a:spcAft>
                <a:spcPct val="0"/>
              </a:spcAft>
              <a:buFont typeface="Calibri" charset="0"/>
              <a:buAutoNum type="arabicPeriod"/>
            </a:pPr>
            <a:endParaRPr lang="en-US" sz="3600" dirty="0">
              <a:solidFill>
                <a:srgbClr val="FFFFFF"/>
              </a:solidFill>
              <a:latin typeface="Calibri" charset="0"/>
            </a:endParaRPr>
          </a:p>
          <a:p>
            <a:pPr defTabSz="914400" eaLnBrk="0" fontAlgn="base" hangingPunct="0">
              <a:spcBef>
                <a:spcPct val="0"/>
              </a:spcBef>
              <a:spcAft>
                <a:spcPct val="0"/>
              </a:spcAft>
            </a:pPr>
            <a:endParaRPr lang="en-US" sz="3600" dirty="0">
              <a:solidFill>
                <a:srgbClr val="FFFFFF"/>
              </a:solidFill>
              <a:latin typeface="Calibri" charset="0"/>
            </a:endParaRPr>
          </a:p>
        </p:txBody>
      </p:sp>
      <p:pic>
        <p:nvPicPr>
          <p:cNvPr id="788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667000"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wipe(left)">
                                      <p:cBhvr>
                                        <p:cTn id="12" dur="500"/>
                                        <p:tgtEl>
                                          <p:spTgt spid="2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wipe(left)">
                                      <p:cBhvr>
                                        <p:cTn id="17" dur="500"/>
                                        <p:tgtEl>
                                          <p:spTgt spid="2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wipe(left)">
                                      <p:cBhvr>
                                        <p:cTn id="22" dur="500"/>
                                        <p:tgtEl>
                                          <p:spTgt spid="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animEffect transition="in" filter="wipe(left)">
                                      <p:cBhvr>
                                        <p:cTn id="27"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Line 5"/>
          <p:cNvSpPr>
            <a:spLocks noChangeShapeType="1"/>
          </p:cNvSpPr>
          <p:nvPr/>
        </p:nvSpPr>
        <p:spPr bwMode="auto">
          <a:xfrm>
            <a:off x="1676400" y="1247775"/>
            <a:ext cx="678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a:solidFill>
                <a:prstClr val="black"/>
              </a:solidFill>
              <a:latin typeface="Verdana" charset="0"/>
              <a:ea typeface="ＭＳ Ｐゴシック" charset="0"/>
              <a:cs typeface="ＭＳ Ｐゴシック" charset="0"/>
            </a:endParaRPr>
          </a:p>
        </p:txBody>
      </p:sp>
      <p:sp>
        <p:nvSpPr>
          <p:cNvPr id="20" name="TextBox 19"/>
          <p:cNvSpPr txBox="1">
            <a:spLocks noChangeArrowheads="1"/>
          </p:cNvSpPr>
          <p:nvPr/>
        </p:nvSpPr>
        <p:spPr bwMode="auto">
          <a:xfrm>
            <a:off x="2711417" y="362499"/>
            <a:ext cx="6253840" cy="6001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indent="0" defTabSz="914400" eaLnBrk="0" fontAlgn="base" hangingPunct="0">
              <a:spcBef>
                <a:spcPct val="0"/>
              </a:spcBef>
              <a:spcAft>
                <a:spcPct val="0"/>
              </a:spcAft>
            </a:pPr>
            <a:r>
              <a:rPr lang="en-GB" sz="3200" dirty="0" smtClean="0">
                <a:solidFill>
                  <a:srgbClr val="FFFFFF"/>
                </a:solidFill>
                <a:latin typeface="Calibri" charset="0"/>
              </a:rPr>
              <a:t>PASSIVE:</a:t>
            </a:r>
          </a:p>
          <a:p>
            <a:pPr marL="0" indent="0" defTabSz="914400" eaLnBrk="0" fontAlgn="base" hangingPunct="0">
              <a:spcBef>
                <a:spcPct val="0"/>
              </a:spcBef>
              <a:spcAft>
                <a:spcPct val="0"/>
              </a:spcAft>
            </a:pPr>
            <a:endParaRPr lang="en-GB" sz="3200" dirty="0">
              <a:solidFill>
                <a:srgbClr val="FFFFFF"/>
              </a:solidFill>
              <a:latin typeface="Calibri" charset="0"/>
            </a:endParaRPr>
          </a:p>
          <a:p>
            <a:pPr marL="0" indent="0" defTabSz="914400" eaLnBrk="0" fontAlgn="base" hangingPunct="0">
              <a:spcBef>
                <a:spcPct val="0"/>
              </a:spcBef>
              <a:spcAft>
                <a:spcPct val="0"/>
              </a:spcAft>
            </a:pPr>
            <a:r>
              <a:rPr lang="en-GB" sz="3200" dirty="0" smtClean="0">
                <a:solidFill>
                  <a:srgbClr val="FFFFFF"/>
                </a:solidFill>
                <a:latin typeface="Calibri" charset="0"/>
              </a:rPr>
              <a:t>For depersonalising discourse (eg scientific, technical and political stuff)</a:t>
            </a:r>
          </a:p>
          <a:p>
            <a:pPr marL="0" indent="0" defTabSz="914400" eaLnBrk="0" fontAlgn="base" hangingPunct="0">
              <a:spcBef>
                <a:spcPct val="0"/>
              </a:spcBef>
              <a:spcAft>
                <a:spcPct val="0"/>
              </a:spcAft>
            </a:pPr>
            <a:endParaRPr lang="en-GB" sz="3200" dirty="0">
              <a:solidFill>
                <a:srgbClr val="FFFFFF"/>
              </a:solidFill>
              <a:latin typeface="Calibri" charset="0"/>
            </a:endParaRPr>
          </a:p>
          <a:p>
            <a:pPr marL="0" indent="0" defTabSz="914400" eaLnBrk="0" fontAlgn="base" hangingPunct="0">
              <a:spcBef>
                <a:spcPct val="0"/>
              </a:spcBef>
              <a:spcAft>
                <a:spcPct val="0"/>
              </a:spcAft>
            </a:pPr>
            <a:r>
              <a:rPr lang="en-GB" sz="3200" dirty="0" smtClean="0">
                <a:solidFill>
                  <a:srgbClr val="FFFFFF"/>
                </a:solidFill>
                <a:latin typeface="Calibri" charset="0"/>
              </a:rPr>
              <a:t>Test: add ‘by zombies’:</a:t>
            </a:r>
          </a:p>
          <a:p>
            <a:pPr marL="0" indent="0" defTabSz="914400" eaLnBrk="0" fontAlgn="base" hangingPunct="0">
              <a:spcBef>
                <a:spcPct val="0"/>
              </a:spcBef>
              <a:spcAft>
                <a:spcPct val="0"/>
              </a:spcAft>
            </a:pPr>
            <a:endParaRPr lang="en-GB" sz="3200" dirty="0">
              <a:solidFill>
                <a:srgbClr val="FFFFFF"/>
              </a:solidFill>
              <a:latin typeface="Calibri" charset="0"/>
            </a:endParaRPr>
          </a:p>
          <a:p>
            <a:pPr marL="571500" indent="-571500" defTabSz="914400" eaLnBrk="0" fontAlgn="base" hangingPunct="0">
              <a:spcBef>
                <a:spcPct val="0"/>
              </a:spcBef>
              <a:spcAft>
                <a:spcPct val="0"/>
              </a:spcAft>
              <a:buFont typeface="Arial"/>
              <a:buChar char="•"/>
            </a:pPr>
            <a:r>
              <a:rPr lang="en-GB" sz="3200" dirty="0" smtClean="0">
                <a:solidFill>
                  <a:srgbClr val="FFFF00"/>
                </a:solidFill>
                <a:latin typeface="Calibri" charset="0"/>
              </a:rPr>
              <a:t>‘Potassium was added to the petri dish’</a:t>
            </a:r>
          </a:p>
          <a:p>
            <a:pPr marL="571500" indent="-571500" defTabSz="914400" eaLnBrk="0" fontAlgn="base" hangingPunct="0">
              <a:spcBef>
                <a:spcPct val="0"/>
              </a:spcBef>
              <a:spcAft>
                <a:spcPct val="0"/>
              </a:spcAft>
              <a:buFont typeface="Arial"/>
              <a:buChar char="•"/>
            </a:pPr>
            <a:r>
              <a:rPr lang="en-GB" sz="3200" dirty="0" smtClean="0">
                <a:solidFill>
                  <a:srgbClr val="FFFF00"/>
                </a:solidFill>
                <a:latin typeface="Calibri" charset="0"/>
              </a:rPr>
              <a:t>‘It was announced tonight that…’</a:t>
            </a:r>
          </a:p>
          <a:p>
            <a:pPr marL="571500" indent="-571500" defTabSz="914400" eaLnBrk="0" fontAlgn="base" hangingPunct="0">
              <a:spcBef>
                <a:spcPct val="0"/>
              </a:spcBef>
              <a:spcAft>
                <a:spcPct val="0"/>
              </a:spcAft>
              <a:buFont typeface="Arial"/>
              <a:buChar char="•"/>
            </a:pPr>
            <a:r>
              <a:rPr lang="en-GB" sz="3200" dirty="0" smtClean="0">
                <a:solidFill>
                  <a:srgbClr val="FFFF00"/>
                </a:solidFill>
                <a:latin typeface="Calibri" charset="0"/>
              </a:rPr>
              <a:t>‘It has been suggested that …’</a:t>
            </a:r>
            <a:endParaRPr lang="en-US" sz="3200" dirty="0">
              <a:solidFill>
                <a:srgbClr val="FFFF00"/>
              </a:solidFill>
              <a:latin typeface="Calibri" charset="0"/>
            </a:endParaRPr>
          </a:p>
        </p:txBody>
      </p:sp>
      <p:pic>
        <p:nvPicPr>
          <p:cNvPr id="788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667000"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576513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2" end="2"/>
                                            </p:txEl>
                                          </p:spTgt>
                                        </p:tgtEl>
                                        <p:attrNameLst>
                                          <p:attrName>style.visibility</p:attrName>
                                        </p:attrNameLst>
                                      </p:cBhvr>
                                      <p:to>
                                        <p:strVal val="visible"/>
                                      </p:to>
                                    </p:set>
                                    <p:animEffect transition="in" filter="wipe(left)">
                                      <p:cBhvr>
                                        <p:cTn id="12" dur="500"/>
                                        <p:tgtEl>
                                          <p:spTgt spid="2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4" end="4"/>
                                            </p:txEl>
                                          </p:spTgt>
                                        </p:tgtEl>
                                        <p:attrNameLst>
                                          <p:attrName>style.visibility</p:attrName>
                                        </p:attrNameLst>
                                      </p:cBhvr>
                                      <p:to>
                                        <p:strVal val="visible"/>
                                      </p:to>
                                    </p:set>
                                    <p:animEffect transition="in" filter="wipe(left)">
                                      <p:cBhvr>
                                        <p:cTn id="17" dur="500"/>
                                        <p:tgtEl>
                                          <p:spTgt spid="2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xEl>
                                              <p:pRg st="6" end="6"/>
                                            </p:txEl>
                                          </p:spTgt>
                                        </p:tgtEl>
                                        <p:attrNameLst>
                                          <p:attrName>style.visibility</p:attrName>
                                        </p:attrNameLst>
                                      </p:cBhvr>
                                      <p:to>
                                        <p:strVal val="visible"/>
                                      </p:to>
                                    </p:set>
                                    <p:animEffect transition="in" filter="wipe(left)">
                                      <p:cBhvr>
                                        <p:cTn id="22" dur="500"/>
                                        <p:tgtEl>
                                          <p:spTgt spid="20">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xEl>
                                              <p:pRg st="7" end="7"/>
                                            </p:txEl>
                                          </p:spTgt>
                                        </p:tgtEl>
                                        <p:attrNameLst>
                                          <p:attrName>style.visibility</p:attrName>
                                        </p:attrNameLst>
                                      </p:cBhvr>
                                      <p:to>
                                        <p:strVal val="visible"/>
                                      </p:to>
                                    </p:set>
                                    <p:animEffect transition="in" filter="wipe(left)">
                                      <p:cBhvr>
                                        <p:cTn id="27" dur="500"/>
                                        <p:tgtEl>
                                          <p:spTgt spid="20">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0">
                                            <p:txEl>
                                              <p:pRg st="8" end="8"/>
                                            </p:txEl>
                                          </p:spTgt>
                                        </p:tgtEl>
                                        <p:attrNameLst>
                                          <p:attrName>style.visibility</p:attrName>
                                        </p:attrNameLst>
                                      </p:cBhvr>
                                      <p:to>
                                        <p:strVal val="visible"/>
                                      </p:to>
                                    </p:set>
                                    <p:animEffect transition="in" filter="wipe(left)">
                                      <p:cBhvr>
                                        <p:cTn id="32" dur="500"/>
                                        <p:tgtEl>
                                          <p:spTgt spid="2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ext Box 6"/>
          <p:cNvSpPr txBox="1">
            <a:spLocks noChangeArrowheads="1"/>
          </p:cNvSpPr>
          <p:nvPr/>
        </p:nvSpPr>
        <p:spPr bwMode="auto">
          <a:xfrm>
            <a:off x="609600" y="762000"/>
            <a:ext cx="807720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eaLnBrk="0" fontAlgn="base" hangingPunct="0">
              <a:spcBef>
                <a:spcPct val="50000"/>
              </a:spcBef>
              <a:spcAft>
                <a:spcPct val="0"/>
              </a:spcAft>
            </a:pPr>
            <a:r>
              <a:rPr lang="en-US" sz="3600">
                <a:solidFill>
                  <a:srgbClr val="FFFF00"/>
                </a:solidFill>
                <a:latin typeface="Calibri" charset="0"/>
              </a:rPr>
              <a:t>Know your connectives</a:t>
            </a:r>
          </a:p>
          <a:p>
            <a:pPr algn="ctr" defTabSz="914400" eaLnBrk="0" fontAlgn="base" hangingPunct="0">
              <a:spcBef>
                <a:spcPct val="50000"/>
              </a:spcBef>
              <a:spcAft>
                <a:spcPct val="0"/>
              </a:spcAft>
            </a:pPr>
            <a:endParaRPr lang="en-US" sz="3200">
              <a:solidFill>
                <a:srgbClr val="FFFF00"/>
              </a:solidFill>
              <a:latin typeface="Calibri" charset="0"/>
            </a:endParaRPr>
          </a:p>
          <a:p>
            <a:pPr defTabSz="914400" eaLnBrk="0" fontAlgn="base" hangingPunct="0">
              <a:spcBef>
                <a:spcPct val="50000"/>
              </a:spcBef>
              <a:spcAft>
                <a:spcPct val="0"/>
              </a:spcAft>
            </a:pPr>
            <a:r>
              <a:rPr lang="en-US" sz="2000" b="1">
                <a:solidFill>
                  <a:srgbClr val="FFFF00"/>
                </a:solidFill>
                <a:latin typeface="Calibri" charset="0"/>
              </a:rPr>
              <a:t>Adding</a:t>
            </a:r>
            <a:r>
              <a:rPr lang="en-US" sz="2000">
                <a:solidFill>
                  <a:srgbClr val="FFFFFF"/>
                </a:solidFill>
                <a:latin typeface="Calibri" charset="0"/>
              </a:rPr>
              <a:t>: and, also, as well as, moreover, too</a:t>
            </a:r>
          </a:p>
          <a:p>
            <a:pPr defTabSz="914400" eaLnBrk="0" fontAlgn="base" hangingPunct="0">
              <a:spcBef>
                <a:spcPct val="50000"/>
              </a:spcBef>
              <a:spcAft>
                <a:spcPct val="0"/>
              </a:spcAft>
            </a:pPr>
            <a:r>
              <a:rPr lang="en-US" sz="2000" b="1">
                <a:solidFill>
                  <a:srgbClr val="FFFF00"/>
                </a:solidFill>
                <a:latin typeface="Calibri" charset="0"/>
              </a:rPr>
              <a:t>Cause &amp; effect</a:t>
            </a:r>
            <a:r>
              <a:rPr lang="en-US" sz="2000">
                <a:solidFill>
                  <a:srgbClr val="FFFFFF"/>
                </a:solidFill>
                <a:latin typeface="Calibri" charset="0"/>
              </a:rPr>
              <a:t>: because, so, therefore, thus, consequently</a:t>
            </a:r>
          </a:p>
          <a:p>
            <a:pPr defTabSz="914400" eaLnBrk="0" fontAlgn="base" hangingPunct="0">
              <a:spcBef>
                <a:spcPct val="50000"/>
              </a:spcBef>
              <a:spcAft>
                <a:spcPct val="0"/>
              </a:spcAft>
            </a:pPr>
            <a:r>
              <a:rPr lang="en-US" sz="2000" b="1">
                <a:solidFill>
                  <a:srgbClr val="FFFF00"/>
                </a:solidFill>
                <a:latin typeface="Calibri" charset="0"/>
              </a:rPr>
              <a:t>Sequencing</a:t>
            </a:r>
            <a:r>
              <a:rPr lang="en-US" sz="2000">
                <a:solidFill>
                  <a:srgbClr val="FFFFFF"/>
                </a:solidFill>
                <a:latin typeface="Calibri" charset="0"/>
              </a:rPr>
              <a:t>: next, then, first, finally, meanwhile, before, after</a:t>
            </a:r>
          </a:p>
          <a:p>
            <a:pPr defTabSz="914400" eaLnBrk="0" fontAlgn="base" hangingPunct="0">
              <a:spcBef>
                <a:spcPct val="50000"/>
              </a:spcBef>
              <a:spcAft>
                <a:spcPct val="0"/>
              </a:spcAft>
            </a:pPr>
            <a:r>
              <a:rPr lang="en-US" sz="2000" b="1">
                <a:solidFill>
                  <a:srgbClr val="FFFF00"/>
                </a:solidFill>
                <a:latin typeface="Calibri" charset="0"/>
              </a:rPr>
              <a:t>Qualifying</a:t>
            </a:r>
            <a:r>
              <a:rPr lang="en-US" sz="2000">
                <a:solidFill>
                  <a:srgbClr val="FFFFFF"/>
                </a:solidFill>
                <a:latin typeface="Calibri" charset="0"/>
              </a:rPr>
              <a:t>: however, although, unless, except, if, as long as, apart from, yet</a:t>
            </a:r>
          </a:p>
          <a:p>
            <a:pPr defTabSz="914400" eaLnBrk="0" fontAlgn="base" hangingPunct="0">
              <a:spcBef>
                <a:spcPct val="50000"/>
              </a:spcBef>
              <a:spcAft>
                <a:spcPct val="0"/>
              </a:spcAft>
            </a:pPr>
            <a:r>
              <a:rPr lang="en-US" sz="2000" b="1">
                <a:solidFill>
                  <a:srgbClr val="FFFF00"/>
                </a:solidFill>
                <a:latin typeface="Calibri" charset="0"/>
              </a:rPr>
              <a:t>Emphasising</a:t>
            </a:r>
            <a:r>
              <a:rPr lang="en-US" sz="2000">
                <a:solidFill>
                  <a:srgbClr val="FFFFFF"/>
                </a:solidFill>
                <a:latin typeface="Calibri" charset="0"/>
              </a:rPr>
              <a:t>: above all, in particular, especially, significantly, indeed, notably</a:t>
            </a:r>
          </a:p>
          <a:p>
            <a:pPr defTabSz="914400" eaLnBrk="0" fontAlgn="base" hangingPunct="0">
              <a:spcBef>
                <a:spcPct val="50000"/>
              </a:spcBef>
              <a:spcAft>
                <a:spcPct val="0"/>
              </a:spcAft>
            </a:pPr>
            <a:r>
              <a:rPr lang="en-US" sz="2000" b="1">
                <a:solidFill>
                  <a:srgbClr val="FFFF00"/>
                </a:solidFill>
                <a:latin typeface="Calibri" charset="0"/>
              </a:rPr>
              <a:t>Illustrating</a:t>
            </a:r>
            <a:r>
              <a:rPr lang="en-US" sz="2000">
                <a:solidFill>
                  <a:srgbClr val="FFFFFF"/>
                </a:solidFill>
                <a:latin typeface="Calibri" charset="0"/>
              </a:rPr>
              <a:t>: for example, such as, for instance, as revealed by, in the case of</a:t>
            </a:r>
          </a:p>
          <a:p>
            <a:pPr defTabSz="914400" eaLnBrk="0" fontAlgn="base" hangingPunct="0">
              <a:spcBef>
                <a:spcPct val="50000"/>
              </a:spcBef>
              <a:spcAft>
                <a:spcPct val="0"/>
              </a:spcAft>
            </a:pPr>
            <a:r>
              <a:rPr lang="en-US" sz="2000" b="1">
                <a:solidFill>
                  <a:srgbClr val="FFFF00"/>
                </a:solidFill>
                <a:latin typeface="Calibri" charset="0"/>
              </a:rPr>
              <a:t>Comparing</a:t>
            </a:r>
            <a:r>
              <a:rPr lang="en-US" sz="2000">
                <a:solidFill>
                  <a:srgbClr val="FFFFFF"/>
                </a:solidFill>
                <a:latin typeface="Calibri" charset="0"/>
              </a:rPr>
              <a:t>: equally, in the same way, similarly, likewise, as with, like</a:t>
            </a:r>
          </a:p>
          <a:p>
            <a:pPr defTabSz="914400" eaLnBrk="0" fontAlgn="base" hangingPunct="0">
              <a:spcBef>
                <a:spcPct val="50000"/>
              </a:spcBef>
              <a:spcAft>
                <a:spcPct val="0"/>
              </a:spcAft>
            </a:pPr>
            <a:r>
              <a:rPr lang="en-US" sz="2000" b="1">
                <a:solidFill>
                  <a:srgbClr val="FFFF00"/>
                </a:solidFill>
                <a:latin typeface="Calibri" charset="0"/>
              </a:rPr>
              <a:t>Contrasting</a:t>
            </a:r>
            <a:r>
              <a:rPr lang="en-US" sz="2000">
                <a:solidFill>
                  <a:srgbClr val="FFFFFF"/>
                </a:solidFill>
                <a:latin typeface="Calibri" charset="0"/>
              </a:rPr>
              <a:t>: whereas, instead of, alternatively, otherwise, unlike, on the other hand</a:t>
            </a:r>
          </a:p>
          <a:p>
            <a:pPr defTabSz="914400" eaLnBrk="0" fontAlgn="base" hangingPunct="0">
              <a:spcBef>
                <a:spcPct val="50000"/>
              </a:spcBef>
              <a:spcAft>
                <a:spcPct val="0"/>
              </a:spcAft>
            </a:pPr>
            <a:r>
              <a:rPr lang="en-US" sz="2000">
                <a:solidFill>
                  <a:srgbClr val="FFFFFF"/>
                </a:solidFill>
                <a:latin typeface="Calibri" charset="0"/>
              </a:rPr>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Line 5"/>
          <p:cNvSpPr>
            <a:spLocks noChangeShapeType="1"/>
          </p:cNvSpPr>
          <p:nvPr/>
        </p:nvSpPr>
        <p:spPr bwMode="auto">
          <a:xfrm>
            <a:off x="1676400" y="1247775"/>
            <a:ext cx="678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a:solidFill>
                <a:prstClr val="black"/>
              </a:solidFill>
              <a:latin typeface="Verdana" charset="0"/>
              <a:ea typeface="ＭＳ Ｐゴシック" charset="0"/>
              <a:cs typeface="ＭＳ Ｐゴシック" charset="0"/>
            </a:endParaRPr>
          </a:p>
        </p:txBody>
      </p:sp>
      <p:pic>
        <p:nvPicPr>
          <p:cNvPr id="8704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14400"/>
            <a:ext cx="7289800"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Box 4"/>
          <p:cNvSpPr txBox="1">
            <a:spLocks noChangeArrowheads="1"/>
          </p:cNvSpPr>
          <p:nvPr/>
        </p:nvSpPr>
        <p:spPr bwMode="auto">
          <a:xfrm>
            <a:off x="5791200" y="2868613"/>
            <a:ext cx="2895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en-US" sz="4000">
                <a:solidFill>
                  <a:srgbClr val="FFFFFF"/>
                </a:solidFill>
              </a:rPr>
              <a:t>READING</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Line 5"/>
          <p:cNvSpPr>
            <a:spLocks noChangeShapeType="1"/>
          </p:cNvSpPr>
          <p:nvPr/>
        </p:nvSpPr>
        <p:spPr bwMode="auto">
          <a:xfrm>
            <a:off x="1676400" y="1247775"/>
            <a:ext cx="678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a:solidFill>
                <a:prstClr val="black"/>
              </a:solidFill>
              <a:latin typeface="Verdana" charset="0"/>
              <a:ea typeface="ＭＳ Ｐゴシック" charset="0"/>
              <a:cs typeface="ＭＳ Ｐゴシック" charset="0"/>
            </a:endParaRPr>
          </a:p>
        </p:txBody>
      </p:sp>
      <p:sp>
        <p:nvSpPr>
          <p:cNvPr id="20" name="TextBox 19"/>
          <p:cNvSpPr txBox="1">
            <a:spLocks noChangeArrowheads="1"/>
          </p:cNvSpPr>
          <p:nvPr/>
        </p:nvSpPr>
        <p:spPr bwMode="auto">
          <a:xfrm>
            <a:off x="2203287" y="513682"/>
            <a:ext cx="6727125" cy="563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buFont typeface="Calibri" charset="0"/>
              <a:buAutoNum type="arabicPeriod"/>
            </a:pPr>
            <a:r>
              <a:rPr lang="en-US" sz="3600" dirty="0">
                <a:solidFill>
                  <a:srgbClr val="FFFFFF"/>
                </a:solidFill>
                <a:latin typeface="Calibri" charset="0"/>
              </a:rPr>
              <a:t>Teach reading – scanning, skimming, analysis</a:t>
            </a:r>
          </a:p>
          <a:p>
            <a:pPr defTabSz="914400" eaLnBrk="0" fontAlgn="base" hangingPunct="0">
              <a:spcBef>
                <a:spcPct val="0"/>
              </a:spcBef>
              <a:spcAft>
                <a:spcPct val="0"/>
              </a:spcAft>
              <a:buFont typeface="Calibri" charset="0"/>
              <a:buAutoNum type="arabicPeriod"/>
            </a:pPr>
            <a:r>
              <a:rPr lang="en-US" sz="3600" dirty="0">
                <a:solidFill>
                  <a:srgbClr val="FFFFFF"/>
                </a:solidFill>
                <a:latin typeface="Calibri" charset="0"/>
              </a:rPr>
              <a:t>Read aloud and display</a:t>
            </a:r>
          </a:p>
          <a:p>
            <a:pPr defTabSz="914400" eaLnBrk="0" fontAlgn="base" hangingPunct="0">
              <a:spcBef>
                <a:spcPct val="0"/>
              </a:spcBef>
              <a:spcAft>
                <a:spcPct val="0"/>
              </a:spcAft>
              <a:buFont typeface="Calibri" charset="0"/>
              <a:buAutoNum type="arabicPeriod"/>
            </a:pPr>
            <a:r>
              <a:rPr lang="en-US" sz="3600" dirty="0">
                <a:solidFill>
                  <a:srgbClr val="FFFFFF"/>
                </a:solidFill>
                <a:latin typeface="Calibri" charset="0"/>
              </a:rPr>
              <a:t>Teach </a:t>
            </a:r>
            <a:r>
              <a:rPr lang="en-US" sz="3600" dirty="0" smtClean="0">
                <a:solidFill>
                  <a:srgbClr val="FFFFFF"/>
                </a:solidFill>
                <a:latin typeface="Calibri" charset="0"/>
              </a:rPr>
              <a:t>vocabulary of analysis &amp; tentativeness</a:t>
            </a:r>
            <a:endParaRPr lang="en-US" sz="3600" dirty="0">
              <a:solidFill>
                <a:srgbClr val="FFFFFF"/>
              </a:solidFill>
              <a:latin typeface="Calibri" charset="0"/>
            </a:endParaRPr>
          </a:p>
          <a:p>
            <a:pPr defTabSz="914400" eaLnBrk="0" fontAlgn="base" hangingPunct="0">
              <a:spcBef>
                <a:spcPct val="0"/>
              </a:spcBef>
              <a:spcAft>
                <a:spcPct val="0"/>
              </a:spcAft>
              <a:buFont typeface="Calibri" charset="0"/>
              <a:buAutoNum type="arabicPeriod"/>
            </a:pPr>
            <a:r>
              <a:rPr lang="en-US" sz="3600" dirty="0" err="1" smtClean="0">
                <a:solidFill>
                  <a:srgbClr val="FFFFFF"/>
                </a:solidFill>
                <a:latin typeface="Calibri" charset="0"/>
              </a:rPr>
              <a:t>Metalanguage</a:t>
            </a:r>
            <a:r>
              <a:rPr lang="en-US" sz="3600" dirty="0" smtClean="0">
                <a:solidFill>
                  <a:srgbClr val="FFFFFF"/>
                </a:solidFill>
                <a:latin typeface="Calibri" charset="0"/>
              </a:rPr>
              <a:t>: </a:t>
            </a:r>
          </a:p>
          <a:p>
            <a:pPr marL="0" lvl="1" indent="0" defTabSz="914400" eaLnBrk="0" fontAlgn="base" hangingPunct="0">
              <a:spcBef>
                <a:spcPct val="0"/>
              </a:spcBef>
              <a:spcAft>
                <a:spcPct val="0"/>
              </a:spcAft>
            </a:pPr>
            <a:r>
              <a:rPr lang="en-US" sz="3600" dirty="0">
                <a:solidFill>
                  <a:srgbClr val="FFFFFF"/>
                </a:solidFill>
                <a:latin typeface="Calibri" charset="0"/>
              </a:rPr>
              <a:t>	</a:t>
            </a:r>
            <a:r>
              <a:rPr lang="en-US" sz="3600" dirty="0" smtClean="0">
                <a:solidFill>
                  <a:srgbClr val="FFFF00"/>
                </a:solidFill>
                <a:latin typeface="Calibri" charset="0"/>
              </a:rPr>
              <a:t>Formal, colloquial, 	impersonal, accessible</a:t>
            </a:r>
            <a:endParaRPr lang="en-US" sz="3600" dirty="0">
              <a:solidFill>
                <a:srgbClr val="FFFF00"/>
              </a:solidFill>
              <a:latin typeface="Calibri" charset="0"/>
            </a:endParaRPr>
          </a:p>
          <a:p>
            <a:pPr defTabSz="914400" eaLnBrk="0" fontAlgn="base" hangingPunct="0">
              <a:spcBef>
                <a:spcPct val="0"/>
              </a:spcBef>
              <a:spcAft>
                <a:spcPct val="0"/>
              </a:spcAft>
              <a:buFont typeface="Calibri" charset="0"/>
              <a:buAutoNum type="arabicPeriod"/>
            </a:pPr>
            <a:r>
              <a:rPr lang="en-US" sz="3600" dirty="0">
                <a:solidFill>
                  <a:srgbClr val="FFFFFF"/>
                </a:solidFill>
                <a:latin typeface="Calibri" charset="0"/>
              </a:rPr>
              <a:t>Teach research, not FOFO</a:t>
            </a:r>
          </a:p>
          <a:p>
            <a:pPr defTabSz="914400" eaLnBrk="0" fontAlgn="base" hangingPunct="0">
              <a:spcBef>
                <a:spcPct val="0"/>
              </a:spcBef>
              <a:spcAft>
                <a:spcPct val="0"/>
              </a:spcAft>
            </a:pPr>
            <a:endParaRPr lang="en-US" sz="3600" dirty="0">
              <a:solidFill>
                <a:srgbClr val="FFFFFF"/>
              </a:solidFill>
              <a:latin typeface="Calibri" charset="0"/>
            </a:endParaRPr>
          </a:p>
        </p:txBody>
      </p:sp>
      <p:pic>
        <p:nvPicPr>
          <p:cNvPr id="8909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wipe(left)">
                                      <p:cBhvr>
                                        <p:cTn id="12" dur="500"/>
                                        <p:tgtEl>
                                          <p:spTgt spid="2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wipe(left)">
                                      <p:cBhvr>
                                        <p:cTn id="17" dur="500"/>
                                        <p:tgtEl>
                                          <p:spTgt spid="2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wipe(left)">
                                      <p:cBhvr>
                                        <p:cTn id="22" dur="500"/>
                                        <p:tgtEl>
                                          <p:spTgt spid="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animEffect transition="in" filter="wipe(left)">
                                      <p:cBhvr>
                                        <p:cTn id="27" dur="500"/>
                                        <p:tgtEl>
                                          <p:spTgt spid="20">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0">
                                            <p:txEl>
                                              <p:pRg st="5" end="5"/>
                                            </p:txEl>
                                          </p:spTgt>
                                        </p:tgtEl>
                                        <p:attrNameLst>
                                          <p:attrName>style.visibility</p:attrName>
                                        </p:attrNameLst>
                                      </p:cBhvr>
                                      <p:to>
                                        <p:strVal val="visible"/>
                                      </p:to>
                                    </p:set>
                                    <p:animEffect transition="in" filter="wipe(left)">
                                      <p:cBhvr>
                                        <p:cTn id="32" dur="500"/>
                                        <p:tgtEl>
                                          <p:spTgt spid="2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609600" y="609600"/>
            <a:ext cx="7772400" cy="5791200"/>
          </a:xfrm>
          <a:prstGeom prst="rect">
            <a:avLst/>
          </a:prstGeom>
          <a:solidFill>
            <a:schemeClr val="bg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a:solidFill>
                <a:prstClr val="black"/>
              </a:solidFill>
              <a:latin typeface="Calibri" charset="0"/>
              <a:ea typeface="ＭＳ Ｐゴシック" charset="0"/>
              <a:cs typeface="ＭＳ Ｐゴシック" charset="0"/>
            </a:endParaRPr>
          </a:p>
        </p:txBody>
      </p:sp>
      <p:sp>
        <p:nvSpPr>
          <p:cNvPr id="91138" name="Title 4"/>
          <p:cNvSpPr>
            <a:spLocks noGrp="1"/>
          </p:cNvSpPr>
          <p:nvPr>
            <p:ph type="ctrTitle"/>
          </p:nvPr>
        </p:nvSpPr>
        <p:spPr>
          <a:xfrm>
            <a:off x="762000" y="3097213"/>
            <a:ext cx="7620000" cy="1470025"/>
          </a:xfrm>
          <a:solidFill>
            <a:schemeClr val="bg1"/>
          </a:solidFill>
        </p:spPr>
        <p:txBody>
          <a:bodyPr/>
          <a:lstStyle/>
          <a:p>
            <a:pPr eaLnBrk="1" hangingPunct="1"/>
            <a:r>
              <a:rPr lang="en-US">
                <a:latin typeface="Calibri" charset="0"/>
                <a:ea typeface="ＭＳ Ｐゴシック" charset="0"/>
                <a:cs typeface="ＭＳ Ｐゴシック" charset="0"/>
              </a:rPr>
              <a:t>SKIMMING</a:t>
            </a:r>
          </a:p>
        </p:txBody>
      </p:sp>
      <p:pic>
        <p:nvPicPr>
          <p:cNvPr id="91139"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868363"/>
            <a:ext cx="2971800" cy="2228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outHorizontal)">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a:solidFill>
                <a:prstClr val="black"/>
              </a:solidFill>
              <a:latin typeface="Calibri" charset="0"/>
              <a:ea typeface="ＭＳ Ｐゴシック" charset="0"/>
              <a:cs typeface="ＭＳ Ｐゴシック" charset="0"/>
            </a:endParaRPr>
          </a:p>
        </p:txBody>
      </p:sp>
      <p:sp>
        <p:nvSpPr>
          <p:cNvPr id="92162" name="Text Box 4"/>
          <p:cNvSpPr txBox="1">
            <a:spLocks noChangeArrowheads="1"/>
          </p:cNvSpPr>
          <p:nvPr/>
        </p:nvSpPr>
        <p:spPr bwMode="auto">
          <a:xfrm>
            <a:off x="1371600" y="609600"/>
            <a:ext cx="670560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en-GB" sz="2800" dirty="0">
                <a:solidFill>
                  <a:srgbClr val="FFFFFF"/>
                </a:solidFill>
                <a:latin typeface="Comic Sans MS" charset="0"/>
                <a:cs typeface="Comic Sans MS" charset="0"/>
              </a:rPr>
              <a:t>The climate of the Earth is always changing. In the past it has altered as a result of natural causes. Nowadays, however, the term climate change is generally used when referring to changes in our climate which have been identified since the early part of the </a:t>
            </a:r>
            <a:r>
              <a:rPr lang="en-GB" sz="2800" dirty="0" smtClean="0">
                <a:solidFill>
                  <a:srgbClr val="FFFFFF"/>
                </a:solidFill>
                <a:latin typeface="Comic Sans MS" charset="0"/>
                <a:cs typeface="Comic Sans MS" charset="0"/>
              </a:rPr>
              <a:t>1900s</a:t>
            </a:r>
            <a:r>
              <a:rPr lang="en-GB" sz="2800" dirty="0">
                <a:solidFill>
                  <a:srgbClr val="FFFFFF"/>
                </a:solidFill>
                <a:latin typeface="Comic Sans MS" charset="0"/>
                <a:cs typeface="Comic Sans MS" charset="0"/>
              </a:rPr>
              <a:t> . The changes we've seen over recent years and those which are predicted over the next 80 years are thought to be mainly as a result of human behaviour rather than due to natural changes in the atmosphere. </a:t>
            </a:r>
          </a:p>
          <a:p>
            <a:pPr defTabSz="914400" eaLnBrk="0" fontAlgn="base" hangingPunct="0">
              <a:spcBef>
                <a:spcPct val="0"/>
              </a:spcBef>
              <a:spcAft>
                <a:spcPct val="0"/>
              </a:spcAft>
            </a:pPr>
            <a:r>
              <a:rPr lang="en-GB" sz="2800" dirty="0">
                <a:solidFill>
                  <a:srgbClr val="FFFFFF"/>
                </a:solidFill>
                <a:latin typeface="Comic Sans MS" charset="0"/>
                <a:cs typeface="Comic Sans MS" charset="0"/>
              </a:rPr>
              <a:t> </a:t>
            </a:r>
            <a:endParaRPr lang="en-GB" sz="2800" dirty="0">
              <a:solidFill>
                <a:srgbClr val="FFFFFF"/>
              </a:solidFill>
              <a:latin typeface="Comic Sans MS" charset="0"/>
              <a:cs typeface="Time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a:solidFill>
                <a:prstClr val="black"/>
              </a:solidFill>
              <a:latin typeface="Calibri" charset="0"/>
              <a:ea typeface="ＭＳ Ｐゴシック" charset="0"/>
              <a:cs typeface="ＭＳ Ｐゴシック" charset="0"/>
            </a:endParaRPr>
          </a:p>
        </p:txBody>
      </p:sp>
      <p:sp>
        <p:nvSpPr>
          <p:cNvPr id="93186" name="Text Box 4"/>
          <p:cNvSpPr txBox="1">
            <a:spLocks noChangeArrowheads="1"/>
          </p:cNvSpPr>
          <p:nvPr/>
        </p:nvSpPr>
        <p:spPr bwMode="auto">
          <a:xfrm>
            <a:off x="1371600" y="1219200"/>
            <a:ext cx="6705600"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en-US" sz="3600">
                <a:solidFill>
                  <a:srgbClr val="FFFFFF"/>
                </a:solidFill>
                <a:latin typeface="Comic Sans MS" charset="0"/>
                <a:cs typeface="Comic Sans MS" charset="0"/>
              </a:rPr>
              <a:t>The best treatment for mouth ulcers. Gargle with salt water. You should find that it works a treat. Salt is cheap and easy to get hold of and we all have it at home, so no need to splash out and spend lots of money on expensive mouth ulcer creams.</a:t>
            </a:r>
            <a:r>
              <a:rPr lang="en-GB" sz="3600">
                <a:solidFill>
                  <a:srgbClr val="FFFFFF"/>
                </a:solidFill>
                <a:latin typeface="Comic Sans MS" charset="0"/>
                <a:cs typeface="Comic Sans MS" charset="0"/>
              </a:rPr>
              <a:t> </a:t>
            </a:r>
            <a:endParaRPr lang="en-GB" sz="3600">
              <a:solidFill>
                <a:srgbClr val="FFFFFF"/>
              </a:solidFill>
              <a:latin typeface="Comic Sans MS" charset="0"/>
              <a:cs typeface="Time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a:solidFill>
                <a:prstClr val="black"/>
              </a:solidFill>
              <a:latin typeface="Calibri" charset="0"/>
              <a:ea typeface="ＭＳ Ｐゴシック" charset="0"/>
              <a:cs typeface="ＭＳ Ｐゴシック" charset="0"/>
            </a:endParaRPr>
          </a:p>
        </p:txBody>
      </p:sp>
      <p:sp>
        <p:nvSpPr>
          <p:cNvPr id="94210" name="Text Box 4"/>
          <p:cNvSpPr txBox="1">
            <a:spLocks noChangeArrowheads="1"/>
          </p:cNvSpPr>
          <p:nvPr/>
        </p:nvSpPr>
        <p:spPr bwMode="auto">
          <a:xfrm>
            <a:off x="1295400" y="706438"/>
            <a:ext cx="6705600" cy="569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endParaRPr lang="en-GB" sz="2800">
              <a:solidFill>
                <a:srgbClr val="FFFFFF"/>
              </a:solidFill>
              <a:latin typeface="Comic Sans MS" charset="0"/>
              <a:cs typeface="Times" charset="0"/>
            </a:endParaRPr>
          </a:p>
          <a:p>
            <a:pPr defTabSz="914400" eaLnBrk="0" fontAlgn="base" hangingPunct="0">
              <a:spcBef>
                <a:spcPct val="0"/>
              </a:spcBef>
              <a:spcAft>
                <a:spcPct val="0"/>
              </a:spcAft>
            </a:pPr>
            <a:r>
              <a:rPr lang="en-GB" sz="2800" b="1">
                <a:solidFill>
                  <a:srgbClr val="FFFFFF"/>
                </a:solidFill>
                <a:latin typeface="Comic Sans M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20764313">
            <a:off x="148015" y="568378"/>
            <a:ext cx="3805715" cy="5836253"/>
          </a:xfrm>
          <a:prstGeom prst="rect">
            <a:avLst/>
          </a:prstGeom>
          <a:effectLst/>
        </p:spPr>
      </p:pic>
      <p:sp>
        <p:nvSpPr>
          <p:cNvPr id="3" name="TextBox 2"/>
          <p:cNvSpPr txBox="1"/>
          <p:nvPr/>
        </p:nvSpPr>
        <p:spPr>
          <a:xfrm>
            <a:off x="3902490" y="2305089"/>
            <a:ext cx="5241510" cy="2062103"/>
          </a:xfrm>
          <a:prstGeom prst="rect">
            <a:avLst/>
          </a:prstGeom>
          <a:noFill/>
        </p:spPr>
        <p:txBody>
          <a:bodyPr wrap="square" rtlCol="0">
            <a:spAutoFit/>
          </a:bodyPr>
          <a:lstStyle/>
          <a:p>
            <a:r>
              <a:rPr lang="en-US" sz="3200" dirty="0" smtClean="0"/>
              <a:t>‘Habits</a:t>
            </a:r>
            <a:r>
              <a:rPr lang="en-US" sz="3200" dirty="0"/>
              <a:t>, scientists say, emerge because the brain is constantly looking for ways to save effort’ </a:t>
            </a:r>
          </a:p>
        </p:txBody>
      </p:sp>
    </p:spTree>
    <p:extLst>
      <p:ext uri="{BB962C8B-B14F-4D97-AF65-F5344CB8AC3E}">
        <p14:creationId xmlns:p14="http://schemas.microsoft.com/office/powerpoint/2010/main" val="33753068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a:solidFill>
                <a:prstClr val="black"/>
              </a:solidFill>
              <a:latin typeface="Calibri" charset="0"/>
              <a:ea typeface="ＭＳ Ｐゴシック" charset="0"/>
              <a:cs typeface="ＭＳ Ｐゴシック" charset="0"/>
            </a:endParaRPr>
          </a:p>
        </p:txBody>
      </p:sp>
      <p:sp>
        <p:nvSpPr>
          <p:cNvPr id="95234" name="Text Box 4"/>
          <p:cNvSpPr txBox="1">
            <a:spLocks noChangeArrowheads="1"/>
          </p:cNvSpPr>
          <p:nvPr/>
        </p:nvSpPr>
        <p:spPr bwMode="auto">
          <a:xfrm>
            <a:off x="1600200" y="2971800"/>
            <a:ext cx="6705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en-GB" sz="3600">
                <a:solidFill>
                  <a:srgbClr val="FFFFFF"/>
                </a:solidFill>
                <a:latin typeface="Comic Sans MS" charset="0"/>
                <a:cs typeface="Comic Sans MS" charset="0"/>
              </a:rPr>
              <a:t>Lexical v Grammatical Words</a:t>
            </a:r>
            <a:endParaRPr lang="en-GB" sz="3600">
              <a:solidFill>
                <a:srgbClr val="FFFFFF"/>
              </a:solidFill>
              <a:latin typeface="Comic Sans MS" charset="0"/>
              <a:cs typeface="Time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a:solidFill>
                <a:prstClr val="black"/>
              </a:solidFill>
              <a:latin typeface="Calibri" charset="0"/>
              <a:ea typeface="ＭＳ Ｐゴシック" charset="0"/>
              <a:cs typeface="ＭＳ Ｐゴシック" charset="0"/>
            </a:endParaRPr>
          </a:p>
        </p:txBody>
      </p:sp>
      <p:sp>
        <p:nvSpPr>
          <p:cNvPr id="96258" name="Text Box 4"/>
          <p:cNvSpPr txBox="1">
            <a:spLocks noChangeArrowheads="1"/>
          </p:cNvSpPr>
          <p:nvPr/>
        </p:nvSpPr>
        <p:spPr bwMode="auto">
          <a:xfrm>
            <a:off x="1295400" y="706438"/>
            <a:ext cx="6705600" cy="569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endParaRPr lang="en-GB" sz="2800">
              <a:solidFill>
                <a:srgbClr val="FFFFFF"/>
              </a:solidFill>
              <a:latin typeface="Comic Sans MS" charset="0"/>
              <a:cs typeface="Times" charset="0"/>
            </a:endParaRPr>
          </a:p>
          <a:p>
            <a:pPr defTabSz="914400" eaLnBrk="0" fontAlgn="base" hangingPunct="0">
              <a:spcBef>
                <a:spcPct val="0"/>
              </a:spcBef>
              <a:spcAft>
                <a:spcPct val="0"/>
              </a:spcAft>
            </a:pPr>
            <a:r>
              <a:rPr lang="en-GB" sz="2800" b="1">
                <a:solidFill>
                  <a:srgbClr val="FFFFFF"/>
                </a:solidFill>
                <a:latin typeface="Comic Sans M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1295400" y="779463"/>
            <a:ext cx="2895600" cy="8794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5" name="Rectangle 4"/>
          <p:cNvSpPr/>
          <p:nvPr/>
        </p:nvSpPr>
        <p:spPr>
          <a:xfrm>
            <a:off x="4572000" y="779463"/>
            <a:ext cx="2362200" cy="8794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6" name="Rectangle 5"/>
          <p:cNvSpPr/>
          <p:nvPr/>
        </p:nvSpPr>
        <p:spPr>
          <a:xfrm>
            <a:off x="1981200" y="1658938"/>
            <a:ext cx="4953000" cy="4746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7" name="Rectangle 6"/>
          <p:cNvSpPr/>
          <p:nvPr/>
        </p:nvSpPr>
        <p:spPr>
          <a:xfrm>
            <a:off x="1295400" y="2514600"/>
            <a:ext cx="5181600" cy="47466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8" name="Rectangle 7"/>
          <p:cNvSpPr/>
          <p:nvPr/>
        </p:nvSpPr>
        <p:spPr>
          <a:xfrm>
            <a:off x="3886200" y="2133600"/>
            <a:ext cx="5181600" cy="381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9" name="Rectangle 8"/>
          <p:cNvSpPr/>
          <p:nvPr/>
        </p:nvSpPr>
        <p:spPr>
          <a:xfrm>
            <a:off x="762000" y="2133600"/>
            <a:ext cx="1905000" cy="55721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0" name="Rectangle 9"/>
          <p:cNvSpPr/>
          <p:nvPr/>
        </p:nvSpPr>
        <p:spPr>
          <a:xfrm>
            <a:off x="1295400" y="3276600"/>
            <a:ext cx="1371600" cy="47466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1" name="Rectangle 10"/>
          <p:cNvSpPr/>
          <p:nvPr/>
        </p:nvSpPr>
        <p:spPr>
          <a:xfrm>
            <a:off x="762000" y="2801938"/>
            <a:ext cx="2590800" cy="4746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2" name="Rectangle 11"/>
          <p:cNvSpPr/>
          <p:nvPr/>
        </p:nvSpPr>
        <p:spPr>
          <a:xfrm>
            <a:off x="3924300" y="2801938"/>
            <a:ext cx="1295400" cy="4746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3" name="Rectangle 12"/>
          <p:cNvSpPr/>
          <p:nvPr/>
        </p:nvSpPr>
        <p:spPr>
          <a:xfrm>
            <a:off x="1752600" y="3751263"/>
            <a:ext cx="4572000" cy="4746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4" name="Rectangle 13"/>
          <p:cNvSpPr/>
          <p:nvPr/>
        </p:nvSpPr>
        <p:spPr>
          <a:xfrm>
            <a:off x="1295400" y="4225925"/>
            <a:ext cx="6477000" cy="12604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5" name="Rectangle 14"/>
          <p:cNvSpPr/>
          <p:nvPr/>
        </p:nvSpPr>
        <p:spPr>
          <a:xfrm>
            <a:off x="6934200" y="3751263"/>
            <a:ext cx="1371600" cy="4746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7" name="Rectangle 16"/>
          <p:cNvSpPr/>
          <p:nvPr/>
        </p:nvSpPr>
        <p:spPr>
          <a:xfrm>
            <a:off x="5219700" y="2989263"/>
            <a:ext cx="876300" cy="4746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8" name="Rectangle 17"/>
          <p:cNvSpPr/>
          <p:nvPr/>
        </p:nvSpPr>
        <p:spPr>
          <a:xfrm>
            <a:off x="3048000" y="3276600"/>
            <a:ext cx="4724400" cy="47466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9" name="Rectangle 18"/>
          <p:cNvSpPr/>
          <p:nvPr/>
        </p:nvSpPr>
        <p:spPr>
          <a:xfrm>
            <a:off x="2514600" y="5486400"/>
            <a:ext cx="5257800" cy="47466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20" name="Rectangle 19"/>
          <p:cNvSpPr/>
          <p:nvPr/>
        </p:nvSpPr>
        <p:spPr>
          <a:xfrm>
            <a:off x="1295400" y="5926138"/>
            <a:ext cx="5638800" cy="4746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a:solidFill>
                <a:prstClr val="black"/>
              </a:solidFill>
              <a:latin typeface="Calibri" charset="0"/>
              <a:ea typeface="ＭＳ Ｐゴシック" charset="0"/>
              <a:cs typeface="ＭＳ Ｐゴシック" charset="0"/>
            </a:endParaRPr>
          </a:p>
        </p:txBody>
      </p:sp>
      <p:sp>
        <p:nvSpPr>
          <p:cNvPr id="97282" name="Text Box 4"/>
          <p:cNvSpPr txBox="1">
            <a:spLocks noChangeArrowheads="1"/>
          </p:cNvSpPr>
          <p:nvPr/>
        </p:nvSpPr>
        <p:spPr bwMode="auto">
          <a:xfrm>
            <a:off x="1295400" y="706438"/>
            <a:ext cx="6705600" cy="569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endParaRPr lang="en-GB" sz="2800">
              <a:solidFill>
                <a:srgbClr val="FFFFFF"/>
              </a:solidFill>
              <a:latin typeface="Comic Sans MS" charset="0"/>
              <a:cs typeface="Times" charset="0"/>
            </a:endParaRPr>
          </a:p>
          <a:p>
            <a:pPr defTabSz="914400" eaLnBrk="0" fontAlgn="base" hangingPunct="0">
              <a:spcBef>
                <a:spcPct val="0"/>
              </a:spcBef>
              <a:spcAft>
                <a:spcPct val="0"/>
              </a:spcAft>
            </a:pPr>
            <a:r>
              <a:rPr lang="en-GB" sz="2800" b="1">
                <a:solidFill>
                  <a:srgbClr val="FFFFFF"/>
                </a:solidFill>
                <a:latin typeface="Comic Sans M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1295400" y="779463"/>
            <a:ext cx="2895600" cy="8794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5" name="Rectangle 4"/>
          <p:cNvSpPr/>
          <p:nvPr/>
        </p:nvSpPr>
        <p:spPr>
          <a:xfrm>
            <a:off x="4572000" y="779463"/>
            <a:ext cx="2362200" cy="8794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6" name="Rectangle 5"/>
          <p:cNvSpPr/>
          <p:nvPr/>
        </p:nvSpPr>
        <p:spPr>
          <a:xfrm>
            <a:off x="1981200" y="1658938"/>
            <a:ext cx="4953000" cy="4746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7" name="Rectangle 6"/>
          <p:cNvSpPr/>
          <p:nvPr/>
        </p:nvSpPr>
        <p:spPr>
          <a:xfrm>
            <a:off x="1295400" y="2514600"/>
            <a:ext cx="5181600" cy="47466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8" name="Rectangle 7"/>
          <p:cNvSpPr/>
          <p:nvPr/>
        </p:nvSpPr>
        <p:spPr>
          <a:xfrm>
            <a:off x="3886200" y="2133600"/>
            <a:ext cx="5181600" cy="381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9" name="Rectangle 8"/>
          <p:cNvSpPr/>
          <p:nvPr/>
        </p:nvSpPr>
        <p:spPr>
          <a:xfrm>
            <a:off x="762000" y="2133600"/>
            <a:ext cx="1905000" cy="55721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0" name="Rectangle 9"/>
          <p:cNvSpPr/>
          <p:nvPr/>
        </p:nvSpPr>
        <p:spPr>
          <a:xfrm>
            <a:off x="1295400" y="3276600"/>
            <a:ext cx="1371600" cy="47466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1" name="Rectangle 10"/>
          <p:cNvSpPr/>
          <p:nvPr/>
        </p:nvSpPr>
        <p:spPr>
          <a:xfrm>
            <a:off x="762000" y="2801938"/>
            <a:ext cx="2590800" cy="4746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3" name="Rectangle 12"/>
          <p:cNvSpPr/>
          <p:nvPr/>
        </p:nvSpPr>
        <p:spPr>
          <a:xfrm>
            <a:off x="1752600" y="3751263"/>
            <a:ext cx="4572000" cy="4746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4" name="Rectangle 13"/>
          <p:cNvSpPr/>
          <p:nvPr/>
        </p:nvSpPr>
        <p:spPr>
          <a:xfrm>
            <a:off x="1295400" y="4225925"/>
            <a:ext cx="6477000" cy="12604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5" name="Rectangle 14"/>
          <p:cNvSpPr/>
          <p:nvPr/>
        </p:nvSpPr>
        <p:spPr>
          <a:xfrm>
            <a:off x="6934200" y="3751263"/>
            <a:ext cx="1371600" cy="4746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7" name="Rectangle 16"/>
          <p:cNvSpPr/>
          <p:nvPr/>
        </p:nvSpPr>
        <p:spPr>
          <a:xfrm>
            <a:off x="5219700" y="2989263"/>
            <a:ext cx="876300" cy="4746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8" name="Rectangle 17"/>
          <p:cNvSpPr/>
          <p:nvPr/>
        </p:nvSpPr>
        <p:spPr>
          <a:xfrm>
            <a:off x="3048000" y="3276600"/>
            <a:ext cx="4724400" cy="47466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9" name="Rectangle 18"/>
          <p:cNvSpPr/>
          <p:nvPr/>
        </p:nvSpPr>
        <p:spPr>
          <a:xfrm>
            <a:off x="2514600" y="5486400"/>
            <a:ext cx="5257800" cy="47466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20" name="Rectangle 19"/>
          <p:cNvSpPr/>
          <p:nvPr/>
        </p:nvSpPr>
        <p:spPr>
          <a:xfrm>
            <a:off x="1295400" y="5926138"/>
            <a:ext cx="5638800" cy="4746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a:solidFill>
                <a:prstClr val="black"/>
              </a:solidFill>
              <a:latin typeface="Calibri" charset="0"/>
              <a:ea typeface="ＭＳ Ｐゴシック" charset="0"/>
              <a:cs typeface="ＭＳ Ｐゴシック" charset="0"/>
            </a:endParaRPr>
          </a:p>
        </p:txBody>
      </p:sp>
      <p:sp>
        <p:nvSpPr>
          <p:cNvPr id="98306" name="Text Box 4"/>
          <p:cNvSpPr txBox="1">
            <a:spLocks noChangeArrowheads="1"/>
          </p:cNvSpPr>
          <p:nvPr/>
        </p:nvSpPr>
        <p:spPr bwMode="auto">
          <a:xfrm>
            <a:off x="1295400" y="706438"/>
            <a:ext cx="6705600" cy="569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endParaRPr lang="en-GB" sz="2800">
              <a:solidFill>
                <a:srgbClr val="FFFFFF"/>
              </a:solidFill>
              <a:latin typeface="Comic Sans MS" charset="0"/>
              <a:cs typeface="Times" charset="0"/>
            </a:endParaRPr>
          </a:p>
          <a:p>
            <a:pPr defTabSz="914400" eaLnBrk="0" fontAlgn="base" hangingPunct="0">
              <a:spcBef>
                <a:spcPct val="0"/>
              </a:spcBef>
              <a:spcAft>
                <a:spcPct val="0"/>
              </a:spcAft>
            </a:pPr>
            <a:r>
              <a:rPr lang="en-GB" sz="2800" b="1">
                <a:solidFill>
                  <a:srgbClr val="FFFFFF"/>
                </a:solidFill>
                <a:latin typeface="Comic Sans M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1295400" y="779463"/>
            <a:ext cx="2895600" cy="8794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5" name="Rectangle 4"/>
          <p:cNvSpPr/>
          <p:nvPr/>
        </p:nvSpPr>
        <p:spPr>
          <a:xfrm>
            <a:off x="4572000" y="779463"/>
            <a:ext cx="2362200" cy="8794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6" name="Rectangle 5"/>
          <p:cNvSpPr/>
          <p:nvPr/>
        </p:nvSpPr>
        <p:spPr>
          <a:xfrm>
            <a:off x="1981200" y="1658938"/>
            <a:ext cx="4953000" cy="4746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7" name="Rectangle 6"/>
          <p:cNvSpPr/>
          <p:nvPr/>
        </p:nvSpPr>
        <p:spPr>
          <a:xfrm>
            <a:off x="1295400" y="2514600"/>
            <a:ext cx="5181600" cy="47466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8" name="Rectangle 7"/>
          <p:cNvSpPr/>
          <p:nvPr/>
        </p:nvSpPr>
        <p:spPr>
          <a:xfrm>
            <a:off x="3886200" y="2133600"/>
            <a:ext cx="5181600" cy="381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9" name="Rectangle 8"/>
          <p:cNvSpPr/>
          <p:nvPr/>
        </p:nvSpPr>
        <p:spPr>
          <a:xfrm>
            <a:off x="762000" y="2133600"/>
            <a:ext cx="1905000" cy="55721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0" name="Rectangle 9"/>
          <p:cNvSpPr/>
          <p:nvPr/>
        </p:nvSpPr>
        <p:spPr>
          <a:xfrm>
            <a:off x="1295400" y="3276600"/>
            <a:ext cx="1371600" cy="47466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1" name="Rectangle 10"/>
          <p:cNvSpPr/>
          <p:nvPr/>
        </p:nvSpPr>
        <p:spPr>
          <a:xfrm>
            <a:off x="762000" y="2801938"/>
            <a:ext cx="2590800" cy="4746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3" name="Rectangle 12"/>
          <p:cNvSpPr/>
          <p:nvPr/>
        </p:nvSpPr>
        <p:spPr>
          <a:xfrm>
            <a:off x="1752600" y="3751263"/>
            <a:ext cx="4572000" cy="4746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4" name="Rectangle 13"/>
          <p:cNvSpPr/>
          <p:nvPr/>
        </p:nvSpPr>
        <p:spPr>
          <a:xfrm>
            <a:off x="1295400" y="4225925"/>
            <a:ext cx="6477000" cy="12604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7" name="Rectangle 16"/>
          <p:cNvSpPr/>
          <p:nvPr/>
        </p:nvSpPr>
        <p:spPr>
          <a:xfrm>
            <a:off x="5219700" y="2989263"/>
            <a:ext cx="876300" cy="4746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8" name="Rectangle 17"/>
          <p:cNvSpPr/>
          <p:nvPr/>
        </p:nvSpPr>
        <p:spPr>
          <a:xfrm>
            <a:off x="3048000" y="3276600"/>
            <a:ext cx="4724400" cy="47466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9" name="Rectangle 18"/>
          <p:cNvSpPr/>
          <p:nvPr/>
        </p:nvSpPr>
        <p:spPr>
          <a:xfrm>
            <a:off x="2514600" y="5486400"/>
            <a:ext cx="5257800" cy="47466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20" name="Rectangle 19"/>
          <p:cNvSpPr/>
          <p:nvPr/>
        </p:nvSpPr>
        <p:spPr>
          <a:xfrm>
            <a:off x="1295400" y="5926138"/>
            <a:ext cx="5867400" cy="4746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a:solidFill>
                <a:prstClr val="black"/>
              </a:solidFill>
              <a:latin typeface="Calibri" charset="0"/>
              <a:ea typeface="ＭＳ Ｐゴシック" charset="0"/>
              <a:cs typeface="ＭＳ Ｐゴシック" charset="0"/>
            </a:endParaRPr>
          </a:p>
        </p:txBody>
      </p:sp>
      <p:sp>
        <p:nvSpPr>
          <p:cNvPr id="99330" name="Text Box 4"/>
          <p:cNvSpPr txBox="1">
            <a:spLocks noChangeArrowheads="1"/>
          </p:cNvSpPr>
          <p:nvPr/>
        </p:nvSpPr>
        <p:spPr bwMode="auto">
          <a:xfrm>
            <a:off x="1295400" y="706438"/>
            <a:ext cx="6705600" cy="569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endParaRPr lang="en-GB" sz="2800">
              <a:solidFill>
                <a:srgbClr val="FFFFFF"/>
              </a:solidFill>
              <a:latin typeface="Comic Sans MS" charset="0"/>
              <a:cs typeface="Times" charset="0"/>
            </a:endParaRPr>
          </a:p>
          <a:p>
            <a:pPr defTabSz="914400" eaLnBrk="0" fontAlgn="base" hangingPunct="0">
              <a:spcBef>
                <a:spcPct val="0"/>
              </a:spcBef>
              <a:spcAft>
                <a:spcPct val="0"/>
              </a:spcAft>
            </a:pPr>
            <a:r>
              <a:rPr lang="en-GB" sz="2800" b="1">
                <a:solidFill>
                  <a:srgbClr val="FFFFFF"/>
                </a:solidFill>
                <a:latin typeface="Comic Sans M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1295400" y="779463"/>
            <a:ext cx="2895600" cy="8794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6" name="Rectangle 5"/>
          <p:cNvSpPr/>
          <p:nvPr/>
        </p:nvSpPr>
        <p:spPr>
          <a:xfrm>
            <a:off x="1981200" y="1658938"/>
            <a:ext cx="4953000" cy="4746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7" name="Rectangle 6"/>
          <p:cNvSpPr/>
          <p:nvPr/>
        </p:nvSpPr>
        <p:spPr>
          <a:xfrm>
            <a:off x="1295400" y="2514600"/>
            <a:ext cx="5181600" cy="47466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8" name="Rectangle 7"/>
          <p:cNvSpPr/>
          <p:nvPr/>
        </p:nvSpPr>
        <p:spPr>
          <a:xfrm>
            <a:off x="3886200" y="2133600"/>
            <a:ext cx="5181600" cy="381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0" name="Rectangle 9"/>
          <p:cNvSpPr/>
          <p:nvPr/>
        </p:nvSpPr>
        <p:spPr>
          <a:xfrm>
            <a:off x="1295400" y="3276600"/>
            <a:ext cx="1371600" cy="47466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1" name="Rectangle 10"/>
          <p:cNvSpPr/>
          <p:nvPr/>
        </p:nvSpPr>
        <p:spPr>
          <a:xfrm>
            <a:off x="762000" y="2801938"/>
            <a:ext cx="2590800" cy="4746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3" name="Rectangle 12"/>
          <p:cNvSpPr/>
          <p:nvPr/>
        </p:nvSpPr>
        <p:spPr>
          <a:xfrm>
            <a:off x="1752600" y="3751263"/>
            <a:ext cx="4572000" cy="4746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4" name="Rectangle 13"/>
          <p:cNvSpPr/>
          <p:nvPr/>
        </p:nvSpPr>
        <p:spPr>
          <a:xfrm>
            <a:off x="1295400" y="4225925"/>
            <a:ext cx="6477000" cy="12604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7" name="Rectangle 16"/>
          <p:cNvSpPr/>
          <p:nvPr/>
        </p:nvSpPr>
        <p:spPr>
          <a:xfrm>
            <a:off x="5219700" y="2989263"/>
            <a:ext cx="876300" cy="4746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8" name="Rectangle 17"/>
          <p:cNvSpPr/>
          <p:nvPr/>
        </p:nvSpPr>
        <p:spPr>
          <a:xfrm>
            <a:off x="3048000" y="3276600"/>
            <a:ext cx="4724400" cy="47466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19" name="Rectangle 18"/>
          <p:cNvSpPr/>
          <p:nvPr/>
        </p:nvSpPr>
        <p:spPr>
          <a:xfrm>
            <a:off x="2514600" y="5486400"/>
            <a:ext cx="5257800" cy="47466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
        <p:nvSpPr>
          <p:cNvPr id="20" name="Rectangle 19"/>
          <p:cNvSpPr/>
          <p:nvPr/>
        </p:nvSpPr>
        <p:spPr>
          <a:xfrm>
            <a:off x="1295400" y="5926138"/>
            <a:ext cx="5791200" cy="4746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latin typeface="Calibri"/>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a:solidFill>
                <a:prstClr val="black"/>
              </a:solidFill>
              <a:latin typeface="Calibri" charset="0"/>
              <a:ea typeface="ＭＳ Ｐゴシック" charset="0"/>
              <a:cs typeface="ＭＳ Ｐゴシック" charset="0"/>
            </a:endParaRPr>
          </a:p>
        </p:txBody>
      </p:sp>
      <p:sp>
        <p:nvSpPr>
          <p:cNvPr id="100354" name="Text Box 4"/>
          <p:cNvSpPr txBox="1">
            <a:spLocks noChangeArrowheads="1"/>
          </p:cNvSpPr>
          <p:nvPr/>
        </p:nvSpPr>
        <p:spPr bwMode="auto">
          <a:xfrm>
            <a:off x="1295400" y="706438"/>
            <a:ext cx="6705600" cy="569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endParaRPr lang="en-GB" sz="2800">
              <a:solidFill>
                <a:srgbClr val="FFFFFF"/>
              </a:solidFill>
              <a:latin typeface="Comic Sans MS" charset="0"/>
              <a:cs typeface="Times" charset="0"/>
            </a:endParaRPr>
          </a:p>
          <a:p>
            <a:pPr defTabSz="914400" eaLnBrk="0" fontAlgn="base" hangingPunct="0">
              <a:spcBef>
                <a:spcPct val="0"/>
              </a:spcBef>
              <a:spcAft>
                <a:spcPct val="0"/>
              </a:spcAft>
            </a:pPr>
            <a:r>
              <a:rPr lang="en-GB" sz="2800" b="1">
                <a:solidFill>
                  <a:srgbClr val="FFFFFF"/>
                </a:solidFill>
                <a:latin typeface="Comic Sans M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609600" y="609600"/>
            <a:ext cx="7772400" cy="5791200"/>
          </a:xfrm>
          <a:prstGeom prst="rect">
            <a:avLst/>
          </a:prstGeom>
          <a:solidFill>
            <a:schemeClr val="bg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a:solidFill>
                <a:prstClr val="black"/>
              </a:solidFill>
              <a:latin typeface="Calibri" charset="0"/>
              <a:ea typeface="ＭＳ Ｐゴシック" charset="0"/>
              <a:cs typeface="ＭＳ Ｐゴシック" charset="0"/>
            </a:endParaRPr>
          </a:p>
        </p:txBody>
      </p:sp>
      <p:sp>
        <p:nvSpPr>
          <p:cNvPr id="101378" name="Title 4"/>
          <p:cNvSpPr>
            <a:spLocks noGrp="1"/>
          </p:cNvSpPr>
          <p:nvPr>
            <p:ph type="ctrTitle"/>
          </p:nvPr>
        </p:nvSpPr>
        <p:spPr>
          <a:xfrm>
            <a:off x="762000" y="3097213"/>
            <a:ext cx="7620000" cy="1470025"/>
          </a:xfrm>
          <a:solidFill>
            <a:schemeClr val="bg1"/>
          </a:solidFill>
        </p:spPr>
        <p:txBody>
          <a:bodyPr/>
          <a:lstStyle/>
          <a:p>
            <a:pPr eaLnBrk="1" hangingPunct="1"/>
            <a:r>
              <a:rPr lang="en-US">
                <a:latin typeface="Calibri" charset="0"/>
                <a:ea typeface="ＭＳ Ｐゴシック" charset="0"/>
                <a:cs typeface="ＭＳ Ｐゴシック" charset="0"/>
              </a:rPr>
              <a:t>SCANNING</a:t>
            </a:r>
          </a:p>
        </p:txBody>
      </p:sp>
      <p:pic>
        <p:nvPicPr>
          <p:cNvPr id="101379"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868363"/>
            <a:ext cx="2971800" cy="2228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outHorizontal)">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ChangeArrowheads="1"/>
          </p:cNvSpPr>
          <p:nvPr/>
        </p:nvSpPr>
        <p:spPr bwMode="auto">
          <a:xfrm>
            <a:off x="762000" y="609600"/>
            <a:ext cx="7772400" cy="579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a:solidFill>
                <a:prstClr val="black"/>
              </a:solidFill>
              <a:latin typeface="Calibri" charset="0"/>
              <a:ea typeface="ＭＳ Ｐゴシック" charset="0"/>
              <a:cs typeface="ＭＳ Ｐゴシック" charset="0"/>
            </a:endParaRPr>
          </a:p>
        </p:txBody>
      </p:sp>
      <p:sp>
        <p:nvSpPr>
          <p:cNvPr id="28675" name="Text Box 3"/>
          <p:cNvSpPr txBox="1">
            <a:spLocks noChangeArrowheads="1"/>
          </p:cNvSpPr>
          <p:nvPr/>
        </p:nvSpPr>
        <p:spPr bwMode="auto">
          <a:xfrm>
            <a:off x="1371600" y="1676400"/>
            <a:ext cx="67056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buFont typeface="Calibri" charset="0"/>
              <a:buAutoNum type="arabicPeriod"/>
            </a:pPr>
            <a:r>
              <a:rPr lang="en-GB" sz="3200" b="1">
                <a:solidFill>
                  <a:srgbClr val="FFFFFF"/>
                </a:solidFill>
                <a:latin typeface="Comic Sans MS" charset="0"/>
                <a:cs typeface="Times" charset="0"/>
              </a:rPr>
              <a:t>Where </a:t>
            </a:r>
            <a:r>
              <a:rPr lang="en-GB" sz="3200">
                <a:solidFill>
                  <a:srgbClr val="FFFFFF"/>
                </a:solidFill>
                <a:latin typeface="Comic Sans MS" charset="0"/>
                <a:cs typeface="Times" charset="0"/>
              </a:rPr>
              <a:t>did the first cell phones begin?</a:t>
            </a:r>
          </a:p>
          <a:p>
            <a:pPr defTabSz="914400" eaLnBrk="0" fontAlgn="base" hangingPunct="0">
              <a:spcBef>
                <a:spcPct val="0"/>
              </a:spcBef>
              <a:spcAft>
                <a:spcPct val="0"/>
              </a:spcAft>
              <a:buFont typeface="Calibri" charset="0"/>
              <a:buAutoNum type="arabicPeriod"/>
            </a:pPr>
            <a:r>
              <a:rPr lang="en-GB" sz="3200">
                <a:solidFill>
                  <a:srgbClr val="FFFFFF"/>
                </a:solidFill>
                <a:latin typeface="Comic Sans MS" charset="0"/>
                <a:cs typeface="Times" charset="0"/>
              </a:rPr>
              <a:t>Name </a:t>
            </a:r>
            <a:r>
              <a:rPr lang="en-GB" sz="3200" b="1">
                <a:solidFill>
                  <a:srgbClr val="FFFFFF"/>
                </a:solidFill>
                <a:latin typeface="Comic Sans MS" charset="0"/>
                <a:cs typeface="Times" charset="0"/>
              </a:rPr>
              <a:t>2 other features </a:t>
            </a:r>
            <a:r>
              <a:rPr lang="en-GB" sz="3200">
                <a:solidFill>
                  <a:srgbClr val="FFFFFF"/>
                </a:solidFill>
                <a:latin typeface="Comic Sans MS" charset="0"/>
                <a:cs typeface="Times" charset="0"/>
              </a:rPr>
              <a:t>that started to be included in phones</a:t>
            </a:r>
          </a:p>
          <a:p>
            <a:pPr defTabSz="914400" eaLnBrk="0" fontAlgn="base" hangingPunct="0">
              <a:spcBef>
                <a:spcPct val="0"/>
              </a:spcBef>
              <a:spcAft>
                <a:spcPct val="0"/>
              </a:spcAft>
              <a:buFont typeface="Calibri" charset="0"/>
              <a:buAutoNum type="arabicPeriod"/>
            </a:pPr>
            <a:r>
              <a:rPr lang="en-GB" sz="3200">
                <a:solidFill>
                  <a:srgbClr val="FFFFFF"/>
                </a:solidFill>
                <a:latin typeface="Comic Sans MS" charset="0"/>
                <a:cs typeface="Times" charset="0"/>
              </a:rPr>
              <a:t>Why are cell phones especially useful in </a:t>
            </a:r>
            <a:r>
              <a:rPr lang="en-GB" sz="3200" b="1">
                <a:solidFill>
                  <a:srgbClr val="FFFFFF"/>
                </a:solidFill>
                <a:latin typeface="Comic Sans MS" charset="0"/>
                <a:cs typeface="Times" charset="0"/>
              </a:rPr>
              <a:t>some countries</a:t>
            </a:r>
            <a:r>
              <a:rPr lang="en-GB" sz="3200">
                <a:solidFill>
                  <a:srgbClr val="FFFFFF"/>
                </a:solidFill>
                <a:latin typeface="Comic Sans MS" charset="0"/>
                <a:cs typeface="Times" charset="0"/>
              </a:rPr>
              <a:t>?</a:t>
            </a:r>
          </a:p>
          <a:p>
            <a:pPr defTabSz="914400" eaLnBrk="0" fontAlgn="base" hangingPunct="0">
              <a:spcBef>
                <a:spcPct val="0"/>
              </a:spcBef>
              <a:spcAft>
                <a:spcPct val="0"/>
              </a:spcAft>
            </a:pPr>
            <a:endParaRPr lang="en-GB" sz="3200">
              <a:solidFill>
                <a:srgbClr val="FFFFFF"/>
              </a:solidFill>
              <a:latin typeface="Comic Sans MS" charset="0"/>
              <a:cs typeface="Time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slide(fromLeft)">
                                      <p:cBhvr>
                                        <p:cTn id="7" dur="500"/>
                                        <p:tgtEl>
                                          <p:spTgt spid="286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28675">
                                            <p:txEl>
                                              <p:pRg st="1" end="1"/>
                                            </p:txEl>
                                          </p:spTgt>
                                        </p:tgtEl>
                                        <p:attrNameLst>
                                          <p:attrName>style.visibility</p:attrName>
                                        </p:attrNameLst>
                                      </p:cBhvr>
                                      <p:to>
                                        <p:strVal val="visible"/>
                                      </p:to>
                                    </p:set>
                                    <p:animEffect transition="in" filter="slide(fromLeft)">
                                      <p:cBhvr>
                                        <p:cTn id="12" dur="500"/>
                                        <p:tgtEl>
                                          <p:spTgt spid="286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28675">
                                            <p:txEl>
                                              <p:pRg st="2" end="2"/>
                                            </p:txEl>
                                          </p:spTgt>
                                        </p:tgtEl>
                                        <p:attrNameLst>
                                          <p:attrName>style.visibility</p:attrName>
                                        </p:attrNameLst>
                                      </p:cBhvr>
                                      <p:to>
                                        <p:strVal val="visible"/>
                                      </p:to>
                                    </p:set>
                                    <p:animEffect transition="in" filter="slide(fromLeft)">
                                      <p:cBhvr>
                                        <p:cTn id="17" dur="500"/>
                                        <p:tgtEl>
                                          <p:spTgt spid="286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Text Box 4"/>
          <p:cNvSpPr txBox="1">
            <a:spLocks noChangeArrowheads="1"/>
          </p:cNvSpPr>
          <p:nvPr/>
        </p:nvSpPr>
        <p:spPr bwMode="auto">
          <a:xfrm>
            <a:off x="685800" y="487363"/>
            <a:ext cx="7543800" cy="637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en-US" b="1">
                <a:solidFill>
                  <a:srgbClr val="FFFFFF"/>
                </a:solidFill>
                <a:latin typeface="Calibri" charset="0"/>
              </a:rPr>
              <a:t>Cellular telephones</a:t>
            </a:r>
          </a:p>
          <a:p>
            <a:pPr defTabSz="914400" eaLnBrk="0" fontAlgn="base" hangingPunct="0">
              <a:spcBef>
                <a:spcPct val="0"/>
              </a:spcBef>
              <a:spcAft>
                <a:spcPct val="0"/>
              </a:spcAft>
            </a:pPr>
            <a:endParaRPr lang="en-US" b="1">
              <a:solidFill>
                <a:srgbClr val="FFFFFF"/>
              </a:solidFill>
              <a:latin typeface="Calibri" charset="0"/>
            </a:endParaRPr>
          </a:p>
          <a:p>
            <a:pPr defTabSz="914400" eaLnBrk="0" fontAlgn="base" hangingPunct="0">
              <a:spcBef>
                <a:spcPct val="0"/>
              </a:spcBef>
              <a:spcAft>
                <a:spcPct val="0"/>
              </a:spcAft>
            </a:pPr>
            <a:r>
              <a:rPr lang="en-US">
                <a:solidFill>
                  <a:srgbClr val="FFFFFF"/>
                </a:solidFill>
                <a:latin typeface="Calibri" charset="0"/>
              </a:rPr>
              <a:t> The first cellular telephone system began operation in Tokyo in 1979, and the first U.S. system began operation in 1983 in Chicago. A camera phone is a cellular phone that also has picture taking capabilities. Some camera phones have the capability to send these photos to another cellular phone or computer. Advances in digital technology and microelectronics has led to the inclusion of unrelated applications in cellular telephones, such as alarm clocks, calculators, Internet browsers, and voice memos for recording short verbal reminders, while at the same time making such telephones vulnerable to certain software viruses. In many countries with inadequate wire-based telephone networks, cellular telephone systems have provided a means of more quickly establishing a national telecommunications network.</a:t>
            </a:r>
            <a:endParaRPr lang="en-GB" b="1">
              <a:solidFill>
                <a:srgbClr val="FFFFFF"/>
              </a:solidFill>
              <a:latin typeface="Comic Sans MS" charset="0"/>
              <a:cs typeface="Times" charset="0"/>
            </a:endParaRPr>
          </a:p>
        </p:txBody>
      </p:sp>
      <p:sp>
        <p:nvSpPr>
          <p:cNvPr id="103426" name="TextBox 4"/>
          <p:cNvSpPr txBox="1">
            <a:spLocks noChangeArrowheads="1"/>
          </p:cNvSpPr>
          <p:nvPr/>
        </p:nvSpPr>
        <p:spPr bwMode="auto">
          <a:xfrm>
            <a:off x="6553200" y="147638"/>
            <a:ext cx="2209800" cy="1016000"/>
          </a:xfrm>
          <a:prstGeom prst="rect">
            <a:avLst/>
          </a:prstGeom>
          <a:noFill/>
          <a:ln w="38100" cmpd="dbl">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eaLnBrk="0" fontAlgn="base" hangingPunct="0">
              <a:spcBef>
                <a:spcPct val="0"/>
              </a:spcBef>
              <a:spcAft>
                <a:spcPct val="0"/>
              </a:spcAft>
            </a:pPr>
            <a:r>
              <a:rPr lang="en-US" sz="2000">
                <a:solidFill>
                  <a:srgbClr val="FFFFFF"/>
                </a:solidFill>
                <a:latin typeface="Calibri" charset="0"/>
              </a:rPr>
              <a:t>Where begin? </a:t>
            </a:r>
          </a:p>
          <a:p>
            <a:pPr algn="r" defTabSz="914400" eaLnBrk="0" fontAlgn="base" hangingPunct="0">
              <a:spcBef>
                <a:spcPct val="0"/>
              </a:spcBef>
              <a:spcAft>
                <a:spcPct val="0"/>
              </a:spcAft>
            </a:pPr>
            <a:r>
              <a:rPr lang="en-US" sz="2000">
                <a:solidFill>
                  <a:srgbClr val="FFFFFF"/>
                </a:solidFill>
                <a:latin typeface="Calibri" charset="0"/>
              </a:rPr>
              <a:t>Two features? </a:t>
            </a:r>
          </a:p>
          <a:p>
            <a:pPr algn="r" defTabSz="914400" eaLnBrk="0" fontAlgn="base" hangingPunct="0">
              <a:spcBef>
                <a:spcPct val="0"/>
              </a:spcBef>
              <a:spcAft>
                <a:spcPct val="0"/>
              </a:spcAft>
            </a:pPr>
            <a:r>
              <a:rPr lang="en-US" sz="2000">
                <a:solidFill>
                  <a:srgbClr val="FFFFFF"/>
                </a:solidFill>
                <a:latin typeface="Calibri" charset="0"/>
              </a:rPr>
              <a:t>Some countries?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5235"/>
                                        </p:tgtEl>
                                        <p:attrNameLst>
                                          <p:attrName>style.visibility</p:attrName>
                                        </p:attrNameLst>
                                      </p:cBhvr>
                                      <p:to>
                                        <p:strVal val="visible"/>
                                      </p:to>
                                    </p:set>
                                    <p:animEffect transition="in" filter="slide(fromLeft)">
                                      <p:cBhvr>
                                        <p:cTn id="7" dur="500"/>
                                        <p:tgtEl>
                                          <p:spTgt spid="95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srgbClr val="FFFFFF"/>
              </a:solidFill>
              <a:latin typeface="Calibri"/>
              <a:ea typeface="ＭＳ Ｐゴシック" charset="-128"/>
              <a:cs typeface="ＭＳ Ｐゴシック" charset="-128"/>
            </a:endParaRPr>
          </a:p>
        </p:txBody>
      </p:sp>
      <p:sp>
        <p:nvSpPr>
          <p:cNvPr id="104450" name="TextBox 2"/>
          <p:cNvSpPr txBox="1">
            <a:spLocks noChangeArrowheads="1"/>
          </p:cNvSpPr>
          <p:nvPr/>
        </p:nvSpPr>
        <p:spPr bwMode="auto">
          <a:xfrm>
            <a:off x="1676400" y="2670175"/>
            <a:ext cx="6172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eaLnBrk="0" fontAlgn="base" hangingPunct="0">
              <a:spcBef>
                <a:spcPct val="0"/>
              </a:spcBef>
              <a:spcAft>
                <a:spcPct val="0"/>
              </a:spcAft>
            </a:pPr>
            <a:r>
              <a:rPr lang="en-US" sz="4400">
                <a:solidFill>
                  <a:srgbClr val="FFFFFF"/>
                </a:solidFill>
              </a:rPr>
              <a:t>Close Reading</a:t>
            </a:r>
          </a:p>
        </p:txBody>
      </p:sp>
      <p:pic>
        <p:nvPicPr>
          <p:cNvPr id="104451" name="Picture 3" descr="Picture 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72438" y="23813"/>
            <a:ext cx="10287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20764313">
            <a:off x="148015" y="568378"/>
            <a:ext cx="3805715" cy="5836253"/>
          </a:xfrm>
          <a:prstGeom prst="rect">
            <a:avLst/>
          </a:prstGeom>
          <a:effectLst/>
        </p:spPr>
      </p:pic>
      <p:sp>
        <p:nvSpPr>
          <p:cNvPr id="3" name="TextBox 2"/>
          <p:cNvSpPr txBox="1"/>
          <p:nvPr/>
        </p:nvSpPr>
        <p:spPr>
          <a:xfrm>
            <a:off x="3902490" y="1150463"/>
            <a:ext cx="5241510" cy="3046988"/>
          </a:xfrm>
          <a:prstGeom prst="rect">
            <a:avLst/>
          </a:prstGeom>
          <a:noFill/>
        </p:spPr>
        <p:txBody>
          <a:bodyPr wrap="square" rtlCol="0">
            <a:spAutoFit/>
          </a:bodyPr>
          <a:lstStyle/>
          <a:p>
            <a:r>
              <a:rPr lang="en-US" sz="3200" dirty="0" smtClean="0"/>
              <a:t>‘</a:t>
            </a:r>
            <a:r>
              <a:rPr lang="en-US" sz="3200" dirty="0"/>
              <a:t>That’s why signing kids up for piano lessons or sports is so important. It has nothing to do with creating a good musician or a five year-old soccer star’</a:t>
            </a:r>
            <a:r>
              <a:rPr lang="en-GB" sz="3200" dirty="0" smtClean="0">
                <a:effectLst/>
              </a:rPr>
              <a:t> </a:t>
            </a:r>
            <a:endParaRPr lang="en-US" sz="3200" dirty="0"/>
          </a:p>
        </p:txBody>
      </p:sp>
    </p:spTree>
    <p:extLst>
      <p:ext uri="{BB962C8B-B14F-4D97-AF65-F5344CB8AC3E}">
        <p14:creationId xmlns:p14="http://schemas.microsoft.com/office/powerpoint/2010/main" val="31540365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6" descr="Picture 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2819400"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6" name="Picture 2" descr="HDD:Users:geoffbarton:Desktop:Picture 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0-03-04 at 06.06.09.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57200"/>
            <a:ext cx="5943600"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676400"/>
            <a:ext cx="3627438"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2514600"/>
            <a:ext cx="3481388" cy="349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762000"/>
            <a:ext cx="3556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Bottom)">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lide(fromBottom)">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lide(fromBottom)">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1" name="Rectangle 4"/>
          <p:cNvSpPr>
            <a:spLocks noChangeArrowheads="1"/>
          </p:cNvSpPr>
          <p:nvPr/>
        </p:nvSpPr>
        <p:spPr bwMode="auto">
          <a:xfrm>
            <a:off x="609600" y="609600"/>
            <a:ext cx="7772400" cy="5791200"/>
          </a:xfrm>
          <a:prstGeom prst="rect">
            <a:avLst/>
          </a:prstGeom>
          <a:solidFill>
            <a:schemeClr val="bg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a:solidFill>
                <a:prstClr val="black"/>
              </a:solidFill>
              <a:latin typeface="Calibri" charset="0"/>
              <a:ea typeface="ＭＳ Ｐゴシック" charset="0"/>
              <a:cs typeface="ＭＳ Ｐゴシック" charset="0"/>
            </a:endParaRPr>
          </a:p>
        </p:txBody>
      </p:sp>
      <p:sp>
        <p:nvSpPr>
          <p:cNvPr id="112642" name="Title 4"/>
          <p:cNvSpPr>
            <a:spLocks noGrp="1"/>
          </p:cNvSpPr>
          <p:nvPr>
            <p:ph type="ctrTitle"/>
          </p:nvPr>
        </p:nvSpPr>
        <p:spPr>
          <a:xfrm>
            <a:off x="762000" y="3097213"/>
            <a:ext cx="7620000" cy="1470025"/>
          </a:xfrm>
          <a:solidFill>
            <a:schemeClr val="bg1"/>
          </a:solidFill>
        </p:spPr>
        <p:txBody>
          <a:bodyPr/>
          <a:lstStyle/>
          <a:p>
            <a:pPr eaLnBrk="1" hangingPunct="1"/>
            <a:r>
              <a:rPr lang="en-US">
                <a:latin typeface="Calibri" charset="0"/>
                <a:ea typeface="ＭＳ Ｐゴシック" charset="0"/>
                <a:cs typeface="ＭＳ Ｐゴシック" charset="0"/>
              </a:rPr>
              <a:t>RESEARCH SKILLS</a:t>
            </a:r>
          </a:p>
        </p:txBody>
      </p:sp>
      <p:pic>
        <p:nvPicPr>
          <p:cNvPr id="11264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868363"/>
            <a:ext cx="2971800" cy="2228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extBox 2"/>
          <p:cNvSpPr txBox="1">
            <a:spLocks noChangeArrowheads="1"/>
          </p:cNvSpPr>
          <p:nvPr/>
        </p:nvSpPr>
        <p:spPr bwMode="auto">
          <a:xfrm>
            <a:off x="1600200" y="2438400"/>
            <a:ext cx="6172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eaLnBrk="0" fontAlgn="base" hangingPunct="0">
              <a:spcBef>
                <a:spcPct val="0"/>
              </a:spcBef>
              <a:spcAft>
                <a:spcPct val="0"/>
              </a:spcAft>
            </a:pPr>
            <a:r>
              <a:rPr lang="en-US" sz="4000">
                <a:solidFill>
                  <a:prstClr val="white"/>
                </a:solidFill>
                <a:latin typeface="Chalkduster" charset="0"/>
                <a:cs typeface="Chalkduster" charset="0"/>
              </a:rPr>
              <a:t>Research the life of</a:t>
            </a:r>
          </a:p>
        </p:txBody>
      </p:sp>
      <p:sp>
        <p:nvSpPr>
          <p:cNvPr id="4" name="TextBox 3"/>
          <p:cNvSpPr txBox="1">
            <a:spLocks noChangeArrowheads="1"/>
          </p:cNvSpPr>
          <p:nvPr/>
        </p:nvSpPr>
        <p:spPr bwMode="auto">
          <a:xfrm>
            <a:off x="1600200" y="3146425"/>
            <a:ext cx="6172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eaLnBrk="0" fontAlgn="base" hangingPunct="0">
              <a:spcBef>
                <a:spcPct val="0"/>
              </a:spcBef>
              <a:spcAft>
                <a:spcPct val="0"/>
              </a:spcAft>
            </a:pPr>
            <a:r>
              <a:rPr lang="en-US" sz="4000">
                <a:solidFill>
                  <a:prstClr val="white"/>
                </a:solidFill>
                <a:latin typeface="Chalkduster" charset="0"/>
                <a:cs typeface="Chalkduster" charset="0"/>
              </a:rPr>
              <a:t>Martin Luther King</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iterate type="lt">
                                    <p:tmAbs val="500"/>
                                  </p:iterate>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381000" y="2286000"/>
            <a:ext cx="8305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eaLnBrk="0" fontAlgn="base" hangingPunct="0">
              <a:spcBef>
                <a:spcPct val="0"/>
              </a:spcBef>
              <a:spcAft>
                <a:spcPct val="0"/>
              </a:spcAft>
            </a:pPr>
            <a:r>
              <a:rPr lang="en-US" sz="4000">
                <a:solidFill>
                  <a:prstClr val="white"/>
                </a:solidFill>
              </a:rPr>
              <a:t>So how would you, a fully paid-up member of the literacy club, approach the task?</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Picture 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905000"/>
            <a:ext cx="75311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3" descr="Picture 9.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971800"/>
            <a:ext cx="65151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6" descr="Picture 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2819400"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8" name="Picture 2" descr="Picture 1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Picture 1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81000"/>
            <a:ext cx="6035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descr="Picture 1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447800"/>
            <a:ext cx="65659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5743" y="1219760"/>
            <a:ext cx="4797514" cy="4401205"/>
          </a:xfrm>
          <a:prstGeom prst="rect">
            <a:avLst/>
          </a:prstGeom>
          <a:noFill/>
        </p:spPr>
        <p:txBody>
          <a:bodyPr wrap="square" rtlCol="0">
            <a:spAutoFit/>
          </a:bodyPr>
          <a:lstStyle/>
          <a:p>
            <a:pPr algn="ctr"/>
            <a:r>
              <a:rPr lang="en-US" sz="4800" b="1" dirty="0" smtClean="0"/>
              <a:t>“The </a:t>
            </a:r>
            <a:r>
              <a:rPr lang="en-US" sz="4800" b="1" dirty="0"/>
              <a:t>limits of my language mean the limits of my </a:t>
            </a:r>
            <a:r>
              <a:rPr lang="en-US" sz="4800" b="1" dirty="0" smtClean="0"/>
              <a:t>world”</a:t>
            </a:r>
          </a:p>
          <a:p>
            <a:pPr algn="ctr"/>
            <a:endParaRPr lang="en-US" sz="4800" dirty="0" smtClean="0"/>
          </a:p>
          <a:p>
            <a:pPr algn="ctr"/>
            <a:r>
              <a:rPr lang="en-US" sz="3600" dirty="0"/>
              <a:t>Ludwig Wittgenstein</a:t>
            </a:r>
          </a:p>
        </p:txBody>
      </p:sp>
      <p:pic>
        <p:nvPicPr>
          <p:cNvPr id="2" name="Picture 1"/>
          <p:cNvPicPr>
            <a:picLocks noChangeAspect="1"/>
          </p:cNvPicPr>
          <p:nvPr/>
        </p:nvPicPr>
        <p:blipFill>
          <a:blip r:embed="rId3"/>
          <a:stretch>
            <a:fillRect/>
          </a:stretch>
        </p:blipFill>
        <p:spPr>
          <a:xfrm>
            <a:off x="4999090" y="892535"/>
            <a:ext cx="3910577" cy="4994873"/>
          </a:xfrm>
          <a:prstGeom prst="rect">
            <a:avLst/>
          </a:prstGeom>
        </p:spPr>
      </p:pic>
    </p:spTree>
    <p:extLst>
      <p:ext uri="{BB962C8B-B14F-4D97-AF65-F5344CB8AC3E}">
        <p14:creationId xmlns:p14="http://schemas.microsoft.com/office/powerpoint/2010/main" val="32973050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descr="Picture 1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09800"/>
            <a:ext cx="91440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Picture 1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0"/>
            <a:ext cx="6613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3" descr="Picture 1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762000"/>
            <a:ext cx="7175500"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Line 5"/>
          <p:cNvSpPr>
            <a:spLocks noChangeShapeType="1"/>
          </p:cNvSpPr>
          <p:nvPr/>
        </p:nvSpPr>
        <p:spPr bwMode="auto">
          <a:xfrm>
            <a:off x="1676400" y="1247775"/>
            <a:ext cx="678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a:solidFill>
                <a:prstClr val="black"/>
              </a:solidFill>
              <a:latin typeface="Verdana" charset="0"/>
              <a:ea typeface="ＭＳ Ｐゴシック" charset="0"/>
              <a:cs typeface="ＭＳ Ｐゴシック" charset="0"/>
            </a:endParaRPr>
          </a:p>
        </p:txBody>
      </p:sp>
      <p:sp>
        <p:nvSpPr>
          <p:cNvPr id="20" name="TextBox 19"/>
          <p:cNvSpPr txBox="1">
            <a:spLocks noChangeArrowheads="1"/>
          </p:cNvSpPr>
          <p:nvPr/>
        </p:nvSpPr>
        <p:spPr bwMode="auto">
          <a:xfrm>
            <a:off x="2203287" y="513682"/>
            <a:ext cx="6727125" cy="563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buFont typeface="Calibri" charset="0"/>
              <a:buAutoNum type="arabicPeriod"/>
            </a:pPr>
            <a:r>
              <a:rPr lang="en-US" sz="3600" dirty="0">
                <a:solidFill>
                  <a:srgbClr val="FFFFFF"/>
                </a:solidFill>
                <a:latin typeface="Calibri" charset="0"/>
              </a:rPr>
              <a:t>Teach reading – scanning, skimming, analysis</a:t>
            </a:r>
          </a:p>
          <a:p>
            <a:pPr defTabSz="914400" eaLnBrk="0" fontAlgn="base" hangingPunct="0">
              <a:spcBef>
                <a:spcPct val="0"/>
              </a:spcBef>
              <a:spcAft>
                <a:spcPct val="0"/>
              </a:spcAft>
              <a:buFont typeface="Calibri" charset="0"/>
              <a:buAutoNum type="arabicPeriod"/>
            </a:pPr>
            <a:r>
              <a:rPr lang="en-US" sz="3600" dirty="0">
                <a:solidFill>
                  <a:srgbClr val="FFFFFF"/>
                </a:solidFill>
                <a:latin typeface="Calibri" charset="0"/>
              </a:rPr>
              <a:t>Read aloud and display</a:t>
            </a:r>
          </a:p>
          <a:p>
            <a:pPr defTabSz="914400" eaLnBrk="0" fontAlgn="base" hangingPunct="0">
              <a:spcBef>
                <a:spcPct val="0"/>
              </a:spcBef>
              <a:spcAft>
                <a:spcPct val="0"/>
              </a:spcAft>
              <a:buFont typeface="Calibri" charset="0"/>
              <a:buAutoNum type="arabicPeriod"/>
            </a:pPr>
            <a:r>
              <a:rPr lang="en-US" sz="3600" dirty="0">
                <a:solidFill>
                  <a:srgbClr val="FFFFFF"/>
                </a:solidFill>
                <a:latin typeface="Calibri" charset="0"/>
              </a:rPr>
              <a:t>Teach </a:t>
            </a:r>
            <a:r>
              <a:rPr lang="en-US" sz="3600" dirty="0" smtClean="0">
                <a:solidFill>
                  <a:srgbClr val="FFFFFF"/>
                </a:solidFill>
                <a:latin typeface="Calibri" charset="0"/>
              </a:rPr>
              <a:t>vocabulary of analysis &amp; tentativeness</a:t>
            </a:r>
            <a:endParaRPr lang="en-US" sz="3600" dirty="0">
              <a:solidFill>
                <a:srgbClr val="FFFFFF"/>
              </a:solidFill>
              <a:latin typeface="Calibri" charset="0"/>
            </a:endParaRPr>
          </a:p>
          <a:p>
            <a:pPr defTabSz="914400" eaLnBrk="0" fontAlgn="base" hangingPunct="0">
              <a:spcBef>
                <a:spcPct val="0"/>
              </a:spcBef>
              <a:spcAft>
                <a:spcPct val="0"/>
              </a:spcAft>
              <a:buFont typeface="Calibri" charset="0"/>
              <a:buAutoNum type="arabicPeriod"/>
            </a:pPr>
            <a:r>
              <a:rPr lang="en-US" sz="3600" dirty="0" err="1" smtClean="0">
                <a:solidFill>
                  <a:srgbClr val="FFFFFF"/>
                </a:solidFill>
                <a:latin typeface="Calibri" charset="0"/>
              </a:rPr>
              <a:t>Metalanguage</a:t>
            </a:r>
            <a:r>
              <a:rPr lang="en-US" sz="3600" dirty="0" smtClean="0">
                <a:solidFill>
                  <a:srgbClr val="FFFFFF"/>
                </a:solidFill>
                <a:latin typeface="Calibri" charset="0"/>
              </a:rPr>
              <a:t>: </a:t>
            </a:r>
          </a:p>
          <a:p>
            <a:pPr marL="0" lvl="1" indent="0" defTabSz="914400" eaLnBrk="0" fontAlgn="base" hangingPunct="0">
              <a:spcBef>
                <a:spcPct val="0"/>
              </a:spcBef>
              <a:spcAft>
                <a:spcPct val="0"/>
              </a:spcAft>
            </a:pPr>
            <a:r>
              <a:rPr lang="en-US" sz="3600" dirty="0">
                <a:solidFill>
                  <a:srgbClr val="FFFFFF"/>
                </a:solidFill>
                <a:latin typeface="Calibri" charset="0"/>
              </a:rPr>
              <a:t>	</a:t>
            </a:r>
            <a:r>
              <a:rPr lang="en-US" sz="3600" dirty="0" smtClean="0">
                <a:solidFill>
                  <a:srgbClr val="FFFF00"/>
                </a:solidFill>
                <a:latin typeface="Calibri" charset="0"/>
              </a:rPr>
              <a:t>Formal, colloquial, 	impersonal, accessible</a:t>
            </a:r>
            <a:endParaRPr lang="en-US" sz="3600" dirty="0">
              <a:solidFill>
                <a:srgbClr val="FFFF00"/>
              </a:solidFill>
              <a:latin typeface="Calibri" charset="0"/>
            </a:endParaRPr>
          </a:p>
          <a:p>
            <a:pPr defTabSz="914400" eaLnBrk="0" fontAlgn="base" hangingPunct="0">
              <a:spcBef>
                <a:spcPct val="0"/>
              </a:spcBef>
              <a:spcAft>
                <a:spcPct val="0"/>
              </a:spcAft>
              <a:buFont typeface="Calibri" charset="0"/>
              <a:buAutoNum type="arabicPeriod"/>
            </a:pPr>
            <a:r>
              <a:rPr lang="en-US" sz="3600" dirty="0">
                <a:solidFill>
                  <a:srgbClr val="FFFFFF"/>
                </a:solidFill>
                <a:latin typeface="Calibri" charset="0"/>
              </a:rPr>
              <a:t>Teach research, not FOFO</a:t>
            </a:r>
          </a:p>
          <a:p>
            <a:pPr defTabSz="914400" eaLnBrk="0" fontAlgn="base" hangingPunct="0">
              <a:spcBef>
                <a:spcPct val="0"/>
              </a:spcBef>
              <a:spcAft>
                <a:spcPct val="0"/>
              </a:spcAft>
            </a:pPr>
            <a:endParaRPr lang="en-US" sz="3600" dirty="0">
              <a:solidFill>
                <a:srgbClr val="FFFFFF"/>
              </a:solidFill>
              <a:latin typeface="Calibri" charset="0"/>
            </a:endParaRPr>
          </a:p>
        </p:txBody>
      </p:sp>
      <p:pic>
        <p:nvPicPr>
          <p:cNvPr id="8909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615861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wipe(left)">
                                      <p:cBhvr>
                                        <p:cTn id="12" dur="500"/>
                                        <p:tgtEl>
                                          <p:spTgt spid="2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wipe(left)">
                                      <p:cBhvr>
                                        <p:cTn id="17" dur="500"/>
                                        <p:tgtEl>
                                          <p:spTgt spid="2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wipe(left)">
                                      <p:cBhvr>
                                        <p:cTn id="22" dur="500"/>
                                        <p:tgtEl>
                                          <p:spTgt spid="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animEffect transition="in" filter="wipe(left)">
                                      <p:cBhvr>
                                        <p:cTn id="27" dur="500"/>
                                        <p:tgtEl>
                                          <p:spTgt spid="20">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0">
                                            <p:txEl>
                                              <p:pRg st="5" end="5"/>
                                            </p:txEl>
                                          </p:spTgt>
                                        </p:tgtEl>
                                        <p:attrNameLst>
                                          <p:attrName>style.visibility</p:attrName>
                                        </p:attrNameLst>
                                      </p:cBhvr>
                                      <p:to>
                                        <p:strVal val="visible"/>
                                      </p:to>
                                    </p:set>
                                    <p:animEffect transition="in" filter="wipe(left)">
                                      <p:cBhvr>
                                        <p:cTn id="32" dur="500"/>
                                        <p:tgtEl>
                                          <p:spTgt spid="2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Line 5"/>
          <p:cNvSpPr>
            <a:spLocks noChangeShapeType="1"/>
          </p:cNvSpPr>
          <p:nvPr/>
        </p:nvSpPr>
        <p:spPr bwMode="auto">
          <a:xfrm>
            <a:off x="1676400" y="1247775"/>
            <a:ext cx="678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a:solidFill>
                <a:prstClr val="black"/>
              </a:solidFill>
              <a:latin typeface="Verdana" charset="0"/>
              <a:ea typeface="ＭＳ Ｐゴシック" charset="0"/>
              <a:cs typeface="ＭＳ Ｐゴシック" charset="0"/>
            </a:endParaRPr>
          </a:p>
        </p:txBody>
      </p:sp>
      <p:pic>
        <p:nvPicPr>
          <p:cNvPr id="8089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00"/>
            <a:ext cx="21336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a:spLocks noChangeArrowheads="1"/>
          </p:cNvSpPr>
          <p:nvPr/>
        </p:nvSpPr>
        <p:spPr bwMode="auto">
          <a:xfrm>
            <a:off x="2326136" y="214034"/>
            <a:ext cx="6513063" cy="6001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buFont typeface="Calibri" charset="0"/>
              <a:buAutoNum type="arabicPeriod"/>
            </a:pPr>
            <a:r>
              <a:rPr lang="en-US" sz="3200" dirty="0">
                <a:solidFill>
                  <a:srgbClr val="FFFFFF"/>
                </a:solidFill>
                <a:latin typeface="Calibri" charset="0"/>
              </a:rPr>
              <a:t>Demonstrate </a:t>
            </a:r>
            <a:r>
              <a:rPr lang="en-US" sz="3200" dirty="0" smtClean="0">
                <a:solidFill>
                  <a:srgbClr val="FFFFFF"/>
                </a:solidFill>
                <a:latin typeface="Calibri" charset="0"/>
              </a:rPr>
              <a:t>writing as a process</a:t>
            </a:r>
          </a:p>
          <a:p>
            <a:pPr defTabSz="914400" eaLnBrk="0" fontAlgn="base" hangingPunct="0">
              <a:spcBef>
                <a:spcPct val="0"/>
              </a:spcBef>
              <a:spcAft>
                <a:spcPct val="0"/>
              </a:spcAft>
              <a:buFont typeface="Calibri" charset="0"/>
              <a:buAutoNum type="arabicPeriod"/>
            </a:pPr>
            <a:r>
              <a:rPr lang="en-US" sz="3200" dirty="0" smtClean="0">
                <a:solidFill>
                  <a:srgbClr val="FFFFFF"/>
                </a:solidFill>
                <a:latin typeface="Calibri" charset="0"/>
              </a:rPr>
              <a:t>Write as a reader</a:t>
            </a:r>
          </a:p>
          <a:p>
            <a:pPr defTabSz="914400" eaLnBrk="0" fontAlgn="base" hangingPunct="0">
              <a:spcBef>
                <a:spcPct val="0"/>
              </a:spcBef>
              <a:spcAft>
                <a:spcPct val="0"/>
              </a:spcAft>
              <a:buFont typeface="Calibri" charset="0"/>
              <a:buAutoNum type="arabicPeriod"/>
            </a:pPr>
            <a:r>
              <a:rPr lang="en-US" sz="3200" dirty="0" smtClean="0">
                <a:solidFill>
                  <a:srgbClr val="FFFFFF"/>
                </a:solidFill>
                <a:latin typeface="Calibri" charset="0"/>
              </a:rPr>
              <a:t>Feed it with quality talk and reading</a:t>
            </a:r>
          </a:p>
          <a:p>
            <a:pPr defTabSz="914400" eaLnBrk="0" fontAlgn="base" hangingPunct="0">
              <a:spcBef>
                <a:spcPct val="0"/>
              </a:spcBef>
              <a:spcAft>
                <a:spcPct val="0"/>
              </a:spcAft>
              <a:buFont typeface="Calibri" charset="0"/>
              <a:buAutoNum type="arabicPeriod"/>
            </a:pPr>
            <a:r>
              <a:rPr lang="en-US" sz="3200" dirty="0" smtClean="0">
                <a:solidFill>
                  <a:srgbClr val="FFFFFF"/>
                </a:solidFill>
                <a:latin typeface="Calibri" charset="0"/>
              </a:rPr>
              <a:t>Allow </a:t>
            </a:r>
            <a:r>
              <a:rPr lang="en-US" sz="3200" dirty="0">
                <a:solidFill>
                  <a:srgbClr val="FFFFFF"/>
                </a:solidFill>
                <a:latin typeface="Calibri" charset="0"/>
              </a:rPr>
              <a:t>oral rehearsal</a:t>
            </a:r>
          </a:p>
          <a:p>
            <a:pPr defTabSz="914400" eaLnBrk="0" fontAlgn="base" hangingPunct="0">
              <a:spcBef>
                <a:spcPct val="0"/>
              </a:spcBef>
              <a:spcAft>
                <a:spcPct val="0"/>
              </a:spcAft>
              <a:buFont typeface="Calibri" charset="0"/>
              <a:buAutoNum type="arabicPeriod"/>
            </a:pPr>
            <a:r>
              <a:rPr lang="en-US" sz="3200" dirty="0" err="1" smtClean="0">
                <a:solidFill>
                  <a:srgbClr val="FFFFFF"/>
                </a:solidFill>
                <a:latin typeface="Calibri" charset="0"/>
              </a:rPr>
              <a:t>Metalanguage</a:t>
            </a:r>
            <a:r>
              <a:rPr lang="en-US" sz="3200" dirty="0" smtClean="0">
                <a:solidFill>
                  <a:srgbClr val="FFFFFF"/>
                </a:solidFill>
                <a:latin typeface="Calibri" charset="0"/>
              </a:rPr>
              <a:t>:</a:t>
            </a:r>
          </a:p>
          <a:p>
            <a:pPr marL="1314450" lvl="3" indent="-457200" defTabSz="914400" eaLnBrk="0" fontAlgn="base" hangingPunct="0">
              <a:spcBef>
                <a:spcPct val="0"/>
              </a:spcBef>
              <a:spcAft>
                <a:spcPct val="0"/>
              </a:spcAft>
              <a:buFont typeface="Arial"/>
              <a:buChar char="•"/>
            </a:pPr>
            <a:r>
              <a:rPr lang="en-US" sz="3200" dirty="0" smtClean="0">
                <a:solidFill>
                  <a:srgbClr val="FFFF00"/>
                </a:solidFill>
                <a:latin typeface="Calibri" charset="0"/>
              </a:rPr>
              <a:t>Textual </a:t>
            </a:r>
            <a:r>
              <a:rPr lang="en-US" sz="3200" dirty="0" err="1" smtClean="0">
                <a:solidFill>
                  <a:srgbClr val="FFFF00"/>
                </a:solidFill>
                <a:latin typeface="Calibri" charset="0"/>
              </a:rPr>
              <a:t>organisation</a:t>
            </a:r>
            <a:r>
              <a:rPr lang="en-US" sz="3200" dirty="0" smtClean="0">
                <a:solidFill>
                  <a:srgbClr val="FFFF00"/>
                </a:solidFill>
                <a:latin typeface="Calibri" charset="0"/>
              </a:rPr>
              <a:t> &amp; voice</a:t>
            </a:r>
          </a:p>
          <a:p>
            <a:pPr marL="1314450" lvl="3" indent="-457200" defTabSz="914400" eaLnBrk="0" fontAlgn="base" hangingPunct="0">
              <a:spcBef>
                <a:spcPct val="0"/>
              </a:spcBef>
              <a:spcAft>
                <a:spcPct val="0"/>
              </a:spcAft>
              <a:buFont typeface="Arial"/>
              <a:buChar char="•"/>
            </a:pPr>
            <a:r>
              <a:rPr lang="en-US" sz="3200" dirty="0" smtClean="0">
                <a:solidFill>
                  <a:srgbClr val="FFFF00"/>
                </a:solidFill>
                <a:latin typeface="Calibri" charset="0"/>
              </a:rPr>
              <a:t>Sentence variety &amp; functions</a:t>
            </a:r>
          </a:p>
          <a:p>
            <a:pPr marL="1314450" lvl="3" indent="-457200" defTabSz="914400" eaLnBrk="0" fontAlgn="base" hangingPunct="0">
              <a:spcBef>
                <a:spcPct val="0"/>
              </a:spcBef>
              <a:spcAft>
                <a:spcPct val="0"/>
              </a:spcAft>
              <a:buFont typeface="Arial"/>
              <a:buChar char="•"/>
            </a:pPr>
            <a:r>
              <a:rPr lang="en-US" sz="3200" dirty="0">
                <a:solidFill>
                  <a:srgbClr val="FFFF00"/>
                </a:solidFill>
                <a:latin typeface="Calibri" charset="0"/>
              </a:rPr>
              <a:t>P</a:t>
            </a:r>
            <a:r>
              <a:rPr lang="en-US" sz="3200" dirty="0" smtClean="0">
                <a:solidFill>
                  <a:srgbClr val="FFFF00"/>
                </a:solidFill>
                <a:latin typeface="Calibri" charset="0"/>
              </a:rPr>
              <a:t>unctuation for meaning</a:t>
            </a:r>
          </a:p>
          <a:p>
            <a:pPr marL="1314450" lvl="3" indent="-457200" defTabSz="914400" eaLnBrk="0" fontAlgn="base" hangingPunct="0">
              <a:spcBef>
                <a:spcPct val="0"/>
              </a:spcBef>
              <a:spcAft>
                <a:spcPct val="0"/>
              </a:spcAft>
              <a:buFont typeface="Arial"/>
              <a:buChar char="•"/>
            </a:pPr>
            <a:r>
              <a:rPr lang="en-US" sz="3200" dirty="0" smtClean="0">
                <a:solidFill>
                  <a:srgbClr val="FFFF00"/>
                </a:solidFill>
                <a:latin typeface="Calibri" charset="0"/>
              </a:rPr>
              <a:t>Connectives</a:t>
            </a:r>
          </a:p>
          <a:p>
            <a:pPr marL="1314450" lvl="3" indent="-457200" defTabSz="914400" eaLnBrk="0" fontAlgn="base" hangingPunct="0">
              <a:spcBef>
                <a:spcPct val="0"/>
              </a:spcBef>
              <a:spcAft>
                <a:spcPct val="0"/>
              </a:spcAft>
              <a:buFont typeface="Arial"/>
              <a:buChar char="•"/>
            </a:pPr>
            <a:r>
              <a:rPr lang="en-US" sz="3200" dirty="0">
                <a:solidFill>
                  <a:srgbClr val="FFFF00"/>
                </a:solidFill>
                <a:latin typeface="Calibri" charset="0"/>
              </a:rPr>
              <a:t>L</a:t>
            </a:r>
            <a:r>
              <a:rPr lang="en-US" sz="3200" dirty="0" smtClean="0">
                <a:solidFill>
                  <a:srgbClr val="FFFF00"/>
                </a:solidFill>
                <a:latin typeface="Calibri" charset="0"/>
              </a:rPr>
              <a:t>exical intolerance</a:t>
            </a:r>
            <a:endParaRPr lang="en-US" sz="3200" dirty="0">
              <a:solidFill>
                <a:srgbClr val="FFFF00"/>
              </a:solidFill>
              <a:latin typeface="Calibri" charset="0"/>
            </a:endParaRPr>
          </a:p>
          <a:p>
            <a:pPr marL="0" indent="0" defTabSz="914400" eaLnBrk="0" fontAlgn="base" hangingPunct="0">
              <a:spcBef>
                <a:spcPct val="0"/>
              </a:spcBef>
              <a:spcAft>
                <a:spcPct val="0"/>
              </a:spcAft>
            </a:pPr>
            <a:endParaRPr lang="en-US" sz="3200" dirty="0">
              <a:solidFill>
                <a:srgbClr val="FFFFFF"/>
              </a:solidFill>
              <a:latin typeface="Calibri"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wipe(left)">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wipe(left)">
                                      <p:cBhvr>
                                        <p:cTn id="17" dur="500"/>
                                        <p:tgtEl>
                                          <p:spTgt spid="2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wipe(left)">
                                      <p:cBhvr>
                                        <p:cTn id="22" dur="500"/>
                                        <p:tgtEl>
                                          <p:spTgt spid="2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animEffect transition="in" filter="wipe(left)">
                                      <p:cBhvr>
                                        <p:cTn id="27" dur="500"/>
                                        <p:tgtEl>
                                          <p:spTgt spid="20">
                                            <p:txEl>
                                              <p:pRg st="4" end="4"/>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0">
                                            <p:txEl>
                                              <p:pRg st="5" end="5"/>
                                            </p:txEl>
                                          </p:spTgt>
                                        </p:tgtEl>
                                        <p:attrNameLst>
                                          <p:attrName>style.visibility</p:attrName>
                                        </p:attrNameLst>
                                      </p:cBhvr>
                                      <p:to>
                                        <p:strVal val="visible"/>
                                      </p:to>
                                    </p:set>
                                    <p:animEffect transition="in" filter="wipe(left)">
                                      <p:cBhvr>
                                        <p:cTn id="30" dur="500"/>
                                        <p:tgtEl>
                                          <p:spTgt spid="20">
                                            <p:txEl>
                                              <p:pRg st="5" end="5"/>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0">
                                            <p:txEl>
                                              <p:pRg st="6" end="6"/>
                                            </p:txEl>
                                          </p:spTgt>
                                        </p:tgtEl>
                                        <p:attrNameLst>
                                          <p:attrName>style.visibility</p:attrName>
                                        </p:attrNameLst>
                                      </p:cBhvr>
                                      <p:to>
                                        <p:strVal val="visible"/>
                                      </p:to>
                                    </p:set>
                                    <p:animEffect transition="in" filter="wipe(left)">
                                      <p:cBhvr>
                                        <p:cTn id="33" dur="500"/>
                                        <p:tgtEl>
                                          <p:spTgt spid="20">
                                            <p:txEl>
                                              <p:pRg st="6" end="6"/>
                                            </p:txEl>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0">
                                            <p:txEl>
                                              <p:pRg st="7" end="7"/>
                                            </p:txEl>
                                          </p:spTgt>
                                        </p:tgtEl>
                                        <p:attrNameLst>
                                          <p:attrName>style.visibility</p:attrName>
                                        </p:attrNameLst>
                                      </p:cBhvr>
                                      <p:to>
                                        <p:strVal val="visible"/>
                                      </p:to>
                                    </p:set>
                                    <p:animEffect transition="in" filter="wipe(left)">
                                      <p:cBhvr>
                                        <p:cTn id="36" dur="500"/>
                                        <p:tgtEl>
                                          <p:spTgt spid="20">
                                            <p:txEl>
                                              <p:pRg st="7" end="7"/>
                                            </p:tx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0">
                                            <p:txEl>
                                              <p:pRg st="8" end="8"/>
                                            </p:txEl>
                                          </p:spTgt>
                                        </p:tgtEl>
                                        <p:attrNameLst>
                                          <p:attrName>style.visibility</p:attrName>
                                        </p:attrNameLst>
                                      </p:cBhvr>
                                      <p:to>
                                        <p:strVal val="visible"/>
                                      </p:to>
                                    </p:set>
                                    <p:animEffect transition="in" filter="wipe(left)">
                                      <p:cBhvr>
                                        <p:cTn id="39" dur="500"/>
                                        <p:tgtEl>
                                          <p:spTgt spid="20">
                                            <p:txEl>
                                              <p:pRg st="8" end="8"/>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0">
                                            <p:txEl>
                                              <p:pRg st="9" end="9"/>
                                            </p:txEl>
                                          </p:spTgt>
                                        </p:tgtEl>
                                        <p:attrNameLst>
                                          <p:attrName>style.visibility</p:attrName>
                                        </p:attrNameLst>
                                      </p:cBhvr>
                                      <p:to>
                                        <p:strVal val="visible"/>
                                      </p:to>
                                    </p:set>
                                    <p:animEffect transition="in" filter="wipe(left)">
                                      <p:cBhvr>
                                        <p:cTn id="42" dur="500"/>
                                        <p:tgtEl>
                                          <p:spTgt spid="2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841500"/>
            <a:ext cx="31750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8" name="TextBox 9"/>
          <p:cNvSpPr txBox="1">
            <a:spLocks noChangeArrowheads="1"/>
          </p:cNvSpPr>
          <p:nvPr/>
        </p:nvSpPr>
        <p:spPr bwMode="auto">
          <a:xfrm>
            <a:off x="468313" y="2276475"/>
            <a:ext cx="48387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a:r>
              <a:rPr lang="en-US" sz="4800"/>
              <a:t>This is an expensive plug  </a:t>
            </a:r>
            <a:r>
              <a:rPr lang="en-US" sz="4800">
                <a:latin typeface="Wingdings" charset="0"/>
                <a:cs typeface="Wingdings" charset="0"/>
                <a:sym typeface="Wingdings" charset="0"/>
              </a:rPr>
              <a:t></a:t>
            </a:r>
            <a:endParaRPr lang="en-US" sz="4800"/>
          </a:p>
        </p:txBody>
      </p:sp>
    </p:spTree>
    <p:extLst>
      <p:ext uri="{BB962C8B-B14F-4D97-AF65-F5344CB8AC3E}">
        <p14:creationId xmlns:p14="http://schemas.microsoft.com/office/powerpoint/2010/main" val="2720576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804962">
            <a:off x="4660900" y="914400"/>
            <a:ext cx="3998913"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2" name="TextBox 9"/>
          <p:cNvSpPr txBox="1">
            <a:spLocks noChangeArrowheads="1"/>
          </p:cNvSpPr>
          <p:nvPr/>
        </p:nvSpPr>
        <p:spPr bwMode="auto">
          <a:xfrm>
            <a:off x="342900" y="2806700"/>
            <a:ext cx="48387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4800">
                <a:solidFill>
                  <a:srgbClr val="000000"/>
                </a:solidFill>
              </a:rPr>
              <a:t>This is a </a:t>
            </a:r>
          </a:p>
          <a:p>
            <a:r>
              <a:rPr lang="en-US" sz="4800">
                <a:solidFill>
                  <a:srgbClr val="000000"/>
                </a:solidFill>
              </a:rPr>
              <a:t>cheap plug  </a:t>
            </a:r>
            <a:r>
              <a:rPr lang="en-US" sz="4800">
                <a:solidFill>
                  <a:srgbClr val="000000"/>
                </a:solidFill>
                <a:latin typeface="Wingdings" charset="0"/>
                <a:cs typeface="Wingdings" charset="0"/>
                <a:sym typeface="Wingdings" charset="0"/>
              </a:rPr>
              <a:t></a:t>
            </a:r>
            <a:endParaRPr lang="en-US" sz="4800">
              <a:solidFill>
                <a:srgbClr val="000000"/>
              </a:solidFill>
            </a:endParaRPr>
          </a:p>
        </p:txBody>
      </p:sp>
    </p:spTree>
    <p:extLst>
      <p:ext uri="{BB962C8B-B14F-4D97-AF65-F5344CB8AC3E}">
        <p14:creationId xmlns:p14="http://schemas.microsoft.com/office/powerpoint/2010/main" val="2102996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17920"/>
            <a:ext cx="7772400" cy="1470025"/>
          </a:xfrm>
        </p:spPr>
        <p:txBody>
          <a:bodyPr>
            <a:noAutofit/>
          </a:bodyPr>
          <a:lstStyle/>
          <a:p>
            <a:pPr algn="l"/>
            <a:r>
              <a:rPr lang="en-US" sz="9600" dirty="0" smtClean="0">
                <a:latin typeface="Avenir Heavy"/>
                <a:cs typeface="Avenir Heavy"/>
              </a:rPr>
              <a:t>THE HABITS OF ENGLISH</a:t>
            </a:r>
            <a:endParaRPr lang="en-US" sz="9600" dirty="0">
              <a:latin typeface="Avenir Heavy"/>
              <a:cs typeface="Avenir Heavy"/>
            </a:endParaRPr>
          </a:p>
        </p:txBody>
      </p:sp>
      <p:cxnSp>
        <p:nvCxnSpPr>
          <p:cNvPr id="5" name="Straight Connector 4"/>
          <p:cNvCxnSpPr/>
          <p:nvPr/>
        </p:nvCxnSpPr>
        <p:spPr>
          <a:xfrm flipV="1">
            <a:off x="2854155" y="1198589"/>
            <a:ext cx="4295504" cy="14269"/>
          </a:xfrm>
          <a:prstGeom prst="line">
            <a:avLst/>
          </a:prstGeom>
        </p:spPr>
        <p:style>
          <a:lnRef idx="2">
            <a:schemeClr val="accent1"/>
          </a:lnRef>
          <a:fillRef idx="0">
            <a:schemeClr val="accent1"/>
          </a:fillRef>
          <a:effectRef idx="1">
            <a:schemeClr val="accent1"/>
          </a:effectRef>
          <a:fontRef idx="minor">
            <a:schemeClr val="tx1"/>
          </a:fontRef>
        </p:style>
      </p:cxnSp>
      <p:sp>
        <p:nvSpPr>
          <p:cNvPr id="6" name="Title 1"/>
          <p:cNvSpPr txBox="1">
            <a:spLocks/>
          </p:cNvSpPr>
          <p:nvPr/>
        </p:nvSpPr>
        <p:spPr>
          <a:xfrm>
            <a:off x="0" y="4843466"/>
            <a:ext cx="9144000" cy="201453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venir Heavy"/>
                <a:cs typeface="Avenir Heavy"/>
              </a:rPr>
              <a:t>GEOFF BARTON, HEAD</a:t>
            </a:r>
          </a:p>
          <a:p>
            <a:pPr algn="r"/>
            <a:r>
              <a:rPr lang="en-US" sz="2400" dirty="0" smtClean="0">
                <a:latin typeface="Avenir Heavy"/>
                <a:cs typeface="Avenir Heavy"/>
              </a:rPr>
              <a:t>KING EDWARD VI SCHOOL </a:t>
            </a:r>
          </a:p>
          <a:p>
            <a:pPr algn="r"/>
            <a:endParaRPr lang="en-US" sz="1800" dirty="0" smtClean="0">
              <a:latin typeface="Avenir Heavy"/>
              <a:cs typeface="Avenir Heavy"/>
            </a:endParaRPr>
          </a:p>
          <a:p>
            <a:pPr algn="r"/>
            <a:r>
              <a:rPr lang="en-US" sz="1400" dirty="0">
                <a:latin typeface="Avenir Heavy"/>
                <a:cs typeface="Avenir Heavy"/>
              </a:rPr>
              <a:t>@</a:t>
            </a:r>
            <a:r>
              <a:rPr lang="en-US" sz="1400" dirty="0" err="1">
                <a:latin typeface="Avenir Heavy"/>
                <a:cs typeface="Avenir Heavy"/>
              </a:rPr>
              <a:t>RealGeoffBarton</a:t>
            </a:r>
            <a:endParaRPr lang="en-US" sz="1400" dirty="0">
              <a:latin typeface="Avenir Heavy"/>
              <a:cs typeface="Avenir Heavy"/>
            </a:endParaRPr>
          </a:p>
          <a:p>
            <a:pPr algn="r"/>
            <a:endParaRPr lang="en-US" sz="300" dirty="0" smtClean="0">
              <a:latin typeface="Avenir Heavy"/>
              <a:cs typeface="Avenir Heavy"/>
            </a:endParaRPr>
          </a:p>
          <a:p>
            <a:pPr algn="r"/>
            <a:r>
              <a:rPr lang="en-US" sz="1400" dirty="0" smtClean="0">
                <a:latin typeface="Avenir Heavy"/>
                <a:cs typeface="Avenir Heavy"/>
                <a:hlinkClick r:id="rId2"/>
              </a:rPr>
              <a:t>www.geoffbarton.co.uk</a:t>
            </a:r>
            <a:r>
              <a:rPr lang="en-US" sz="1400" dirty="0" smtClean="0">
                <a:latin typeface="Avenir Heavy"/>
                <a:cs typeface="Avenir Heavy"/>
              </a:rPr>
              <a:t> (Presentation 135)</a:t>
            </a:r>
            <a:endParaRPr lang="en-US" sz="1400" dirty="0">
              <a:latin typeface="Avenir Heavy"/>
              <a:cs typeface="Avenir Heavy"/>
            </a:endParaRPr>
          </a:p>
        </p:txBody>
      </p:sp>
      <p:pic>
        <p:nvPicPr>
          <p:cNvPr id="8" name="Picture 7"/>
          <p:cNvPicPr>
            <a:picLocks noChangeAspect="1"/>
          </p:cNvPicPr>
          <p:nvPr/>
        </p:nvPicPr>
        <p:blipFill>
          <a:blip r:embed="rId3"/>
          <a:stretch>
            <a:fillRect/>
          </a:stretch>
        </p:blipFill>
        <p:spPr>
          <a:xfrm>
            <a:off x="-702275" y="3617568"/>
            <a:ext cx="4669552" cy="3617568"/>
          </a:xfrm>
          <a:prstGeom prst="rect">
            <a:avLst/>
          </a:prstGeom>
        </p:spPr>
      </p:pic>
      <p:cxnSp>
        <p:nvCxnSpPr>
          <p:cNvPr id="9" name="Straight Connector 8"/>
          <p:cNvCxnSpPr/>
          <p:nvPr/>
        </p:nvCxnSpPr>
        <p:spPr>
          <a:xfrm flipV="1">
            <a:off x="4848496" y="5959851"/>
            <a:ext cx="4295504" cy="1426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443615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61351" y="2604736"/>
            <a:ext cx="5241510" cy="1446550"/>
          </a:xfrm>
          <a:prstGeom prst="rect">
            <a:avLst/>
          </a:prstGeom>
          <a:noFill/>
        </p:spPr>
        <p:txBody>
          <a:bodyPr wrap="square" rtlCol="0">
            <a:spAutoFit/>
          </a:bodyPr>
          <a:lstStyle/>
          <a:p>
            <a:pPr algn="ctr"/>
            <a:r>
              <a:rPr lang="en-US" sz="4400" dirty="0" smtClean="0"/>
              <a:t>Describe the room we are in</a:t>
            </a:r>
            <a:endParaRPr lang="en-US" sz="4400" dirty="0"/>
          </a:p>
        </p:txBody>
      </p:sp>
    </p:spTree>
    <p:extLst>
      <p:ext uri="{BB962C8B-B14F-4D97-AF65-F5344CB8AC3E}">
        <p14:creationId xmlns:p14="http://schemas.microsoft.com/office/powerpoint/2010/main" val="9223285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61351" y="2604736"/>
            <a:ext cx="5241510" cy="2123658"/>
          </a:xfrm>
          <a:prstGeom prst="rect">
            <a:avLst/>
          </a:prstGeom>
          <a:noFill/>
        </p:spPr>
        <p:txBody>
          <a:bodyPr wrap="square" rtlCol="0">
            <a:spAutoFit/>
          </a:bodyPr>
          <a:lstStyle/>
          <a:p>
            <a:r>
              <a:rPr lang="en-US" sz="4400" dirty="0" smtClean="0"/>
              <a:t>Q1 (of 2): </a:t>
            </a:r>
          </a:p>
          <a:p>
            <a:r>
              <a:rPr lang="en-US" sz="4400" dirty="0" smtClean="0"/>
              <a:t>How did you approach the task?</a:t>
            </a:r>
            <a:endParaRPr lang="en-US" sz="4400" dirty="0"/>
          </a:p>
        </p:txBody>
      </p:sp>
    </p:spTree>
    <p:extLst>
      <p:ext uri="{BB962C8B-B14F-4D97-AF65-F5344CB8AC3E}">
        <p14:creationId xmlns:p14="http://schemas.microsoft.com/office/powerpoint/2010/main" val="33856753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61351" y="1349071"/>
            <a:ext cx="5241510" cy="4154983"/>
          </a:xfrm>
          <a:prstGeom prst="rect">
            <a:avLst/>
          </a:prstGeom>
          <a:noFill/>
        </p:spPr>
        <p:txBody>
          <a:bodyPr wrap="square" rtlCol="0">
            <a:spAutoFit/>
          </a:bodyPr>
          <a:lstStyle/>
          <a:p>
            <a:r>
              <a:rPr lang="en-US" sz="4400" dirty="0" smtClean="0"/>
              <a:t>Q2: </a:t>
            </a:r>
          </a:p>
          <a:p>
            <a:r>
              <a:rPr lang="en-US" sz="4400" dirty="0" smtClean="0"/>
              <a:t>As teacher, what </a:t>
            </a:r>
            <a:r>
              <a:rPr lang="en-US" sz="4400" b="1" dirty="0" smtClean="0"/>
              <a:t>language knowledge </a:t>
            </a:r>
            <a:r>
              <a:rPr lang="en-US" sz="4400" dirty="0" smtClean="0"/>
              <a:t>could I have taught you to help you write better?</a:t>
            </a:r>
            <a:endParaRPr lang="en-US" sz="4400" dirty="0"/>
          </a:p>
        </p:txBody>
      </p:sp>
    </p:spTree>
    <p:extLst>
      <p:ext uri="{BB962C8B-B14F-4D97-AF65-F5344CB8AC3E}">
        <p14:creationId xmlns:p14="http://schemas.microsoft.com/office/powerpoint/2010/main" val="2946572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12711" y="0"/>
            <a:ext cx="12784953" cy="7191536"/>
          </a:xfrm>
          <a:prstGeom prst="rect">
            <a:avLst/>
          </a:prstGeom>
        </p:spPr>
      </p:pic>
      <p:sp>
        <p:nvSpPr>
          <p:cNvPr id="5" name="Rectangle 4"/>
          <p:cNvSpPr/>
          <p:nvPr/>
        </p:nvSpPr>
        <p:spPr>
          <a:xfrm>
            <a:off x="1077936" y="947423"/>
            <a:ext cx="7427424" cy="5262979"/>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225598" y="947423"/>
            <a:ext cx="6969670" cy="5262979"/>
          </a:xfrm>
          <a:prstGeom prst="rect">
            <a:avLst/>
          </a:prstGeom>
          <a:noFill/>
        </p:spPr>
        <p:txBody>
          <a:bodyPr wrap="square" rtlCol="0">
            <a:spAutoFit/>
          </a:bodyPr>
          <a:lstStyle/>
          <a:p>
            <a:r>
              <a:rPr lang="en-US" sz="4800" dirty="0" smtClean="0">
                <a:solidFill>
                  <a:schemeClr val="bg1"/>
                </a:solidFill>
              </a:rPr>
              <a:t>Into the bloodstream:</a:t>
            </a:r>
          </a:p>
          <a:p>
            <a:endParaRPr lang="en-US" sz="4800" dirty="0" smtClean="0">
              <a:solidFill>
                <a:schemeClr val="bg1"/>
              </a:solidFill>
            </a:endParaRPr>
          </a:p>
          <a:p>
            <a:pPr algn="r"/>
            <a:r>
              <a:rPr lang="en-US" sz="4800" dirty="0" smtClean="0">
                <a:solidFill>
                  <a:srgbClr val="000000"/>
                </a:solidFill>
              </a:rPr>
              <a:t>1</a:t>
            </a:r>
            <a:r>
              <a:rPr lang="en-US" sz="4800" dirty="0" smtClean="0">
                <a:solidFill>
                  <a:schemeClr val="bg1"/>
                </a:solidFill>
              </a:rPr>
              <a:t> LINGUISTIC RICHNESS</a:t>
            </a:r>
          </a:p>
          <a:p>
            <a:pPr algn="r"/>
            <a:r>
              <a:rPr lang="en-US" sz="4800" dirty="0" smtClean="0">
                <a:solidFill>
                  <a:srgbClr val="000000"/>
                </a:solidFill>
              </a:rPr>
              <a:t>2</a:t>
            </a:r>
            <a:r>
              <a:rPr lang="en-US" sz="4800" dirty="0" smtClean="0">
                <a:solidFill>
                  <a:schemeClr val="bg1"/>
                </a:solidFill>
              </a:rPr>
              <a:t> PLAYFULNESS</a:t>
            </a:r>
          </a:p>
          <a:p>
            <a:pPr algn="r"/>
            <a:r>
              <a:rPr lang="en-US" sz="4800" dirty="0">
                <a:solidFill>
                  <a:srgbClr val="000000"/>
                </a:solidFill>
              </a:rPr>
              <a:t>3</a:t>
            </a:r>
            <a:r>
              <a:rPr lang="en-US" sz="4800" dirty="0" smtClean="0">
                <a:solidFill>
                  <a:schemeClr val="bg1"/>
                </a:solidFill>
              </a:rPr>
              <a:t> RESILIENCE</a:t>
            </a:r>
          </a:p>
          <a:p>
            <a:pPr algn="r"/>
            <a:r>
              <a:rPr lang="en-US" sz="4800" dirty="0">
                <a:solidFill>
                  <a:srgbClr val="000000"/>
                </a:solidFill>
              </a:rPr>
              <a:t>4</a:t>
            </a:r>
            <a:r>
              <a:rPr lang="en-US" sz="4800" dirty="0" smtClean="0">
                <a:solidFill>
                  <a:schemeClr val="bg1"/>
                </a:solidFill>
              </a:rPr>
              <a:t> METALANGUAGE</a:t>
            </a:r>
          </a:p>
          <a:p>
            <a:pPr algn="r"/>
            <a:r>
              <a:rPr lang="en-US" sz="4800" dirty="0">
                <a:solidFill>
                  <a:srgbClr val="000000"/>
                </a:solidFill>
              </a:rPr>
              <a:t>5</a:t>
            </a:r>
            <a:r>
              <a:rPr lang="en-US" sz="4800" dirty="0" smtClean="0">
                <a:solidFill>
                  <a:schemeClr val="bg1"/>
                </a:solidFill>
              </a:rPr>
              <a:t> SELF-REGULATION</a:t>
            </a:r>
            <a:endParaRPr lang="en-US" sz="4800" dirty="0">
              <a:solidFill>
                <a:schemeClr val="bg1"/>
              </a:solidFill>
            </a:endParaRPr>
          </a:p>
        </p:txBody>
      </p:sp>
    </p:spTree>
    <p:extLst>
      <p:ext uri="{BB962C8B-B14F-4D97-AF65-F5344CB8AC3E}">
        <p14:creationId xmlns:p14="http://schemas.microsoft.com/office/powerpoint/2010/main" val="40135409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build="p" bldLvl="4"/>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Expo">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1224</TotalTime>
  <Words>1359</Words>
  <Application>Microsoft Macintosh PowerPoint</Application>
  <PresentationFormat>On-screen Show (4:3)</PresentationFormat>
  <Paragraphs>169</Paragraphs>
  <Slides>57</Slides>
  <Notes>24</Notes>
  <HiddenSlides>0</HiddenSlides>
  <MMClips>0</MMClips>
  <ScaleCrop>false</ScaleCrop>
  <HeadingPairs>
    <vt:vector size="4" baseType="variant">
      <vt:variant>
        <vt:lpstr>Theme</vt:lpstr>
      </vt:variant>
      <vt:variant>
        <vt:i4>2</vt:i4>
      </vt:variant>
      <vt:variant>
        <vt:lpstr>Slide Titles</vt:lpstr>
      </vt:variant>
      <vt:variant>
        <vt:i4>57</vt:i4>
      </vt:variant>
    </vt:vector>
  </HeadingPairs>
  <TitlesOfParts>
    <vt:vector size="59" baseType="lpstr">
      <vt:lpstr>Office Theme</vt:lpstr>
      <vt:lpstr>1_Office Theme</vt:lpstr>
      <vt:lpstr>THE HABITS OF ENGLISH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SKIMMING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SCANNING</vt:lpstr>
      <vt:lpstr>PowerPoint Presentation</vt:lpstr>
      <vt:lpstr>PowerPoint Presentation</vt:lpstr>
      <vt:lpstr>PowerPoint Presentation</vt:lpstr>
      <vt:lpstr>PowerPoint Presentation</vt:lpstr>
      <vt:lpstr>PowerPoint Presentation</vt:lpstr>
      <vt:lpstr>RESEARCH SKILLS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HABITS OF ENGLISH</vt:lpstr>
    </vt:vector>
  </TitlesOfParts>
  <Company>King Edward VI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HABITS OF ENGLISH</dc:title>
  <dc:creator>Geoff Barton</dc:creator>
  <cp:lastModifiedBy>Geoff Barton</cp:lastModifiedBy>
  <cp:revision>37</cp:revision>
  <dcterms:created xsi:type="dcterms:W3CDTF">2014-10-23T17:15:34Z</dcterms:created>
  <dcterms:modified xsi:type="dcterms:W3CDTF">2014-10-24T13:50:17Z</dcterms:modified>
</cp:coreProperties>
</file>