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80" r:id="rId2"/>
    <p:sldId id="281" r:id="rId3"/>
    <p:sldId id="282" r:id="rId4"/>
    <p:sldId id="258" r:id="rId5"/>
    <p:sldId id="284" r:id="rId6"/>
    <p:sldId id="283" r:id="rId7"/>
    <p:sldId id="285" r:id="rId8"/>
    <p:sldId id="272" r:id="rId9"/>
    <p:sldId id="277" r:id="rId10"/>
    <p:sldId id="259" r:id="rId11"/>
    <p:sldId id="271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89" r:id="rId23"/>
    <p:sldId id="290" r:id="rId24"/>
    <p:sldId id="278" r:id="rId25"/>
    <p:sldId id="273" r:id="rId26"/>
    <p:sldId id="286" r:id="rId27"/>
    <p:sldId id="287" r:id="rId28"/>
    <p:sldId id="274" r:id="rId29"/>
    <p:sldId id="288" r:id="rId30"/>
    <p:sldId id="292" r:id="rId31"/>
    <p:sldId id="291" r:id="rId32"/>
    <p:sldId id="293" r:id="rId33"/>
    <p:sldId id="294" r:id="rId34"/>
    <p:sldId id="295" r:id="rId35"/>
    <p:sldId id="301" r:id="rId36"/>
    <p:sldId id="302" r:id="rId37"/>
    <p:sldId id="304" r:id="rId38"/>
    <p:sldId id="303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5A02-55DD-7144-B65D-505F9D747A66}" type="datetimeFigureOut">
              <a:rPr lang="en-US" smtClean="0"/>
              <a:t>05/06/2014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D02D-73AD-0F41-90AF-15A516F6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Leadership: responsibility beyond the 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D02D-73AD-0F41-90AF-15A516F6C6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6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6433-9486-A948-9C08-9051ABE1B794}" type="datetimeFigureOut">
              <a:rPr lang="en-US" smtClean="0"/>
              <a:t>04/06/2014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22FB-0D74-C149-B854-EA5BD05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5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geoffbarton.co.uk/teachers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geoffbarton.co.uk/teachers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4 at 15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144000" cy="815248"/>
          </a:xfrm>
          <a:prstGeom prst="rect">
            <a:avLst/>
          </a:prstGeom>
        </p:spPr>
      </p:pic>
      <p:pic>
        <p:nvPicPr>
          <p:cNvPr id="4" name="Picture 3" descr="Screen Shot 2014-06-04 at 15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84"/>
            <a:ext cx="9144000" cy="815248"/>
          </a:xfrm>
          <a:prstGeom prst="rect">
            <a:avLst/>
          </a:prstGeom>
        </p:spPr>
      </p:pic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2438" y="3012704"/>
            <a:ext cx="7091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Policy to Practice</a:t>
            </a:r>
          </a:p>
          <a:p>
            <a:pPr algn="ctr"/>
            <a:r>
              <a:rPr lang="en-US" dirty="0" smtClean="0"/>
              <a:t>Geoff Barton, Headteacher</a:t>
            </a:r>
          </a:p>
          <a:p>
            <a:pPr algn="ctr"/>
            <a:r>
              <a:rPr lang="en-US" dirty="0" smtClean="0"/>
              <a:t>King Edward VI School, Bury St Edmunds, Suffolk</a:t>
            </a:r>
          </a:p>
          <a:p>
            <a:pPr algn="ctr"/>
            <a:r>
              <a:rPr lang="en-US" dirty="0" smtClean="0"/>
              <a:t>‘</a:t>
            </a:r>
            <a:r>
              <a:rPr lang="en-US" dirty="0" smtClean="0">
                <a:solidFill>
                  <a:srgbClr val="FF0000"/>
                </a:solidFill>
              </a:rPr>
              <a:t>Proud</a:t>
            </a:r>
            <a:r>
              <a:rPr lang="en-US" dirty="0" smtClean="0"/>
              <a:t> to be a </a:t>
            </a:r>
            <a:r>
              <a:rPr lang="en-US" dirty="0" smtClean="0">
                <a:solidFill>
                  <a:srgbClr val="FF0000"/>
                </a:solidFill>
              </a:rPr>
              <a:t>state comprehensive </a:t>
            </a:r>
            <a:r>
              <a:rPr lang="en-US" dirty="0" smtClean="0"/>
              <a:t>school’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5706269"/>
            <a:ext cx="7215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684CA7D-EA68-9849-87D2-B377C8B49DA0}" type="datetime2">
              <a:rPr lang="en-GB" smtClean="0"/>
              <a:t>Thursday, 5 June 14</a:t>
            </a:fld>
            <a:endParaRPr lang="en-GB" dirty="0" smtClean="0"/>
          </a:p>
          <a:p>
            <a:pPr algn="ctr"/>
            <a:r>
              <a:rPr lang="en-GB" sz="1400" dirty="0" smtClean="0"/>
              <a:t>Download this presentation from </a:t>
            </a:r>
            <a:r>
              <a:rPr lang="en-GB" sz="1400" dirty="0" smtClean="0">
                <a:hlinkClick r:id="rId4"/>
              </a:rPr>
              <a:t>www.geoffbarton.co.uk/teachers</a:t>
            </a:r>
            <a:r>
              <a:rPr lang="en-GB" sz="1400" dirty="0" smtClean="0"/>
              <a:t>  (127)</a:t>
            </a:r>
            <a:endParaRPr lang="en-US" sz="1400" dirty="0"/>
          </a:p>
        </p:txBody>
      </p:sp>
      <p:pic>
        <p:nvPicPr>
          <p:cNvPr id="9" name="Picture 8" descr="Screen Shot 2014-06-04 at 15.44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1536700"/>
            <a:ext cx="3771900" cy="215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341333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Annual Conference Sunday 5-7th </a:t>
            </a:r>
            <a:r>
              <a:rPr lang="en-US" sz="2400" b="1" dirty="0"/>
              <a:t>March </a:t>
            </a:r>
            <a:r>
              <a:rPr lang="en-US" sz="2400" b="1" dirty="0">
                <a:solidFill>
                  <a:srgbClr val="FF0000"/>
                </a:solidFill>
              </a:rPr>
              <a:t>2010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300" y="1521032"/>
            <a:ext cx="2628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Michael Gove, Shadow Secretary of State for Children, Schools and Families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Speech </a:t>
            </a:r>
            <a:r>
              <a:rPr lang="en-US" sz="2400" b="1" dirty="0"/>
              <a:t>to the Association of School and College Leaders</a:t>
            </a:r>
            <a:br>
              <a:rPr lang="en-US" sz="2400" b="1" dirty="0"/>
            </a:br>
            <a:endParaRPr lang="en-US" sz="2400" b="1" dirty="0" smtClean="0"/>
          </a:p>
          <a:p>
            <a:pPr algn="ctr"/>
            <a:r>
              <a:rPr lang="en-US" sz="2400" b="1" dirty="0" smtClean="0"/>
              <a:t>Sunday </a:t>
            </a:r>
            <a:r>
              <a:rPr lang="en-US" sz="2400" b="1" dirty="0"/>
              <a:t>7th March 2010 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10226"/>
            <a:ext cx="5461000" cy="37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best way to help schools that are faltering, or not performing as they should, is to have great teachers, great school leaders, collaborating on driving up standards.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culture of </a:t>
            </a:r>
            <a:r>
              <a:rPr lang="en-US" sz="2400" b="1" dirty="0">
                <a:solidFill>
                  <a:srgbClr val="FF0000"/>
                </a:solidFill>
              </a:rPr>
              <a:t>collaboration</a:t>
            </a:r>
            <a:r>
              <a:rPr lang="en-US" sz="2400" dirty="0"/>
              <a:t>, of professional support, of peer review, seems to me to be </a:t>
            </a:r>
            <a:r>
              <a:rPr lang="en-US" sz="2400" dirty="0" smtClean="0"/>
              <a:t>crucial …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for those of you who may have concerns that I am in love with one particular model of school structure and wish to impose it by relentless diktat let me make clear – my desire to see academy freedoms extended springs from precisely the opposite impulse – </a:t>
            </a:r>
            <a:r>
              <a:rPr lang="en-US" sz="2400" dirty="0" smtClean="0"/>
              <a:t>it’s </a:t>
            </a:r>
            <a:r>
              <a:rPr lang="en-US" sz="2400" dirty="0"/>
              <a:t>because I want to see </a:t>
            </a:r>
            <a:r>
              <a:rPr lang="en-US" sz="2400" b="1" dirty="0">
                <a:solidFill>
                  <a:srgbClr val="FF0000"/>
                </a:solidFill>
              </a:rPr>
              <a:t>more diversity, more creativity, more professional freedom</a:t>
            </a:r>
            <a:r>
              <a:rPr lang="en-US" sz="2400" dirty="0"/>
              <a:t> – that I want to extend autonomy.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believe the national curriculum </a:t>
            </a:r>
            <a:r>
              <a:rPr lang="en-US" sz="2400" dirty="0" smtClean="0"/>
              <a:t>should</a:t>
            </a:r>
            <a:r>
              <a:rPr lang="en-US" sz="2400" dirty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a source of collective national pride. It should encompass </a:t>
            </a:r>
            <a:r>
              <a:rPr lang="en-US" sz="2400" b="1" dirty="0">
                <a:solidFill>
                  <a:srgbClr val="FF0000"/>
                </a:solidFill>
              </a:rPr>
              <a:t>the best that has been thought and written.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seen that love - whether of history or </a:t>
            </a:r>
            <a:r>
              <a:rPr lang="en-US" sz="2400" dirty="0" smtClean="0"/>
              <a:t>chemistry, </a:t>
            </a:r>
            <a:r>
              <a:rPr lang="en-US" sz="2400" b="1" dirty="0" smtClean="0">
                <a:solidFill>
                  <a:srgbClr val="FF0000"/>
                </a:solidFill>
              </a:rPr>
              <a:t>drama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dance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- communicated with infectious enthusiasm at meetings of </a:t>
            </a:r>
            <a:r>
              <a:rPr lang="en-US" sz="2400" dirty="0" smtClean="0"/>
              <a:t>teachers.</a:t>
            </a:r>
          </a:p>
          <a:p>
            <a:endParaRPr lang="en-US" sz="2400" dirty="0"/>
          </a:p>
          <a:p>
            <a:r>
              <a:rPr lang="en-US" sz="2400" dirty="0" smtClean="0"/>
              <a:t>And </a:t>
            </a:r>
            <a:r>
              <a:rPr lang="en-US" sz="2400" dirty="0"/>
              <a:t>I want to ensure, therefore, that our national curriculum embodies that passion for knowledge, that love of subject, that attachment to learning in each specific field - so we can </a:t>
            </a:r>
            <a:r>
              <a:rPr lang="en-US" sz="2400" b="1" dirty="0">
                <a:solidFill>
                  <a:srgbClr val="FF0000"/>
                </a:solidFill>
              </a:rPr>
              <a:t>guarantee an inheritance of excellence</a:t>
            </a:r>
            <a:r>
              <a:rPr lang="en-US" sz="2400" dirty="0"/>
              <a:t>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know that the ceaseless pace of change which politicians sometimes insist on can be wearying, but </a:t>
            </a:r>
            <a:r>
              <a:rPr lang="en-US" sz="2400" dirty="0" smtClean="0"/>
              <a:t>the </a:t>
            </a:r>
            <a:r>
              <a:rPr lang="en-US" sz="2400" dirty="0"/>
              <a:t>comprehensive package of reform we’re envisaging is that </a:t>
            </a:r>
            <a:r>
              <a:rPr lang="en-US" sz="2400" dirty="0" smtClean="0"/>
              <a:t>it’s </a:t>
            </a:r>
            <a:r>
              <a:rPr lang="en-US" sz="2400" dirty="0"/>
              <a:t>about allowing you to become </a:t>
            </a:r>
            <a:r>
              <a:rPr lang="en-US" sz="2400" b="1" dirty="0">
                <a:solidFill>
                  <a:srgbClr val="FF0000"/>
                </a:solidFill>
              </a:rPr>
              <a:t>freer from political interference</a:t>
            </a:r>
            <a:r>
              <a:rPr lang="en-US" sz="2400" dirty="0"/>
              <a:t>, not applying the tourniquet ever more tightly.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300" y="2498932"/>
            <a:ext cx="262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Nick Clegg, Leader of Liberal Democrats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Saturday 6th </a:t>
            </a:r>
            <a:r>
              <a:rPr lang="en-US" sz="2400" b="1" dirty="0"/>
              <a:t>March 2010 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816100"/>
            <a:ext cx="550333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our </a:t>
            </a:r>
            <a:r>
              <a:rPr lang="en-US" sz="2400" dirty="0"/>
              <a:t>first parliament we would pass an Education </a:t>
            </a:r>
            <a:r>
              <a:rPr lang="en-US" sz="2400" i="1" dirty="0"/>
              <a:t>Freedom </a:t>
            </a:r>
            <a:r>
              <a:rPr lang="en-US" sz="2400" dirty="0"/>
              <a:t>Act, </a:t>
            </a:r>
            <a:r>
              <a:rPr lang="en-US" sz="2400" b="1" dirty="0">
                <a:solidFill>
                  <a:srgbClr val="FF0000"/>
                </a:solidFill>
              </a:rPr>
              <a:t>banning interference from Ministers </a:t>
            </a:r>
            <a:r>
              <a:rPr lang="en-US" sz="2400" dirty="0"/>
              <a:t>in the day to day running of schools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Our ban on political interference would be policed by a new Education Standards Authority. A fully independent guardian of standards, reporting to Parliament, a watchdog that could not be bullied by the Secretary of State.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642853"/>
            <a:ext cx="8345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David Laws relishes the prospect of scrapping the existing curriculum. He would replace it with a light touch, 25 page ‘Minimum Curriculum Entitlement’ </a:t>
            </a:r>
            <a:r>
              <a:rPr lang="en-US" sz="2400" dirty="0" smtClean="0"/>
              <a:t>instead.</a:t>
            </a:r>
          </a:p>
          <a:p>
            <a:endParaRPr lang="en-US" sz="2400" dirty="0"/>
          </a:p>
          <a:p>
            <a:r>
              <a:rPr lang="en-US" sz="2400" dirty="0" smtClean="0"/>
              <a:t>Any </a:t>
            </a:r>
            <a:r>
              <a:rPr lang="en-US" sz="2400" dirty="0"/>
              <a:t>such curriculum would include the option to take more vocational subjects. Many schools feel, like us, </a:t>
            </a:r>
            <a:r>
              <a:rPr lang="en-US" sz="2400" b="1" dirty="0">
                <a:solidFill>
                  <a:srgbClr val="FF0000"/>
                </a:solidFill>
              </a:rPr>
              <a:t>the way practical skills are still undervalued is simply wrong</a:t>
            </a:r>
            <a:r>
              <a:rPr lang="en-US" sz="2400" dirty="0"/>
              <a:t>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2975250"/>
            <a:ext cx="359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Learning</a:t>
            </a: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200" y="2975250"/>
            <a:ext cx="359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Leadership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14650" y="3683136"/>
            <a:ext cx="359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Improvement</a:t>
            </a:r>
            <a:endParaRPr lang="en-US" sz="1400" dirty="0"/>
          </a:p>
        </p:txBody>
      </p:sp>
      <p:sp>
        <p:nvSpPr>
          <p:cNvPr id="2" name="Curved Left Arrow 1"/>
          <p:cNvSpPr/>
          <p:nvPr/>
        </p:nvSpPr>
        <p:spPr>
          <a:xfrm rot="5400000">
            <a:off x="3890038" y="1964799"/>
            <a:ext cx="1257166" cy="4693841"/>
          </a:xfrm>
          <a:prstGeom prst="curvedLeftArrow">
            <a:avLst>
              <a:gd name="adj1" fmla="val 25000"/>
              <a:gd name="adj2" fmla="val 78512"/>
              <a:gd name="adj3" fmla="val 25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6" grpId="0" build="p" bldLvl="3"/>
      <p:bldP spid="7" grpId="0" build="p" bldLvl="3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952832"/>
            <a:ext cx="8345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tired of the </a:t>
            </a:r>
            <a:r>
              <a:rPr lang="en-US" sz="2400" b="1" dirty="0">
                <a:solidFill>
                  <a:srgbClr val="FF0000"/>
                </a:solidFill>
              </a:rPr>
              <a:t>buck passing </a:t>
            </a:r>
            <a:r>
              <a:rPr lang="en-US" sz="2400" dirty="0"/>
              <a:t>that dominates the debate over education in this country.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pupils do badly, government blames schools, schools blame government, and parents are left watching endless </a:t>
            </a:r>
            <a:r>
              <a:rPr lang="en-US" sz="2400" b="1" dirty="0">
                <a:solidFill>
                  <a:srgbClr val="FF0000"/>
                </a:solidFill>
              </a:rPr>
              <a:t>finger-pointing </a:t>
            </a:r>
            <a:r>
              <a:rPr lang="en-US" sz="2400" dirty="0"/>
              <a:t>that does nothing to help their children. </a:t>
            </a:r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4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9400" y="2959100"/>
            <a:ext cx="4321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do you react?</a:t>
            </a:r>
            <a:endParaRPr lang="en-US" sz="4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7740"/>
            <a:ext cx="3505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4-06-04 at 23.11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41600"/>
            <a:ext cx="6172200" cy="3530600"/>
          </a:xfrm>
          <a:prstGeom prst="rect">
            <a:avLst/>
          </a:prstGeom>
        </p:spPr>
      </p:pic>
      <p:pic>
        <p:nvPicPr>
          <p:cNvPr id="3" name="Picture 2" descr="Screen Shot 2014-06-04 at 23.11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2900"/>
            <a:ext cx="6883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0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294533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843213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600" y="2009033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head of one of Norfolk's top state schools has said he regrets his school becoming one of Education Secretary Michael Gove's flagship academies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dirty="0" err="1"/>
              <a:t>Wymondham</a:t>
            </a:r>
            <a:r>
              <a:rPr lang="en-US" sz="2400" dirty="0"/>
              <a:t> College principal Melvyn </a:t>
            </a:r>
            <a:r>
              <a:rPr lang="en-US" sz="2400" dirty="0" err="1"/>
              <a:t>Roffe</a:t>
            </a:r>
            <a:r>
              <a:rPr lang="en-US" sz="2400" dirty="0"/>
              <a:t>, accused the Department for Education (</a:t>
            </a:r>
            <a:r>
              <a:rPr lang="en-US" sz="2400" dirty="0" err="1"/>
              <a:t>DfE</a:t>
            </a:r>
            <a:r>
              <a:rPr lang="en-US" sz="2400" dirty="0"/>
              <a:t>) of "micromanaging" schools.</a:t>
            </a:r>
          </a:p>
          <a:p>
            <a:endParaRPr lang="en-US" sz="24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said he thought the school would gain more freedom but the reality was "more government control".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600" y="598656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BBC News, 2 June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38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8300"/>
            <a:ext cx="4182533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4740"/>
            <a:ext cx="9144000" cy="61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School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Subject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7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216232"/>
            <a:ext cx="834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Implications for the next </a:t>
            </a:r>
            <a:r>
              <a:rPr lang="en-US" sz="2400" b="1" dirty="0" smtClean="0">
                <a:solidFill>
                  <a:srgbClr val="FF0000"/>
                </a:solidFill>
              </a:rPr>
              <a:t>Secretary of State for Education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96" y="2194132"/>
            <a:ext cx="8345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Don’t confuse change with 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Learning improves because of what happens in classrooms: professional development is at the core of improving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‘What’ gets in the way of ‘how’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‘Freedom’ and ‘autonomy’ aren’t macho; and ‘partnership’ and ‘collaboration’ aren’t sissy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comprehensive ideal is a noble one</a:t>
            </a:r>
          </a:p>
        </p:txBody>
      </p:sp>
    </p:spTree>
    <p:extLst>
      <p:ext uri="{BB962C8B-B14F-4D97-AF65-F5344CB8AC3E}">
        <p14:creationId xmlns:p14="http://schemas.microsoft.com/office/powerpoint/2010/main" val="153937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6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School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School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Subject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0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19100" y="1511300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Specialist status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1916" y="4965700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Advanced skills teachers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3640" y="3382747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Beacon Schools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51560" y="2235200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Leading Edge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85787" y="1511300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National College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84914" y="3052668"/>
            <a:ext cx="28702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NPQH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9300" y="3548301"/>
            <a:ext cx="3320837" cy="1904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Workforce </a:t>
            </a:r>
            <a:r>
              <a:rPr lang="en-US" sz="3200" dirty="0" err="1" smtClean="0">
                <a:solidFill>
                  <a:schemeClr val="tx1"/>
                </a:solidFill>
              </a:rPr>
              <a:t>remodelling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" y="4932147"/>
            <a:ext cx="3055460" cy="1481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National strategies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6207" y="5401804"/>
            <a:ext cx="3055460" cy="1481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Atriums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704" y="1353300"/>
            <a:ext cx="834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Wingdings"/>
                <a:ea typeface="Wingdings"/>
                <a:cs typeface="Wingdings"/>
                <a:sym typeface="Wingdings"/>
              </a:rPr>
              <a:t>	  						</a:t>
            </a:r>
            <a:endParaRPr lang="en-US" sz="60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396" y="2778500"/>
            <a:ext cx="2385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Shared mission vindicated by results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69296" y="2778500"/>
            <a:ext cx="2385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weren’t intolerant enough of mediocrity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5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7" grpId="0" build="p" bldLvl="3"/>
      <p:bldP spid="8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216232"/>
            <a:ext cx="834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Implications for </a:t>
            </a:r>
            <a:r>
              <a:rPr lang="en-US" sz="2400" b="1" dirty="0" smtClean="0">
                <a:solidFill>
                  <a:srgbClr val="FF0000"/>
                </a:solidFill>
              </a:rPr>
              <a:t>school leaders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96" y="2194132"/>
            <a:ext cx="8345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Values aren’t just an NPQH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quality of learning isn’t just about the quality of teaching: ethos matters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It’s all about teaching and learning – and school leaders have to be able to do it, visibly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Choice &amp; competition may be delusions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have to be able to look ourselves in the eye: ‘let’s say “no” more’ and take more risks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98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6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School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Subject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5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316" y="1216232"/>
            <a:ext cx="834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Implications for </a:t>
            </a:r>
            <a:r>
              <a:rPr lang="en-US" sz="2400" b="1" dirty="0" smtClean="0">
                <a:solidFill>
                  <a:srgbClr val="FF0000"/>
                </a:solidFill>
              </a:rPr>
              <a:t>subject leaders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96" y="2194132"/>
            <a:ext cx="8345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 able to answer the question: ‘What is [subject] for in my school, beyond the prescribed curriculum’?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the micro-skills that signal great teaching and are they being taught, 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, coached?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 we using national standards to increase accountability?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 we </a:t>
            </a:r>
            <a:r>
              <a:rPr lang="en-US" sz="2400" dirty="0" err="1" smtClean="0"/>
              <a:t>incentivising</a:t>
            </a:r>
            <a:r>
              <a:rPr lang="en-US" sz="2400" dirty="0" smtClean="0"/>
              <a:t> ‘getting better’ as teachers and being intolerant where it’s not good enough?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the real joy of being a teacher palpable in meetings, departmental offices, lunchtime discussions?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301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6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16" y="2651332"/>
            <a:ext cx="7091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Political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School Leadership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Subject Leadership</a:t>
            </a:r>
          </a:p>
          <a:p>
            <a:pPr marL="685800" indent="-685800" algn="ctr">
              <a:buFont typeface="Arial"/>
              <a:buChar char="•"/>
            </a:pPr>
            <a:endParaRPr lang="en-US" sz="1400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7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42" y="2283032"/>
            <a:ext cx="3628458" cy="3279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400" y="2397332"/>
            <a:ext cx="5209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Is the quality of teaching &amp; learning better now, on my watch?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21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9" grpI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4-06-05 at 07.40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b="740"/>
          <a:stretch/>
        </p:blipFill>
        <p:spPr>
          <a:xfrm>
            <a:off x="0" y="1000184"/>
            <a:ext cx="9144000" cy="57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4-06-05 at 07.4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805">
            <a:off x="762000" y="1072075"/>
            <a:ext cx="7531100" cy="53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4 at 15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144000" cy="815248"/>
          </a:xfrm>
          <a:prstGeom prst="rect">
            <a:avLst/>
          </a:prstGeom>
        </p:spPr>
      </p:pic>
      <p:pic>
        <p:nvPicPr>
          <p:cNvPr id="4" name="Picture 3" descr="Screen Shot 2014-06-04 at 15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84"/>
            <a:ext cx="9144000" cy="815248"/>
          </a:xfrm>
          <a:prstGeom prst="rect">
            <a:avLst/>
          </a:prstGeom>
        </p:spPr>
      </p:pic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2438" y="3012704"/>
            <a:ext cx="7091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Policy to Practice</a:t>
            </a:r>
          </a:p>
          <a:p>
            <a:pPr algn="ctr"/>
            <a:r>
              <a:rPr lang="en-US" dirty="0" smtClean="0"/>
              <a:t>Geoff Barton, Headteacher</a:t>
            </a:r>
          </a:p>
          <a:p>
            <a:pPr algn="ctr"/>
            <a:r>
              <a:rPr lang="en-US" dirty="0" smtClean="0"/>
              <a:t>King Edward VI School, Bury St Edmunds, Suffolk</a:t>
            </a:r>
          </a:p>
          <a:p>
            <a:pPr algn="ctr"/>
            <a:r>
              <a:rPr lang="en-US" dirty="0" smtClean="0"/>
              <a:t>‘Proud to be a state comprehensive school’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5706269"/>
            <a:ext cx="7215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684CA7D-EA68-9849-87D2-B377C8B49DA0}" type="datetime2">
              <a:rPr lang="en-GB" smtClean="0"/>
              <a:t>Thursday, 5 June 14</a:t>
            </a:fld>
            <a:endParaRPr lang="en-GB" dirty="0" smtClean="0"/>
          </a:p>
          <a:p>
            <a:pPr algn="ctr"/>
            <a:r>
              <a:rPr lang="en-GB" sz="1400" dirty="0" smtClean="0"/>
              <a:t>Download this presentation from </a:t>
            </a:r>
            <a:r>
              <a:rPr lang="en-GB" sz="1400" dirty="0" smtClean="0">
                <a:hlinkClick r:id="rId4"/>
              </a:rPr>
              <a:t>www.geoffbarton.co.uk/teachers</a:t>
            </a:r>
            <a:r>
              <a:rPr lang="en-GB" sz="1400" dirty="0" smtClean="0"/>
              <a:t>  (127)</a:t>
            </a:r>
            <a:endParaRPr lang="en-US" sz="1400" dirty="0"/>
          </a:p>
        </p:txBody>
      </p:sp>
      <p:pic>
        <p:nvPicPr>
          <p:cNvPr id="9" name="Picture 8" descr="Screen Shot 2014-06-04 at 15.44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42" y="2283032"/>
            <a:ext cx="3628458" cy="3279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400" y="2397332"/>
            <a:ext cx="5209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Is the quality of teaching &amp; learning better now, on my watch?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800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9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254650"/>
            <a:ext cx="520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LEARNING</a:t>
            </a:r>
            <a:endParaRPr lang="en-US" sz="1400" dirty="0"/>
          </a:p>
        </p:txBody>
      </p:sp>
      <p:sp>
        <p:nvSpPr>
          <p:cNvPr id="3" name="Cloud Callout 2"/>
          <p:cNvSpPr/>
          <p:nvPr/>
        </p:nvSpPr>
        <p:spPr>
          <a:xfrm>
            <a:off x="0" y="1000184"/>
            <a:ext cx="3556000" cy="1908116"/>
          </a:xfrm>
          <a:prstGeom prst="cloudCallout">
            <a:avLst>
              <a:gd name="adj1" fmla="val 44425"/>
              <a:gd name="adj2" fmla="val 87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Stuff that can be tested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900216" y="1254400"/>
            <a:ext cx="3710384" cy="1907900"/>
          </a:xfrm>
          <a:prstGeom prst="cloudCallout">
            <a:avLst>
              <a:gd name="adj1" fmla="val -58426"/>
              <a:gd name="adj2" fmla="val 539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Stuff in the curriculum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56816" y="4480200"/>
            <a:ext cx="3710384" cy="1907900"/>
          </a:xfrm>
          <a:prstGeom prst="cloudCallout">
            <a:avLst>
              <a:gd name="adj1" fmla="val 37071"/>
              <a:gd name="adj2" fmla="val -792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Stuff that arises from teaching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419600" y="3962536"/>
            <a:ext cx="5143500" cy="2768464"/>
          </a:xfrm>
          <a:prstGeom prst="cloudCallout">
            <a:avLst>
              <a:gd name="adj1" fmla="val -42136"/>
              <a:gd name="adj2" fmla="val -508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Stuff that helps us to navigate our way through life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4264" y="5877132"/>
            <a:ext cx="709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Graham </a:t>
            </a:r>
            <a:r>
              <a:rPr lang="en-US" sz="2000" dirty="0" err="1" smtClean="0"/>
              <a:t>Nuthall</a:t>
            </a:r>
            <a:endParaRPr lang="en-US" sz="2000" dirty="0" smtClean="0"/>
          </a:p>
          <a:p>
            <a:pPr algn="r"/>
            <a:r>
              <a:rPr lang="en-US" sz="2000" i="1" dirty="0" smtClean="0"/>
              <a:t>The Hidden Lives of Learners</a:t>
            </a:r>
            <a:endParaRPr lang="en-US" sz="900" i="1" dirty="0"/>
          </a:p>
        </p:txBody>
      </p:sp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4-06-05 at 05.39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593850"/>
            <a:ext cx="8648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133600"/>
            <a:ext cx="3213100" cy="2527300"/>
          </a:xfrm>
          <a:prstGeom prst="rect">
            <a:avLst/>
          </a:prstGeom>
        </p:spPr>
      </p:pic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4868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‘Improving the Leadership of Learning’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522" y="2397332"/>
            <a:ext cx="5209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Has our national understanding of learning narrowed in the past four years?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529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9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292100"/>
            <a:ext cx="568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04 at 15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13"/>
            <a:ext cx="9144000" cy="1307397"/>
          </a:xfrm>
          <a:prstGeom prst="rect">
            <a:avLst/>
          </a:prstGeom>
        </p:spPr>
      </p:pic>
      <p:pic>
        <p:nvPicPr>
          <p:cNvPr id="10" name="Picture 9" descr="Screen Shot 2014-06-04 at 15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90" y="0"/>
            <a:ext cx="979890" cy="814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8300"/>
            <a:ext cx="4182533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2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1205</Words>
  <Application>Microsoft Macintosh PowerPoint</Application>
  <PresentationFormat>On-screen Show (4:3)</PresentationFormat>
  <Paragraphs>137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Barton</dc:creator>
  <cp:lastModifiedBy>Geoff Barton</cp:lastModifiedBy>
  <cp:revision>34</cp:revision>
  <dcterms:created xsi:type="dcterms:W3CDTF">2014-06-04T14:26:05Z</dcterms:created>
  <dcterms:modified xsi:type="dcterms:W3CDTF">2014-06-05T12:52:29Z</dcterms:modified>
</cp:coreProperties>
</file>