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9"/>
  </p:notesMasterIdLst>
  <p:sldIdLst>
    <p:sldId id="256" r:id="rId3"/>
    <p:sldId id="287" r:id="rId4"/>
    <p:sldId id="257" r:id="rId5"/>
    <p:sldId id="259" r:id="rId6"/>
    <p:sldId id="274" r:id="rId7"/>
    <p:sldId id="275" r:id="rId8"/>
    <p:sldId id="289" r:id="rId9"/>
    <p:sldId id="277" r:id="rId10"/>
    <p:sldId id="279" r:id="rId11"/>
    <p:sldId id="291" r:id="rId12"/>
    <p:sldId id="293" r:id="rId13"/>
    <p:sldId id="294" r:id="rId14"/>
    <p:sldId id="295" r:id="rId15"/>
    <p:sldId id="280" r:id="rId16"/>
    <p:sldId id="292" r:id="rId17"/>
    <p:sldId id="296" r:id="rId18"/>
    <p:sldId id="297" r:id="rId19"/>
    <p:sldId id="300" r:id="rId20"/>
    <p:sldId id="302" r:id="rId21"/>
    <p:sldId id="299" r:id="rId22"/>
    <p:sldId id="301" r:id="rId23"/>
    <p:sldId id="290" r:id="rId24"/>
    <p:sldId id="298" r:id="rId25"/>
    <p:sldId id="306" r:id="rId26"/>
    <p:sldId id="307" r:id="rId27"/>
    <p:sldId id="282" r:id="rId28"/>
    <p:sldId id="303" r:id="rId29"/>
    <p:sldId id="304" r:id="rId30"/>
    <p:sldId id="305" r:id="rId31"/>
    <p:sldId id="308" r:id="rId32"/>
    <p:sldId id="309" r:id="rId33"/>
    <p:sldId id="365" r:id="rId34"/>
    <p:sldId id="366" r:id="rId35"/>
    <p:sldId id="423" r:id="rId36"/>
    <p:sldId id="424" r:id="rId37"/>
    <p:sldId id="367" r:id="rId38"/>
    <p:sldId id="425" r:id="rId39"/>
    <p:sldId id="426" r:id="rId40"/>
    <p:sldId id="368" r:id="rId41"/>
    <p:sldId id="369" r:id="rId42"/>
    <p:sldId id="370" r:id="rId43"/>
    <p:sldId id="371" r:id="rId44"/>
    <p:sldId id="372" r:id="rId45"/>
    <p:sldId id="373" r:id="rId46"/>
    <p:sldId id="374" r:id="rId47"/>
    <p:sldId id="375" r:id="rId48"/>
    <p:sldId id="376" r:id="rId49"/>
    <p:sldId id="380" r:id="rId50"/>
    <p:sldId id="381" r:id="rId51"/>
    <p:sldId id="382" r:id="rId52"/>
    <p:sldId id="383" r:id="rId53"/>
    <p:sldId id="384" r:id="rId54"/>
    <p:sldId id="385" r:id="rId55"/>
    <p:sldId id="386" r:id="rId56"/>
    <p:sldId id="387" r:id="rId57"/>
    <p:sldId id="388" r:id="rId58"/>
    <p:sldId id="389" r:id="rId59"/>
    <p:sldId id="429" r:id="rId60"/>
    <p:sldId id="430" r:id="rId61"/>
    <p:sldId id="431" r:id="rId62"/>
    <p:sldId id="432" r:id="rId63"/>
    <p:sldId id="433" r:id="rId64"/>
    <p:sldId id="427" r:id="rId65"/>
    <p:sldId id="420" r:id="rId66"/>
    <p:sldId id="421" r:id="rId67"/>
    <p:sldId id="428"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8" d="100"/>
          <a:sy n="98" d="100"/>
        </p:scale>
        <p:origin x="-1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3DA8B-D719-1A4F-B50A-9E4F80827966}" type="datetimeFigureOut">
              <a:rPr lang="en-US" smtClean="0"/>
              <a:t>15/11/2013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648D4-4AA7-0643-A6A2-2C97A7A723F6}" type="slidenum">
              <a:rPr lang="en-US" smtClean="0"/>
              <a:t>‹#›</a:t>
            </a:fld>
            <a:endParaRPr lang="en-US"/>
          </a:p>
        </p:txBody>
      </p:sp>
    </p:spTree>
    <p:extLst>
      <p:ext uri="{BB962C8B-B14F-4D97-AF65-F5344CB8AC3E}">
        <p14:creationId xmlns:p14="http://schemas.microsoft.com/office/powerpoint/2010/main" val="3004121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over 60% get 5A*-C at 16, 11 years of compulsory</a:t>
            </a:r>
            <a:r>
              <a:rPr lang="en-US" baseline="0" dirty="0" smtClean="0"/>
              <a:t> education – and that it’s worn as a badge of national </a:t>
            </a:r>
            <a:r>
              <a:rPr lang="en-US" baseline="0" dirty="0" err="1" smtClean="0"/>
              <a:t>honour</a:t>
            </a:r>
            <a:r>
              <a:rPr lang="en-US" baseline="0" dirty="0" smtClean="0"/>
              <a:t> – that the enthusiasm for reading they show at 10 is crushed by 16</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4</a:t>
            </a:fld>
            <a:endParaRPr lang="en-US"/>
          </a:p>
        </p:txBody>
      </p:sp>
    </p:spTree>
    <p:extLst>
      <p:ext uri="{BB962C8B-B14F-4D97-AF65-F5344CB8AC3E}">
        <p14:creationId xmlns:p14="http://schemas.microsoft.com/office/powerpoint/2010/main" val="201943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power / tentativeness / reading matters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19</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power / tentativeness / reading matters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20</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power / tentativeness / reading matters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21</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Marking</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22</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really beautiful out there,</a:t>
            </a:r>
            <a:r>
              <a:rPr lang="en-US" baseline="0" dirty="0" smtClean="0"/>
              <a:t> although </a:t>
            </a:r>
            <a:r>
              <a:rPr lang="en-US" dirty="0" smtClean="0"/>
              <a:t>winter is</a:t>
            </a:r>
            <a:r>
              <a:rPr lang="en-US" baseline="0" dirty="0" smtClean="0"/>
              <a:t> beginning to flex its muscles.</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23</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really beautiful out there,</a:t>
            </a:r>
            <a:r>
              <a:rPr lang="en-US" baseline="0" dirty="0" smtClean="0"/>
              <a:t> although </a:t>
            </a:r>
            <a:r>
              <a:rPr lang="en-US" dirty="0" smtClean="0"/>
              <a:t>winter is</a:t>
            </a:r>
            <a:r>
              <a:rPr lang="en-US" baseline="0" dirty="0" smtClean="0"/>
              <a:t> beginning to flex its muscles.</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24</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really beautiful out there,</a:t>
            </a:r>
            <a:r>
              <a:rPr lang="en-US" baseline="0" dirty="0" smtClean="0"/>
              <a:t> although </a:t>
            </a:r>
            <a:r>
              <a:rPr lang="en-US" dirty="0" smtClean="0"/>
              <a:t>winter is</a:t>
            </a:r>
            <a:r>
              <a:rPr lang="en-US" baseline="0" dirty="0" smtClean="0"/>
              <a:t> beginning to flex its muscles.</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25</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 words – suggests; connectives – however; modal verbs - would</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29</a:t>
            </a:fld>
            <a:endParaRPr lang="en-US"/>
          </a:p>
        </p:txBody>
      </p:sp>
    </p:spTree>
    <p:extLst>
      <p:ext uri="{BB962C8B-B14F-4D97-AF65-F5344CB8AC3E}">
        <p14:creationId xmlns:p14="http://schemas.microsoft.com/office/powerpoint/2010/main" val="122808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solidFill>
                  <a:prstClr val="black"/>
                </a:solidFill>
                <a:latin typeface="Arial" charset="0"/>
              </a:rPr>
              <a:pPr/>
              <a:t>49</a:t>
            </a:fld>
            <a:endParaRPr 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solidFill>
                  <a:prstClr val="black"/>
                </a:solidFill>
                <a:latin typeface="Arial" charset="0"/>
              </a:rPr>
              <a:pPr/>
              <a:t>50</a:t>
            </a:fld>
            <a:endParaRPr 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Homes without books – </a:t>
            </a:r>
            <a:r>
              <a:rPr lang="en-US" dirty="0" err="1" smtClean="0"/>
              <a:t>atomised</a:t>
            </a:r>
            <a:r>
              <a:rPr lang="en-US" dirty="0" smtClean="0"/>
              <a:t> lifestyles – conversation with 6 year old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5</a:t>
            </a:fld>
            <a:endParaRPr lang="en-US"/>
          </a:p>
        </p:txBody>
      </p:sp>
    </p:spTree>
    <p:extLst>
      <p:ext uri="{BB962C8B-B14F-4D97-AF65-F5344CB8AC3E}">
        <p14:creationId xmlns:p14="http://schemas.microsoft.com/office/powerpoint/2010/main" val="230582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solidFill>
                  <a:prstClr val="black"/>
                </a:solidFill>
                <a:latin typeface="Arial" charset="0"/>
              </a:rPr>
              <a:pPr/>
              <a:t>51</a:t>
            </a:fld>
            <a:endParaRPr lang="en-US">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solidFill>
                  <a:prstClr val="black"/>
                </a:solidFill>
                <a:latin typeface="Arial" charset="0"/>
              </a:rPr>
              <a:pPr/>
              <a:t>52</a:t>
            </a:fld>
            <a:endParaRPr lang="en-U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solidFill>
                  <a:prstClr val="black"/>
                </a:solidFill>
                <a:latin typeface="Arial" charset="0"/>
              </a:rPr>
              <a:pPr/>
              <a:t>53</a:t>
            </a:fld>
            <a:endParaRPr lang="en-US">
              <a:solidFill>
                <a:prstClr val="black"/>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solidFill>
                  <a:prstClr val="black"/>
                </a:solidFill>
                <a:latin typeface="Arial" charset="0"/>
              </a:rPr>
              <a:pPr/>
              <a:t>54</a:t>
            </a:fld>
            <a:endParaRPr lang="en-US">
              <a:solidFill>
                <a:prstClr val="black"/>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solidFill>
                  <a:prstClr val="black"/>
                </a:solidFill>
                <a:latin typeface="Arial" charset="0"/>
              </a:rPr>
              <a:pPr/>
              <a:t>55</a:t>
            </a:fld>
            <a:endParaRPr lang="en-U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solidFill>
                  <a:prstClr val="black"/>
                </a:solidFill>
                <a:latin typeface="Arial" charset="0"/>
              </a:rPr>
              <a:pPr/>
              <a:t>56</a:t>
            </a:fld>
            <a:endParaRPr lang="en-U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solidFill>
                  <a:prstClr val="black"/>
                </a:solidFill>
                <a:latin typeface="Arial" charset="0"/>
              </a:rPr>
              <a:pPr/>
              <a:t>57</a:t>
            </a:fld>
            <a:endParaRPr lang="en-US">
              <a:solidFill>
                <a:prstClr val="black"/>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Phoney</a:t>
            </a:r>
            <a:r>
              <a:rPr lang="en-US" dirty="0" smtClean="0"/>
              <a:t> writing – silent reading – that we leave it to the lottery</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6</a:t>
            </a:fld>
            <a:endParaRPr lang="en-US"/>
          </a:p>
        </p:txBody>
      </p:sp>
    </p:spTree>
    <p:extLst>
      <p:ext uri="{BB962C8B-B14F-4D97-AF65-F5344CB8AC3E}">
        <p14:creationId xmlns:p14="http://schemas.microsoft.com/office/powerpoint/2010/main" val="405834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power / tentativeness / reading matters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8</a:t>
            </a:fld>
            <a:endParaRPr lang="en-US"/>
          </a:p>
        </p:txBody>
      </p:sp>
    </p:spTree>
    <p:extLst>
      <p:ext uri="{BB962C8B-B14F-4D97-AF65-F5344CB8AC3E}">
        <p14:creationId xmlns:p14="http://schemas.microsoft.com/office/powerpoint/2010/main" val="14182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just for </a:t>
            </a:r>
            <a:r>
              <a:rPr lang="en-US" dirty="0" err="1" smtClean="0"/>
              <a:t>Ofsted</a:t>
            </a:r>
            <a:r>
              <a:rPr lang="en-US" dirty="0" smtClean="0"/>
              <a:t> – shame on you</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14</a:t>
            </a:fld>
            <a:endParaRPr lang="en-US"/>
          </a:p>
        </p:txBody>
      </p:sp>
    </p:spTree>
    <p:extLst>
      <p:ext uri="{BB962C8B-B14F-4D97-AF65-F5344CB8AC3E}">
        <p14:creationId xmlns:p14="http://schemas.microsoft.com/office/powerpoint/2010/main" val="7294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just for </a:t>
            </a:r>
            <a:r>
              <a:rPr lang="en-US" dirty="0" err="1" smtClean="0"/>
              <a:t>Ofsted</a:t>
            </a:r>
            <a:r>
              <a:rPr lang="en-US" dirty="0" smtClean="0"/>
              <a:t> – shame on you</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15</a:t>
            </a:fld>
            <a:endParaRPr lang="en-US"/>
          </a:p>
        </p:txBody>
      </p:sp>
    </p:spTree>
    <p:extLst>
      <p:ext uri="{BB962C8B-B14F-4D97-AF65-F5344CB8AC3E}">
        <p14:creationId xmlns:p14="http://schemas.microsoft.com/office/powerpoint/2010/main" val="72945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just for </a:t>
            </a:r>
            <a:r>
              <a:rPr lang="en-US" dirty="0" err="1" smtClean="0"/>
              <a:t>Ofsted</a:t>
            </a:r>
            <a:r>
              <a:rPr lang="en-US" dirty="0" smtClean="0"/>
              <a:t> – shame on you</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16</a:t>
            </a:fld>
            <a:endParaRPr lang="en-US"/>
          </a:p>
        </p:txBody>
      </p:sp>
    </p:spTree>
    <p:extLst>
      <p:ext uri="{BB962C8B-B14F-4D97-AF65-F5344CB8AC3E}">
        <p14:creationId xmlns:p14="http://schemas.microsoft.com/office/powerpoint/2010/main" val="72945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just for </a:t>
            </a:r>
            <a:r>
              <a:rPr lang="en-US" dirty="0" err="1" smtClean="0"/>
              <a:t>Ofsted</a:t>
            </a:r>
            <a:r>
              <a:rPr lang="en-US" dirty="0" smtClean="0"/>
              <a:t> – shame on you</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17</a:t>
            </a:fld>
            <a:endParaRPr lang="en-US"/>
          </a:p>
        </p:txBody>
      </p:sp>
    </p:spTree>
    <p:extLst>
      <p:ext uri="{BB962C8B-B14F-4D97-AF65-F5344CB8AC3E}">
        <p14:creationId xmlns:p14="http://schemas.microsoft.com/office/powerpoint/2010/main" val="72945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of power / tentativeness / reading matters / </a:t>
            </a:r>
            <a:endParaRPr lang="en-US" dirty="0"/>
          </a:p>
        </p:txBody>
      </p:sp>
      <p:sp>
        <p:nvSpPr>
          <p:cNvPr id="4" name="Slide Number Placeholder 3"/>
          <p:cNvSpPr>
            <a:spLocks noGrp="1"/>
          </p:cNvSpPr>
          <p:nvPr>
            <p:ph type="sldNum" sz="quarter" idx="10"/>
          </p:nvPr>
        </p:nvSpPr>
        <p:spPr/>
        <p:txBody>
          <a:bodyPr/>
          <a:lstStyle/>
          <a:p>
            <a:fld id="{6DE648D4-4AA7-0643-A6A2-2C97A7A723F6}" type="slidenum">
              <a:rPr lang="en-US" smtClean="0"/>
              <a:t>18</a:t>
            </a:fld>
            <a:endParaRPr lang="en-US"/>
          </a:p>
        </p:txBody>
      </p:sp>
    </p:spTree>
    <p:extLst>
      <p:ext uri="{BB962C8B-B14F-4D97-AF65-F5344CB8AC3E}">
        <p14:creationId xmlns:p14="http://schemas.microsoft.com/office/powerpoint/2010/main" val="14182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1C465A7-287A-3D43-A949-8A229D0000DD}" type="datetimeFigureOut">
              <a:rPr lang="en-US" smtClean="0"/>
              <a:t>14/11/2013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211798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1C465A7-287A-3D43-A949-8A229D0000DD}" type="datetimeFigureOut">
              <a:rPr lang="en-US" smtClean="0"/>
              <a:t>14/11/2013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13362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1C465A7-287A-3D43-A949-8A229D0000DD}" type="datetimeFigureOut">
              <a:rPr lang="en-US" smtClean="0"/>
              <a:t>14/11/2013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572562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15/11/2013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15/11/2013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15/11/2013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1C465A7-287A-3D43-A949-8A229D0000DD}" type="datetimeFigureOut">
              <a:rPr lang="en-US" smtClean="0"/>
              <a:t>14/11/2013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3001922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1C465A7-287A-3D43-A949-8A229D0000DD}" type="datetimeFigureOut">
              <a:rPr lang="en-US" smtClean="0"/>
              <a:t>14/11/2013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265121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1C465A7-287A-3D43-A949-8A229D0000DD}" type="datetimeFigureOut">
              <a:rPr lang="en-US" smtClean="0"/>
              <a:t>14/11/2013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92037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1C465A7-287A-3D43-A949-8A229D0000DD}" type="datetimeFigureOut">
              <a:rPr lang="en-US" smtClean="0"/>
              <a:t>14/11/2013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429364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1C465A7-287A-3D43-A949-8A229D0000DD}" type="datetimeFigureOut">
              <a:rPr lang="en-US" smtClean="0"/>
              <a:t>14/11/2013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28068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465A7-287A-3D43-A949-8A229D0000DD}" type="datetimeFigureOut">
              <a:rPr lang="en-US" smtClean="0"/>
              <a:t>14/11/2013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62889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1C465A7-287A-3D43-A949-8A229D0000DD}" type="datetimeFigureOut">
              <a:rPr lang="en-US" smtClean="0"/>
              <a:t>14/11/2013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347675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1C465A7-287A-3D43-A949-8A229D0000DD}" type="datetimeFigureOut">
              <a:rPr lang="en-US" smtClean="0"/>
              <a:t>14/11/2013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73F22-AD63-E74A-AF02-C6DE3A00D8DE}" type="slidenum">
              <a:rPr lang="en-US" smtClean="0"/>
              <a:t>‹#›</a:t>
            </a:fld>
            <a:endParaRPr lang="en-US"/>
          </a:p>
        </p:txBody>
      </p:sp>
    </p:spTree>
    <p:extLst>
      <p:ext uri="{BB962C8B-B14F-4D97-AF65-F5344CB8AC3E}">
        <p14:creationId xmlns:p14="http://schemas.microsoft.com/office/powerpoint/2010/main" val="1778873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465A7-287A-3D43-A949-8A229D0000DD}" type="datetimeFigureOut">
              <a:rPr lang="en-US" smtClean="0"/>
              <a:t>14/11/2013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3F22-AD63-E74A-AF02-C6DE3A00D8DE}" type="slidenum">
              <a:rPr lang="en-US" smtClean="0"/>
              <a:t>‹#›</a:t>
            </a:fld>
            <a:endParaRPr lang="en-US"/>
          </a:p>
        </p:txBody>
      </p:sp>
    </p:spTree>
    <p:extLst>
      <p:ext uri="{BB962C8B-B14F-4D97-AF65-F5344CB8AC3E}">
        <p14:creationId xmlns:p14="http://schemas.microsoft.com/office/powerpoint/2010/main" val="216798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fontAlgn="base">
              <a:spcBef>
                <a:spcPct val="0"/>
              </a:spcBef>
              <a:spcAft>
                <a:spcPct val="0"/>
              </a:spcAft>
              <a:defRPr/>
            </a:pPr>
            <a:fld id="{B6C7E0FA-D803-6245-994C-38D7B196184B}" type="datetime1">
              <a:rPr lang="en-US">
                <a:ea typeface="ＭＳ Ｐゴシック" charset="-128"/>
                <a:cs typeface="ＭＳ Ｐゴシック" charset="-128"/>
              </a:rPr>
              <a:pPr fontAlgn="base">
                <a:spcBef>
                  <a:spcPct val="0"/>
                </a:spcBef>
                <a:spcAft>
                  <a:spcPct val="0"/>
                </a:spcAft>
                <a:defRPr/>
              </a:pPr>
              <a:t>15/11/2013</a:t>
            </a:fld>
            <a:endParaRPr lang="en-US">
              <a:ea typeface="ＭＳ Ｐゴシック" charset="-128"/>
              <a:cs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fontAlgn="base">
              <a:spcBef>
                <a:spcPct val="0"/>
              </a:spcBef>
              <a:spcAft>
                <a:spcPct val="0"/>
              </a:spcAft>
              <a:defRPr/>
            </a:pPr>
            <a:fld id="{6511AF8B-733C-CA45-A62A-FCEC9829E7EA}" type="slidenum">
              <a:rPr lang="en-US">
                <a:ea typeface="ＭＳ Ｐゴシック" charset="-128"/>
                <a:cs typeface="ＭＳ Ｐゴシック" charset="-128"/>
              </a:rPr>
              <a:pPr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geoffbarton.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offbarton.co.uk"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Gingivitis" TargetMode="External"/><Relationship Id="rId4" Type="http://schemas.openxmlformats.org/officeDocument/2006/relationships/hyperlink" Target="http://en.wikipedia.org/wiki/Receding_gums" TargetMode="External"/><Relationship Id="rId5" Type="http://schemas.openxmlformats.org/officeDocument/2006/relationships/hyperlink" Target="http://en.wikipedia.org/wiki/Wikipedia:Citation_needed" TargetMode="External"/><Relationship Id="rId1" Type="http://schemas.openxmlformats.org/officeDocument/2006/relationships/slideLayout" Target="../slideLayouts/slideLayout12.xml"/><Relationship Id="rId2" Type="http://schemas.openxmlformats.org/officeDocument/2006/relationships/hyperlink" Target="http://en.wikipedia.org/wiki/Calculus_(denta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Gingivitis" TargetMode="External"/><Relationship Id="rId4" Type="http://schemas.openxmlformats.org/officeDocument/2006/relationships/hyperlink" Target="http://en.wikipedia.org/wiki/Receding_gums" TargetMode="External"/><Relationship Id="rId5" Type="http://schemas.openxmlformats.org/officeDocument/2006/relationships/hyperlink" Target="http://en.wikipedia.org/wiki/Wikipedia:Citation_needed" TargetMode="External"/><Relationship Id="rId1" Type="http://schemas.openxmlformats.org/officeDocument/2006/relationships/slideLayout" Target="../slideLayouts/slideLayout12.xml"/><Relationship Id="rId2" Type="http://schemas.openxmlformats.org/officeDocument/2006/relationships/hyperlink" Target="http://en.wikipedia.org/wiki/Calculus_(denta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geoffbarton.co.uk"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geoffbarton.co.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4369800" y="-474773"/>
            <a:ext cx="9712808" cy="7332773"/>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13450" y="4020443"/>
            <a:ext cx="3950764" cy="1752600"/>
          </a:xfrm>
        </p:spPr>
        <p:txBody>
          <a:bodyPr>
            <a:noAutofit/>
          </a:bodyPr>
          <a:lstStyle/>
          <a:p>
            <a:pPr algn="r"/>
            <a:r>
              <a:rPr lang="en-US" sz="1400" dirty="0" smtClean="0">
                <a:solidFill>
                  <a:srgbClr val="000000"/>
                </a:solidFill>
                <a:latin typeface="American Typewriter"/>
                <a:cs typeface="American Typewriter"/>
              </a:rPr>
              <a:t>Geoff Barton, Head, </a:t>
            </a:r>
          </a:p>
          <a:p>
            <a:pPr algn="r"/>
            <a:r>
              <a:rPr lang="en-US" sz="1400" dirty="0" smtClean="0">
                <a:solidFill>
                  <a:srgbClr val="000000"/>
                </a:solidFill>
                <a:latin typeface="American Typewriter"/>
                <a:cs typeface="American Typewriter"/>
              </a:rPr>
              <a:t>King Edward VI School, Suffolk</a:t>
            </a:r>
          </a:p>
          <a:p>
            <a:pPr algn="r"/>
            <a:endParaRPr lang="en-US" sz="1400" dirty="0" smtClean="0">
              <a:solidFill>
                <a:srgbClr val="000000"/>
              </a:solidFill>
              <a:latin typeface="American Typewriter"/>
              <a:cs typeface="American Typewriter"/>
            </a:endParaRPr>
          </a:p>
          <a:p>
            <a:pPr algn="r"/>
            <a:fld id="{23206152-387C-6649-BD85-A1C315B97A14}" type="datetime4">
              <a:rPr lang="en-GB" sz="1400" smtClean="0">
                <a:solidFill>
                  <a:srgbClr val="000000"/>
                </a:solidFill>
                <a:latin typeface="American Typewriter"/>
                <a:cs typeface="American Typewriter"/>
              </a:rPr>
              <a:t>November 14, 2013</a:t>
            </a:fld>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Twitter: @</a:t>
            </a:r>
            <a:r>
              <a:rPr lang="en-US" sz="1400" dirty="0" err="1" smtClean="0">
                <a:solidFill>
                  <a:srgbClr val="000000"/>
                </a:solidFill>
                <a:latin typeface="American Typewriter"/>
                <a:cs typeface="American Typewriter"/>
              </a:rPr>
              <a:t>RealGeoffBarton</a:t>
            </a:r>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Download this presentation free at:</a:t>
            </a: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hlinkClick r:id="rId3"/>
              </a:rPr>
              <a:t>www.geoffbarton.co.uk</a:t>
            </a:r>
            <a:r>
              <a:rPr lang="en-US" sz="1400" dirty="0" smtClean="0">
                <a:solidFill>
                  <a:srgbClr val="000000"/>
                </a:solidFill>
                <a:latin typeface="American Typewriter"/>
                <a:cs typeface="American Typewriter"/>
              </a:rPr>
              <a:t> </a:t>
            </a:r>
          </a:p>
          <a:p>
            <a:pPr algn="r"/>
            <a:r>
              <a:rPr lang="en-US" sz="1400" dirty="0" smtClean="0">
                <a:solidFill>
                  <a:srgbClr val="000000"/>
                </a:solidFill>
                <a:latin typeface="American Typewriter"/>
                <a:cs typeface="American Typewriter"/>
              </a:rPr>
              <a:t>(Teacher Resources: 124)</a:t>
            </a:r>
          </a:p>
          <a:p>
            <a:pPr algn="r"/>
            <a:endParaRPr lang="en-US" sz="1400" dirty="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p:txBody>
      </p:sp>
      <p:sp>
        <p:nvSpPr>
          <p:cNvPr id="2" name="Title 1"/>
          <p:cNvSpPr>
            <a:spLocks noGrp="1"/>
          </p:cNvSpPr>
          <p:nvPr>
            <p:ph type="ctrTitle"/>
          </p:nvPr>
        </p:nvSpPr>
        <p:spPr>
          <a:xfrm>
            <a:off x="1027250" y="1206974"/>
            <a:ext cx="7772400" cy="1470025"/>
          </a:xfrm>
        </p:spPr>
        <p:txBody>
          <a:bodyPr>
            <a:noAutofit/>
          </a:bodyPr>
          <a:lstStyle/>
          <a:p>
            <a:pPr algn="r"/>
            <a:r>
              <a:rPr lang="en-US" sz="5400" dirty="0" smtClean="0">
                <a:latin typeface="American Typewriter"/>
                <a:cs typeface="American Typewriter"/>
              </a:rPr>
              <a:t>Don’t Call it </a:t>
            </a:r>
            <a:br>
              <a:rPr lang="en-US" sz="5400" dirty="0" smtClean="0">
                <a:latin typeface="American Typewriter"/>
                <a:cs typeface="American Typewriter"/>
              </a:rPr>
            </a:br>
            <a:r>
              <a:rPr lang="en-US" sz="5400" dirty="0" smtClean="0">
                <a:latin typeface="American Typewriter"/>
                <a:cs typeface="American Typewriter"/>
              </a:rPr>
              <a:t>Literacy!</a:t>
            </a:r>
            <a:endParaRPr lang="en-US" sz="5400" dirty="0">
              <a:latin typeface="American Typewriter"/>
              <a:cs typeface="American Typewriter"/>
            </a:endParaRPr>
          </a:p>
        </p:txBody>
      </p:sp>
      <p:cxnSp>
        <p:nvCxnSpPr>
          <p:cNvPr id="7" name="Straight Connector 6"/>
          <p:cNvCxnSpPr/>
          <p:nvPr/>
        </p:nvCxnSpPr>
        <p:spPr>
          <a:xfrm>
            <a:off x="5343008" y="2914316"/>
            <a:ext cx="328863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22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82226" y="0"/>
            <a:ext cx="5561415" cy="5652911"/>
          </a:xfrm>
        </p:spPr>
        <p:txBody>
          <a:bodyPr>
            <a:noAutofit/>
          </a:bodyPr>
          <a:lstStyle/>
          <a:p>
            <a:pPr algn="r"/>
            <a:r>
              <a:rPr lang="en-US" sz="3200" dirty="0"/>
              <a:t>‘Too often the argument for reading is made by those who have spent their lives as </a:t>
            </a:r>
            <a:r>
              <a:rPr lang="en-US" sz="3200" b="1" dirty="0"/>
              <a:t>insiders</a:t>
            </a:r>
            <a:r>
              <a:rPr lang="en-US" sz="3200" dirty="0"/>
              <a:t>; the pleasures of solitary reading are so obvious, the value of reading so self-evident, that we fail to appreciate how utterly strange reading is to the </a:t>
            </a:r>
            <a:r>
              <a:rPr lang="en-US" sz="3200" b="1" dirty="0"/>
              <a:t>outsider</a:t>
            </a:r>
            <a:r>
              <a:rPr lang="en-US" sz="3200" dirty="0"/>
              <a:t>’ </a:t>
            </a:r>
          </a:p>
        </p:txBody>
      </p:sp>
      <p:sp>
        <p:nvSpPr>
          <p:cNvPr id="6" name="Title 1"/>
          <p:cNvSpPr txBox="1">
            <a:spLocks/>
          </p:cNvSpPr>
          <p:nvPr/>
        </p:nvSpPr>
        <p:spPr>
          <a:xfrm>
            <a:off x="3382226" y="3404847"/>
            <a:ext cx="5561415" cy="565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dirty="0"/>
              <a:t>Thomas Newkirk, </a:t>
            </a:r>
            <a:endParaRPr lang="en-US" sz="1800" dirty="0" smtClean="0"/>
          </a:p>
          <a:p>
            <a:pPr algn="r"/>
            <a:r>
              <a:rPr lang="en-US" sz="1800" dirty="0" smtClean="0"/>
              <a:t>‘</a:t>
            </a:r>
            <a:r>
              <a:rPr lang="en-US" sz="1800" dirty="0"/>
              <a:t>Misreading Masculinity: </a:t>
            </a:r>
            <a:endParaRPr lang="en-US" sz="1800" dirty="0" smtClean="0"/>
          </a:p>
          <a:p>
            <a:pPr algn="r"/>
            <a:r>
              <a:rPr lang="en-US" sz="1800" dirty="0"/>
              <a:t>B</a:t>
            </a:r>
            <a:r>
              <a:rPr lang="en-US" sz="1800" dirty="0" smtClean="0"/>
              <a:t>oys</a:t>
            </a:r>
            <a:r>
              <a:rPr lang="en-US" sz="1800" dirty="0"/>
              <a:t>, </a:t>
            </a:r>
            <a:r>
              <a:rPr lang="en-US" sz="1800" dirty="0" smtClean="0"/>
              <a:t>Literacy </a:t>
            </a:r>
            <a:r>
              <a:rPr lang="en-US" sz="1800" dirty="0"/>
              <a:t>and </a:t>
            </a:r>
            <a:r>
              <a:rPr lang="en-US" sz="1800" dirty="0" smtClean="0"/>
              <a:t>Popular Culture</a:t>
            </a:r>
            <a:r>
              <a:rPr lang="en-US" sz="1800" dirty="0"/>
              <a:t>’</a:t>
            </a:r>
            <a:endParaRPr lang="en-GB" sz="1800" dirty="0"/>
          </a:p>
        </p:txBody>
      </p:sp>
    </p:spTree>
    <p:extLst>
      <p:ext uri="{BB962C8B-B14F-4D97-AF65-F5344CB8AC3E}">
        <p14:creationId xmlns:p14="http://schemas.microsoft.com/office/powerpoint/2010/main" val="11224098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82226" y="0"/>
            <a:ext cx="5561415" cy="5652911"/>
          </a:xfrm>
        </p:spPr>
        <p:txBody>
          <a:bodyPr>
            <a:noAutofit/>
          </a:bodyPr>
          <a:lstStyle/>
          <a:p>
            <a:pPr algn="r"/>
            <a:r>
              <a:rPr lang="en-US" sz="3200" dirty="0" smtClean="0">
                <a:solidFill>
                  <a:srgbClr val="000000"/>
                </a:solidFill>
              </a:rPr>
              <a:t>‘</a:t>
            </a:r>
            <a:r>
              <a:rPr lang="en-US" sz="3200" dirty="0" smtClean="0">
                <a:solidFill>
                  <a:srgbClr val="000000"/>
                </a:solidFill>
              </a:rPr>
              <a:t>Students who begin with high verbal aptitudes find themselves in verbally enriched social environments and have a double advantage’ </a:t>
            </a:r>
            <a:endParaRPr lang="en-US" sz="3200" dirty="0">
              <a:solidFill>
                <a:srgbClr val="000000"/>
              </a:solidFill>
              <a:latin typeface="Calibri" charset="0"/>
            </a:endParaRPr>
          </a:p>
        </p:txBody>
      </p:sp>
      <p:sp>
        <p:nvSpPr>
          <p:cNvPr id="6" name="Title 1"/>
          <p:cNvSpPr txBox="1">
            <a:spLocks/>
          </p:cNvSpPr>
          <p:nvPr/>
        </p:nvSpPr>
        <p:spPr>
          <a:xfrm>
            <a:off x="3382226" y="3404847"/>
            <a:ext cx="5561415" cy="565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dirty="0" smtClean="0">
                <a:solidFill>
                  <a:srgbClr val="000000"/>
                </a:solidFill>
              </a:rPr>
              <a:t>‘The Matthew Effect’</a:t>
            </a:r>
            <a:endParaRPr lang="en-GB" sz="1800" dirty="0" smtClean="0">
              <a:solidFill>
                <a:srgbClr val="000000"/>
              </a:solidFill>
            </a:endParaRPr>
          </a:p>
          <a:p>
            <a:pPr algn="r"/>
            <a:r>
              <a:rPr lang="en-US" sz="1800" dirty="0" smtClean="0">
                <a:solidFill>
                  <a:srgbClr val="000000"/>
                </a:solidFill>
              </a:rPr>
              <a:t>Daniel </a:t>
            </a:r>
            <a:r>
              <a:rPr lang="en-US" sz="1800" dirty="0" err="1" smtClean="0">
                <a:solidFill>
                  <a:srgbClr val="000000"/>
                </a:solidFill>
              </a:rPr>
              <a:t>Rigney</a:t>
            </a:r>
            <a:endParaRPr lang="en-GB" sz="1800" dirty="0">
              <a:solidFill>
                <a:srgbClr val="000000"/>
              </a:solidFill>
            </a:endParaRPr>
          </a:p>
        </p:txBody>
      </p:sp>
    </p:spTree>
    <p:extLst>
      <p:ext uri="{BB962C8B-B14F-4D97-AF65-F5344CB8AC3E}">
        <p14:creationId xmlns:p14="http://schemas.microsoft.com/office/powerpoint/2010/main" val="36610215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82226" y="0"/>
            <a:ext cx="5561415" cy="5652911"/>
          </a:xfrm>
        </p:spPr>
        <p:txBody>
          <a:bodyPr>
            <a:noAutofit/>
          </a:bodyPr>
          <a:lstStyle/>
          <a:p>
            <a:pPr algn="r"/>
            <a:r>
              <a:rPr lang="en-US" sz="3200" dirty="0" smtClean="0">
                <a:solidFill>
                  <a:srgbClr val="000000"/>
                </a:solidFill>
              </a:rPr>
              <a:t>‘While good readers gain new skills very rapidly, and quickly move from </a:t>
            </a:r>
            <a:r>
              <a:rPr lang="en-US" sz="3200" b="1" dirty="0" smtClean="0">
                <a:solidFill>
                  <a:srgbClr val="000000"/>
                </a:solidFill>
              </a:rPr>
              <a:t>learning to read</a:t>
            </a:r>
            <a:r>
              <a:rPr lang="en-US" sz="3200" dirty="0" smtClean="0">
                <a:solidFill>
                  <a:srgbClr val="000000"/>
                </a:solidFill>
              </a:rPr>
              <a:t> to </a:t>
            </a:r>
            <a:r>
              <a:rPr lang="en-US" sz="3200" b="1" dirty="0" smtClean="0">
                <a:solidFill>
                  <a:srgbClr val="000000"/>
                </a:solidFill>
              </a:rPr>
              <a:t>reading to learn</a:t>
            </a:r>
            <a:r>
              <a:rPr lang="en-US" sz="3200" dirty="0" smtClean="0">
                <a:solidFill>
                  <a:srgbClr val="000000"/>
                </a:solidFill>
              </a:rPr>
              <a:t>, poor readers become increasingly frustrated with the act of reading, and try to avoid reading where possible’ </a:t>
            </a:r>
            <a:endParaRPr lang="en-US" sz="3200" dirty="0">
              <a:solidFill>
                <a:srgbClr val="000000"/>
              </a:solidFill>
              <a:latin typeface="Calibri" charset="0"/>
            </a:endParaRPr>
          </a:p>
        </p:txBody>
      </p:sp>
      <p:sp>
        <p:nvSpPr>
          <p:cNvPr id="6" name="Title 1"/>
          <p:cNvSpPr txBox="1">
            <a:spLocks/>
          </p:cNvSpPr>
          <p:nvPr/>
        </p:nvSpPr>
        <p:spPr>
          <a:xfrm>
            <a:off x="3382226" y="3404847"/>
            <a:ext cx="5561415" cy="565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dirty="0" smtClean="0">
                <a:solidFill>
                  <a:srgbClr val="000000"/>
                </a:solidFill>
              </a:rPr>
              <a:t>‘The Matthew Effect’</a:t>
            </a:r>
            <a:endParaRPr lang="en-GB" sz="1800" dirty="0" smtClean="0">
              <a:solidFill>
                <a:srgbClr val="000000"/>
              </a:solidFill>
            </a:endParaRPr>
          </a:p>
          <a:p>
            <a:pPr algn="r"/>
            <a:r>
              <a:rPr lang="en-US" sz="1800" dirty="0" smtClean="0">
                <a:solidFill>
                  <a:srgbClr val="000000"/>
                </a:solidFill>
              </a:rPr>
              <a:t>Daniel </a:t>
            </a:r>
            <a:r>
              <a:rPr lang="en-US" sz="1800" dirty="0" err="1" smtClean="0">
                <a:solidFill>
                  <a:srgbClr val="000000"/>
                </a:solidFill>
              </a:rPr>
              <a:t>Rigney</a:t>
            </a:r>
            <a:endParaRPr lang="en-GB" sz="1800" dirty="0">
              <a:solidFill>
                <a:srgbClr val="000000"/>
              </a:solidFill>
            </a:endParaRPr>
          </a:p>
        </p:txBody>
      </p:sp>
    </p:spTree>
    <p:extLst>
      <p:ext uri="{BB962C8B-B14F-4D97-AF65-F5344CB8AC3E}">
        <p14:creationId xmlns:p14="http://schemas.microsoft.com/office/powerpoint/2010/main" val="39076451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82226" y="0"/>
            <a:ext cx="5561415" cy="5652911"/>
          </a:xfrm>
        </p:spPr>
        <p:txBody>
          <a:bodyPr>
            <a:noAutofit/>
          </a:bodyPr>
          <a:lstStyle/>
          <a:p>
            <a:pPr algn="r"/>
            <a:r>
              <a:rPr lang="en-GB" sz="3200" dirty="0" smtClean="0">
                <a:solidFill>
                  <a:srgbClr val="000000"/>
                </a:solidFill>
                <a:latin typeface="Tahoma" charset="0"/>
              </a:rPr>
              <a:t>‘</a:t>
            </a:r>
            <a:r>
              <a:rPr lang="en-GB" sz="3200" dirty="0" smtClean="0">
                <a:solidFill>
                  <a:srgbClr val="000000"/>
                </a:solidFill>
                <a:latin typeface="Tahoma" charset="0"/>
              </a:rPr>
              <a:t>Spoken language forms a constraint, a ceiling not only on the ability to comprehend, but also on the ability to write, beyond which literacy cannot progress’ </a:t>
            </a:r>
            <a:endParaRPr lang="en-US" sz="3200" dirty="0">
              <a:solidFill>
                <a:srgbClr val="000000"/>
              </a:solidFill>
              <a:latin typeface="Calibri" charset="0"/>
            </a:endParaRPr>
          </a:p>
        </p:txBody>
      </p:sp>
      <p:sp>
        <p:nvSpPr>
          <p:cNvPr id="6" name="Title 1"/>
          <p:cNvSpPr txBox="1">
            <a:spLocks/>
          </p:cNvSpPr>
          <p:nvPr/>
        </p:nvSpPr>
        <p:spPr>
          <a:xfrm>
            <a:off x="3382226" y="3404847"/>
            <a:ext cx="5561415" cy="5652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1800" dirty="0" err="1" smtClean="0">
                <a:solidFill>
                  <a:srgbClr val="000000"/>
                </a:solidFill>
                <a:latin typeface="Tahoma" charset="0"/>
              </a:rPr>
              <a:t>Myhill</a:t>
            </a:r>
            <a:r>
              <a:rPr lang="en-GB" sz="1800" dirty="0" smtClean="0">
                <a:solidFill>
                  <a:srgbClr val="000000"/>
                </a:solidFill>
                <a:latin typeface="Tahoma" charset="0"/>
              </a:rPr>
              <a:t> and Fisher</a:t>
            </a:r>
          </a:p>
          <a:p>
            <a:pPr algn="r"/>
            <a:r>
              <a:rPr lang="en-GB" sz="1800" dirty="0" smtClean="0"/>
              <a:t>‘Informing </a:t>
            </a:r>
            <a:r>
              <a:rPr lang="en-GB" sz="1800" dirty="0"/>
              <a:t>practice in </a:t>
            </a:r>
            <a:r>
              <a:rPr lang="en-GB" sz="1800" dirty="0" smtClean="0"/>
              <a:t>English’</a:t>
            </a:r>
            <a:endParaRPr lang="en-GB" sz="1800" dirty="0" smtClean="0">
              <a:solidFill>
                <a:srgbClr val="000000"/>
              </a:solidFill>
            </a:endParaRPr>
          </a:p>
          <a:p>
            <a:pPr algn="r"/>
            <a:r>
              <a:rPr lang="en-GB" sz="1800" dirty="0" smtClean="0">
                <a:solidFill>
                  <a:srgbClr val="000000"/>
                </a:solidFill>
              </a:rPr>
              <a:t> </a:t>
            </a:r>
            <a:endParaRPr lang="en-GB" sz="1800" dirty="0">
              <a:solidFill>
                <a:srgbClr val="000000"/>
              </a:solidFill>
            </a:endParaRPr>
          </a:p>
        </p:txBody>
      </p:sp>
    </p:spTree>
    <p:extLst>
      <p:ext uri="{BB962C8B-B14F-4D97-AF65-F5344CB8AC3E}">
        <p14:creationId xmlns:p14="http://schemas.microsoft.com/office/powerpoint/2010/main" val="39365923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90500"/>
            <a:ext cx="9144000" cy="6464401"/>
          </a:xfrm>
          <a:prstGeom prst="rect">
            <a:avLst/>
          </a:prstGeom>
        </p:spPr>
      </p:pic>
      <p:pic>
        <p:nvPicPr>
          <p:cNvPr id="4" name="Picture 3" descr="Screen Shot 2013-11-14 at 21.01.18.png"/>
          <p:cNvPicPr>
            <a:picLocks noChangeAspect="1"/>
          </p:cNvPicPr>
          <p:nvPr/>
        </p:nvPicPr>
        <p:blipFill rotWithShape="1">
          <a:blip r:embed="rId4">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Tree>
    <p:extLst>
      <p:ext uri="{BB962C8B-B14F-4D97-AF65-F5344CB8AC3E}">
        <p14:creationId xmlns:p14="http://schemas.microsoft.com/office/powerpoint/2010/main" val="179421251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TextBox 4"/>
          <p:cNvSpPr txBox="1"/>
          <p:nvPr/>
        </p:nvSpPr>
        <p:spPr>
          <a:xfrm>
            <a:off x="1691680" y="1628800"/>
            <a:ext cx="6948264" cy="4401205"/>
          </a:xfrm>
          <a:prstGeom prst="rect">
            <a:avLst/>
          </a:prstGeom>
          <a:noFill/>
        </p:spPr>
        <p:txBody>
          <a:bodyPr wrap="square" rtlCol="0">
            <a:spAutoFit/>
          </a:bodyPr>
          <a:lstStyle/>
          <a:p>
            <a:pPr marL="342900" lvl="0" indent="-342900" algn="r">
              <a:buFont typeface="+mj-lt"/>
              <a:buAutoNum type="arabicPeriod"/>
            </a:pPr>
            <a:r>
              <a:rPr lang="en-US" sz="2800" b="1" dirty="0" smtClean="0">
                <a:solidFill>
                  <a:srgbClr val="000000"/>
                </a:solidFill>
              </a:rPr>
              <a:t> Key </a:t>
            </a:r>
            <a:r>
              <a:rPr lang="en-US" sz="2800" b="1" dirty="0">
                <a:solidFill>
                  <a:srgbClr val="000000"/>
                </a:solidFill>
              </a:rPr>
              <a:t>terms and vocabulary</a:t>
            </a:r>
            <a:r>
              <a:rPr lang="en-US" sz="2800" dirty="0">
                <a:solidFill>
                  <a:srgbClr val="000000"/>
                </a:solidFill>
              </a:rPr>
              <a:t> </a:t>
            </a:r>
          </a:p>
          <a:p>
            <a:pPr marL="342900" lvl="0" indent="-342900" algn="r">
              <a:buFont typeface="+mj-lt"/>
              <a:buAutoNum type="arabicPeriod"/>
            </a:pPr>
            <a:r>
              <a:rPr lang="en-US" sz="2800" b="1" dirty="0" smtClean="0">
                <a:solidFill>
                  <a:srgbClr val="000000"/>
                </a:solidFill>
              </a:rPr>
              <a:t> Spelling</a:t>
            </a:r>
          </a:p>
          <a:p>
            <a:pPr marL="342900" lvl="0" indent="-342900" algn="r">
              <a:buFont typeface="+mj-lt"/>
              <a:buAutoNum type="arabicPeriod"/>
            </a:pPr>
            <a:r>
              <a:rPr lang="en-US" sz="2800" b="1" dirty="0" smtClean="0">
                <a:solidFill>
                  <a:srgbClr val="000000"/>
                </a:solidFill>
              </a:rPr>
              <a:t> Core skills (skimming, scanning)</a:t>
            </a:r>
          </a:p>
          <a:p>
            <a:pPr marL="342900" lvl="0" indent="-342900" algn="r">
              <a:buFont typeface="+mj-lt"/>
              <a:buAutoNum type="arabicPeriod"/>
            </a:pPr>
            <a:r>
              <a:rPr lang="en-US" sz="2800" b="1" dirty="0" smtClean="0">
                <a:solidFill>
                  <a:srgbClr val="000000"/>
                </a:solidFill>
              </a:rPr>
              <a:t> Conventions</a:t>
            </a:r>
          </a:p>
          <a:p>
            <a:pPr marL="342900" lvl="0" indent="-342900" algn="r">
              <a:buFont typeface="+mj-lt"/>
              <a:buAutoNum type="arabicPeriod"/>
            </a:pPr>
            <a:r>
              <a:rPr lang="en-US" sz="2800" b="1" dirty="0" smtClean="0">
                <a:solidFill>
                  <a:srgbClr val="000000"/>
                </a:solidFill>
              </a:rPr>
              <a:t> Accuracy</a:t>
            </a:r>
          </a:p>
          <a:p>
            <a:pPr marL="342900" lvl="0" indent="-342900" algn="r">
              <a:buFont typeface="+mj-lt"/>
              <a:buAutoNum type="arabicPeriod"/>
            </a:pPr>
            <a:r>
              <a:rPr lang="en-US" sz="2800" b="1" dirty="0" smtClean="0">
                <a:solidFill>
                  <a:srgbClr val="000000"/>
                </a:solidFill>
              </a:rPr>
              <a:t> Standard English</a:t>
            </a:r>
          </a:p>
          <a:p>
            <a:pPr marL="342900" lvl="0" indent="-342900" algn="r">
              <a:buFont typeface="+mj-lt"/>
              <a:buAutoNum type="arabicPeriod"/>
            </a:pPr>
            <a:r>
              <a:rPr lang="en-US" sz="2800" b="1" dirty="0" smtClean="0">
                <a:solidFill>
                  <a:srgbClr val="000000"/>
                </a:solidFill>
              </a:rPr>
              <a:t> Spelling</a:t>
            </a:r>
            <a:r>
              <a:rPr lang="en-US" sz="2800" b="1" dirty="0">
                <a:solidFill>
                  <a:srgbClr val="000000"/>
                </a:solidFill>
              </a:rPr>
              <a:t>, grammar or </a:t>
            </a:r>
            <a:r>
              <a:rPr lang="en-US" sz="2800" b="1" dirty="0" smtClean="0">
                <a:solidFill>
                  <a:srgbClr val="000000"/>
                </a:solidFill>
              </a:rPr>
              <a:t>punctuation</a:t>
            </a:r>
          </a:p>
          <a:p>
            <a:pPr marL="342900" lvl="0" indent="-342900" algn="r">
              <a:buFont typeface="+mj-lt"/>
              <a:buAutoNum type="arabicPeriod"/>
            </a:pPr>
            <a:r>
              <a:rPr lang="en-US" sz="2800" b="1" dirty="0" smtClean="0">
                <a:solidFill>
                  <a:srgbClr val="000000"/>
                </a:solidFill>
              </a:rPr>
              <a:t> Marking to support </a:t>
            </a:r>
            <a:r>
              <a:rPr lang="en-US" sz="2800" b="1" dirty="0" smtClean="0">
                <a:solidFill>
                  <a:srgbClr val="000000"/>
                </a:solidFill>
              </a:rPr>
              <a:t>literacy.</a:t>
            </a:r>
            <a:r>
              <a:rPr lang="en-US" sz="2800" dirty="0" smtClean="0">
                <a:solidFill>
                  <a:srgbClr val="000000"/>
                </a:solidFill>
              </a:rPr>
              <a:t> </a:t>
            </a:r>
            <a:endParaRPr lang="en-US" sz="2800" b="1" dirty="0" smtClean="0">
              <a:solidFill>
                <a:srgbClr val="000000"/>
              </a:solidFill>
            </a:endParaRPr>
          </a:p>
          <a:p>
            <a:pPr marL="342900" lvl="0" indent="-342900" algn="r"/>
            <a:endParaRPr lang="en-GB" sz="2800" dirty="0">
              <a:solidFill>
                <a:srgbClr val="000000"/>
              </a:solidFill>
            </a:endParaRPr>
          </a:p>
          <a:p>
            <a:pPr marL="342900" indent="-342900" algn="r"/>
            <a:endParaRPr lang="en-GB" sz="2800" dirty="0">
              <a:solidFill>
                <a:srgbClr val="000000"/>
              </a:solidFill>
            </a:endParaRPr>
          </a:p>
        </p:txBody>
      </p:sp>
    </p:spTree>
    <p:extLst>
      <p:ext uri="{BB962C8B-B14F-4D97-AF65-F5344CB8AC3E}">
        <p14:creationId xmlns:p14="http://schemas.microsoft.com/office/powerpoint/2010/main" val="20825664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pic>
        <p:nvPicPr>
          <p:cNvPr id="6" name="Picture 5" descr="Screen Shot 2012-10-24 at 07.17.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721" y="0"/>
            <a:ext cx="5080000" cy="6858000"/>
          </a:xfrm>
          <a:prstGeom prst="rect">
            <a:avLst/>
          </a:prstGeom>
        </p:spPr>
      </p:pic>
    </p:spTree>
    <p:extLst>
      <p:ext uri="{BB962C8B-B14F-4D97-AF65-F5344CB8AC3E}">
        <p14:creationId xmlns:p14="http://schemas.microsoft.com/office/powerpoint/2010/main" val="13088607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0-24 at 07.17.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2" y="142538"/>
            <a:ext cx="9671861" cy="6122255"/>
          </a:xfrm>
          <a:prstGeom prst="rect">
            <a:avLst/>
          </a:prstGeom>
        </p:spPr>
      </p:pic>
    </p:spTree>
    <p:extLst>
      <p:ext uri="{BB962C8B-B14F-4D97-AF65-F5344CB8AC3E}">
        <p14:creationId xmlns:p14="http://schemas.microsoft.com/office/powerpoint/2010/main" val="16719809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pic>
        <p:nvPicPr>
          <p:cNvPr id="3" name="Picture 2"/>
          <p:cNvPicPr>
            <a:picLocks noChangeAspect="1"/>
          </p:cNvPicPr>
          <p:nvPr/>
        </p:nvPicPr>
        <p:blipFill>
          <a:blip r:embed="rId4"/>
          <a:stretch>
            <a:fillRect/>
          </a:stretch>
        </p:blipFill>
        <p:spPr>
          <a:xfrm>
            <a:off x="1397000" y="1320800"/>
            <a:ext cx="7787858" cy="5171138"/>
          </a:xfrm>
          <a:prstGeom prst="rect">
            <a:avLst/>
          </a:prstGeom>
        </p:spPr>
      </p:pic>
    </p:spTree>
    <p:extLst>
      <p:ext uri="{BB962C8B-B14F-4D97-AF65-F5344CB8AC3E}">
        <p14:creationId xmlns:p14="http://schemas.microsoft.com/office/powerpoint/2010/main" val="7999356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err="1" smtClean="0"/>
              <a:t>Ofsted</a:t>
            </a:r>
            <a:endParaRPr lang="en-US" sz="5400" dirty="0"/>
          </a:p>
        </p:txBody>
      </p:sp>
    </p:spTree>
    <p:extLst>
      <p:ext uri="{BB962C8B-B14F-4D97-AF65-F5344CB8AC3E}">
        <p14:creationId xmlns:p14="http://schemas.microsoft.com/office/powerpoint/2010/main" val="381364377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13450" y="4020443"/>
            <a:ext cx="3950764" cy="1752600"/>
          </a:xfrm>
        </p:spPr>
        <p:txBody>
          <a:bodyPr>
            <a:noAutofit/>
          </a:bodyPr>
          <a:lstStyle/>
          <a:p>
            <a:pPr algn="r"/>
            <a:r>
              <a:rPr lang="en-US" sz="1400" dirty="0" smtClean="0">
                <a:solidFill>
                  <a:srgbClr val="000000"/>
                </a:solidFill>
                <a:latin typeface="American Typewriter"/>
                <a:cs typeface="American Typewriter"/>
              </a:rPr>
              <a:t>Geoff Barton, Head, </a:t>
            </a:r>
          </a:p>
          <a:p>
            <a:pPr algn="r"/>
            <a:r>
              <a:rPr lang="en-US" sz="1400" dirty="0" smtClean="0">
                <a:solidFill>
                  <a:srgbClr val="000000"/>
                </a:solidFill>
                <a:latin typeface="American Typewriter"/>
                <a:cs typeface="American Typewriter"/>
              </a:rPr>
              <a:t>King Edward VI School, Suffolk</a:t>
            </a:r>
          </a:p>
          <a:p>
            <a:pPr algn="r"/>
            <a:endParaRPr lang="en-US" sz="1400" dirty="0" smtClean="0">
              <a:solidFill>
                <a:srgbClr val="000000"/>
              </a:solidFill>
              <a:latin typeface="American Typewriter"/>
              <a:cs typeface="American Typewriter"/>
            </a:endParaRPr>
          </a:p>
          <a:p>
            <a:pPr algn="r"/>
            <a:fld id="{23206152-387C-6649-BD85-A1C315B97A14}" type="datetime4">
              <a:rPr lang="en-GB" sz="1400" smtClean="0">
                <a:solidFill>
                  <a:srgbClr val="000000"/>
                </a:solidFill>
                <a:latin typeface="American Typewriter"/>
                <a:cs typeface="American Typewriter"/>
              </a:rPr>
              <a:t>November 15, 2013</a:t>
            </a:fld>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Twitter: @</a:t>
            </a:r>
            <a:r>
              <a:rPr lang="en-US" sz="1400" dirty="0" err="1" smtClean="0">
                <a:solidFill>
                  <a:srgbClr val="000000"/>
                </a:solidFill>
                <a:latin typeface="American Typewriter"/>
                <a:cs typeface="American Typewriter"/>
              </a:rPr>
              <a:t>RealGeoffBarton</a:t>
            </a:r>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Download this presentation free at:</a:t>
            </a: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hlinkClick r:id="rId2"/>
              </a:rPr>
              <a:t>www.geoffbarton.co.uk</a:t>
            </a:r>
            <a:r>
              <a:rPr lang="en-US" sz="1400" dirty="0" smtClean="0">
                <a:solidFill>
                  <a:srgbClr val="000000"/>
                </a:solidFill>
                <a:latin typeface="American Typewriter"/>
                <a:cs typeface="American Typewriter"/>
              </a:rPr>
              <a:t> </a:t>
            </a:r>
          </a:p>
          <a:p>
            <a:pPr algn="r"/>
            <a:r>
              <a:rPr lang="en-US" sz="1400" dirty="0" smtClean="0">
                <a:solidFill>
                  <a:srgbClr val="000000"/>
                </a:solidFill>
                <a:latin typeface="American Typewriter"/>
                <a:cs typeface="American Typewriter"/>
              </a:rPr>
              <a:t>(Teacher Resources: 124)</a:t>
            </a:r>
          </a:p>
          <a:p>
            <a:pPr algn="r"/>
            <a:endParaRPr lang="en-US" sz="1400" dirty="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p:txBody>
      </p:sp>
      <p:sp>
        <p:nvSpPr>
          <p:cNvPr id="2" name="Title 1"/>
          <p:cNvSpPr>
            <a:spLocks noGrp="1"/>
          </p:cNvSpPr>
          <p:nvPr>
            <p:ph type="ctrTitle"/>
          </p:nvPr>
        </p:nvSpPr>
        <p:spPr>
          <a:xfrm>
            <a:off x="1027250" y="1206974"/>
            <a:ext cx="7772400" cy="1470025"/>
          </a:xfrm>
        </p:spPr>
        <p:txBody>
          <a:bodyPr>
            <a:noAutofit/>
          </a:bodyPr>
          <a:lstStyle/>
          <a:p>
            <a:pPr algn="r"/>
            <a:r>
              <a:rPr lang="en-US" sz="5400" dirty="0" smtClean="0">
                <a:latin typeface="American Typewriter"/>
                <a:cs typeface="American Typewriter"/>
              </a:rPr>
              <a:t>Don’t Call it </a:t>
            </a:r>
            <a:br>
              <a:rPr lang="en-US" sz="5400" dirty="0" smtClean="0">
                <a:latin typeface="American Typewriter"/>
                <a:cs typeface="American Typewriter"/>
              </a:rPr>
            </a:br>
            <a:r>
              <a:rPr lang="en-US" sz="5400" dirty="0" smtClean="0">
                <a:latin typeface="American Typewriter"/>
                <a:cs typeface="American Typewriter"/>
              </a:rPr>
              <a:t>Literacy!</a:t>
            </a:r>
            <a:endParaRPr lang="en-US" sz="5400" dirty="0">
              <a:latin typeface="American Typewriter"/>
              <a:cs typeface="American Typewriter"/>
            </a:endParaRPr>
          </a:p>
        </p:txBody>
      </p:sp>
      <p:cxnSp>
        <p:nvCxnSpPr>
          <p:cNvPr id="7" name="Straight Connector 6"/>
          <p:cNvCxnSpPr/>
          <p:nvPr/>
        </p:nvCxnSpPr>
        <p:spPr>
          <a:xfrm>
            <a:off x="5343008" y="2914316"/>
            <a:ext cx="328863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92797" y="820754"/>
            <a:ext cx="4587396" cy="5115898"/>
          </a:xfrm>
          <a:prstGeom prst="rect">
            <a:avLst/>
          </a:prstGeom>
        </p:spPr>
      </p:pic>
    </p:spTree>
    <p:extLst>
      <p:ext uri="{BB962C8B-B14F-4D97-AF65-F5344CB8AC3E}">
        <p14:creationId xmlns:p14="http://schemas.microsoft.com/office/powerpoint/2010/main" val="404256818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Teachers’ Standards</a:t>
            </a:r>
            <a:endParaRPr lang="en-US" sz="5400" dirty="0"/>
          </a:p>
        </p:txBody>
      </p:sp>
    </p:spTree>
    <p:extLst>
      <p:ext uri="{BB962C8B-B14F-4D97-AF65-F5344CB8AC3E}">
        <p14:creationId xmlns:p14="http://schemas.microsoft.com/office/powerpoint/2010/main" val="16501444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8" name="Title 1"/>
          <p:cNvSpPr>
            <a:spLocks noGrp="1"/>
          </p:cNvSpPr>
          <p:nvPr>
            <p:ph type="ctrTitle"/>
          </p:nvPr>
        </p:nvSpPr>
        <p:spPr>
          <a:xfrm>
            <a:off x="1157450" y="-124763"/>
            <a:ext cx="7697481" cy="6257532"/>
          </a:xfrm>
        </p:spPr>
        <p:txBody>
          <a:bodyPr>
            <a:normAutofit/>
          </a:bodyPr>
          <a:lstStyle/>
          <a:p>
            <a:pPr algn="r"/>
            <a:r>
              <a:rPr lang="en-GB" sz="4000" b="1" dirty="0"/>
              <a:t>3. DEMONSTRATE GOOD SUBJECT AND CURRICULUM </a:t>
            </a:r>
            <a:r>
              <a:rPr lang="en-GB" sz="4000" b="1" dirty="0" smtClean="0"/>
              <a:t>KNOWLEDGE</a:t>
            </a:r>
            <a:br>
              <a:rPr lang="en-GB" sz="4000" b="1" dirty="0" smtClean="0"/>
            </a:br>
            <a:r>
              <a:rPr lang="en-GB" sz="4000" dirty="0" smtClean="0">
                <a:effectLst/>
              </a:rPr>
              <a:t> </a:t>
            </a:r>
            <a:endParaRPr lang="en-US" sz="4000" dirty="0"/>
          </a:p>
        </p:txBody>
      </p:sp>
      <p:sp>
        <p:nvSpPr>
          <p:cNvPr id="6" name="Title 1"/>
          <p:cNvSpPr txBox="1">
            <a:spLocks/>
          </p:cNvSpPr>
          <p:nvPr/>
        </p:nvSpPr>
        <p:spPr>
          <a:xfrm>
            <a:off x="1157450" y="1823977"/>
            <a:ext cx="7697481" cy="62575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3200" dirty="0"/>
              <a:t>3(c) demonstrate an understanding of and take responsibility for promoting high standards of literacy, articulacy and the correct use of standard English, whatever the teacher’s specialist subject</a:t>
            </a:r>
            <a:r>
              <a:rPr lang="en-GB" sz="3200" dirty="0" smtClean="0">
                <a:effectLst/>
              </a:rPr>
              <a:t> </a:t>
            </a:r>
            <a:endParaRPr lang="en-US" sz="3200" dirty="0"/>
          </a:p>
        </p:txBody>
      </p:sp>
    </p:spTree>
    <p:extLst>
      <p:ext uri="{BB962C8B-B14F-4D97-AF65-F5344CB8AC3E}">
        <p14:creationId xmlns:p14="http://schemas.microsoft.com/office/powerpoint/2010/main" val="389842794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Appraisal</a:t>
            </a:r>
            <a:endParaRPr lang="en-US" sz="5400" dirty="0"/>
          </a:p>
        </p:txBody>
      </p:sp>
    </p:spTree>
    <p:extLst>
      <p:ext uri="{BB962C8B-B14F-4D97-AF65-F5344CB8AC3E}">
        <p14:creationId xmlns:p14="http://schemas.microsoft.com/office/powerpoint/2010/main" val="2341708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We are the word-rich and there are things we do</a:t>
            </a:r>
            <a:endParaRPr lang="en-US" sz="5400" dirty="0"/>
          </a:p>
        </p:txBody>
      </p:sp>
    </p:spTree>
    <p:extLst>
      <p:ext uri="{BB962C8B-B14F-4D97-AF65-F5344CB8AC3E}">
        <p14:creationId xmlns:p14="http://schemas.microsoft.com/office/powerpoint/2010/main" val="145299457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Demo: 1 sentence</a:t>
            </a:r>
            <a:endParaRPr lang="en-US" sz="5400" dirty="0"/>
          </a:p>
        </p:txBody>
      </p:sp>
    </p:spTree>
    <p:extLst>
      <p:ext uri="{BB962C8B-B14F-4D97-AF65-F5344CB8AC3E}">
        <p14:creationId xmlns:p14="http://schemas.microsoft.com/office/powerpoint/2010/main" val="8856194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We are the word-rich and there are things we do</a:t>
            </a:r>
            <a:endParaRPr lang="en-US" sz="5400" dirty="0"/>
          </a:p>
        </p:txBody>
      </p:sp>
    </p:spTree>
    <p:extLst>
      <p:ext uri="{BB962C8B-B14F-4D97-AF65-F5344CB8AC3E}">
        <p14:creationId xmlns:p14="http://schemas.microsoft.com/office/powerpoint/2010/main" val="35996172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7638" y="470889"/>
            <a:ext cx="8391523" cy="6257532"/>
          </a:xfrm>
        </p:spPr>
        <p:txBody>
          <a:bodyPr>
            <a:normAutofit/>
          </a:bodyPr>
          <a:lstStyle/>
          <a:p>
            <a:r>
              <a:rPr lang="en-US" sz="5400" dirty="0" smtClean="0"/>
              <a:t/>
            </a:r>
            <a:br>
              <a:rPr lang="en-US" sz="5400" dirty="0" smtClean="0"/>
            </a:br>
            <a:r>
              <a:rPr lang="en-US" sz="5400" dirty="0"/>
              <a:t/>
            </a:r>
            <a:br>
              <a:rPr lang="en-US" sz="5400" dirty="0"/>
            </a:br>
            <a:r>
              <a:rPr lang="en-US" sz="5400" dirty="0" smtClean="0"/>
              <a:t>1: We self-regulate:</a:t>
            </a:r>
            <a:br>
              <a:rPr lang="en-US" sz="5400" dirty="0" smtClean="0"/>
            </a:br>
            <a:r>
              <a:rPr lang="en-US" sz="5400" dirty="0" smtClean="0"/>
              <a:t>we know that accuracy counts </a:t>
            </a:r>
            <a:br>
              <a:rPr lang="en-US" sz="5400" dirty="0" smtClean="0"/>
            </a:br>
            <a:r>
              <a:rPr lang="en-US" sz="5400" dirty="0" smtClean="0"/>
              <a:t>(in many contexts)</a:t>
            </a:r>
            <a:endParaRPr lang="en-US" sz="5400" dirty="0"/>
          </a:p>
        </p:txBody>
      </p:sp>
    </p:spTree>
    <p:extLst>
      <p:ext uri="{BB962C8B-B14F-4D97-AF65-F5344CB8AC3E}">
        <p14:creationId xmlns:p14="http://schemas.microsoft.com/office/powerpoint/2010/main" val="1482794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7638" y="470889"/>
            <a:ext cx="8391523" cy="6257532"/>
          </a:xfrm>
        </p:spPr>
        <p:txBody>
          <a:bodyPr>
            <a:normAutofit/>
          </a:bodyPr>
          <a:lstStyle/>
          <a:p>
            <a:pPr algn="r"/>
            <a:r>
              <a:rPr lang="en-US" sz="5400" dirty="0" smtClean="0"/>
              <a:t>2: We understand ‘interestingness’:</a:t>
            </a:r>
            <a:br>
              <a:rPr lang="en-US" sz="5400" dirty="0" smtClean="0"/>
            </a:br>
            <a:r>
              <a:rPr lang="en-US" sz="5400" dirty="0" smtClean="0"/>
              <a:t>sentence &amp; lexical variety</a:t>
            </a:r>
            <a:endParaRPr lang="en-US" sz="5400" dirty="0"/>
          </a:p>
        </p:txBody>
      </p:sp>
    </p:spTree>
    <p:extLst>
      <p:ext uri="{BB962C8B-B14F-4D97-AF65-F5344CB8AC3E}">
        <p14:creationId xmlns:p14="http://schemas.microsoft.com/office/powerpoint/2010/main" val="8651847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3781" y="755965"/>
            <a:ext cx="9143129" cy="6257532"/>
          </a:xfrm>
        </p:spPr>
        <p:txBody>
          <a:bodyPr>
            <a:normAutofit/>
          </a:bodyPr>
          <a:lstStyle/>
          <a:p>
            <a:pPr algn="r"/>
            <a:r>
              <a:rPr lang="en-US" sz="5400" dirty="0" smtClean="0"/>
              <a:t>3: We know that reading matters:</a:t>
            </a:r>
            <a:br>
              <a:rPr lang="en-US" sz="5400" dirty="0" smtClean="0"/>
            </a:br>
            <a:r>
              <a:rPr lang="en-US" sz="5400" dirty="0" smtClean="0"/>
              <a:t>we have reading strategies</a:t>
            </a:r>
            <a:endParaRPr lang="en-US" sz="5400" dirty="0"/>
          </a:p>
        </p:txBody>
      </p:sp>
    </p:spTree>
    <p:extLst>
      <p:ext uri="{BB962C8B-B14F-4D97-AF65-F5344CB8AC3E}">
        <p14:creationId xmlns:p14="http://schemas.microsoft.com/office/powerpoint/2010/main" val="290794229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7638" y="846670"/>
            <a:ext cx="8391523" cy="6257532"/>
          </a:xfrm>
        </p:spPr>
        <p:txBody>
          <a:bodyPr>
            <a:normAutofit/>
          </a:bodyPr>
          <a:lstStyle/>
          <a:p>
            <a:pPr algn="r"/>
            <a:r>
              <a:rPr lang="en-US" sz="5400" dirty="0" smtClean="0"/>
              <a:t>4: We know that some words in our culture carry extraordinary power</a:t>
            </a:r>
            <a:endParaRPr lang="en-US" sz="5400" dirty="0"/>
          </a:p>
        </p:txBody>
      </p:sp>
    </p:spTree>
    <p:extLst>
      <p:ext uri="{BB962C8B-B14F-4D97-AF65-F5344CB8AC3E}">
        <p14:creationId xmlns:p14="http://schemas.microsoft.com/office/powerpoint/2010/main" val="20731541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90709" y="133983"/>
            <a:ext cx="3809866" cy="6257532"/>
          </a:xfrm>
        </p:spPr>
        <p:txBody>
          <a:bodyPr>
            <a:normAutofit/>
          </a:bodyPr>
          <a:lstStyle/>
          <a:p>
            <a:r>
              <a:rPr lang="en-US" sz="5400" dirty="0" smtClean="0"/>
              <a:t>Shouldn’t we be angrier?</a:t>
            </a:r>
            <a:endParaRPr lang="en-US" sz="5400" dirty="0"/>
          </a:p>
        </p:txBody>
      </p:sp>
      <p:pic>
        <p:nvPicPr>
          <p:cNvPr id="8" name="Picture 7"/>
          <p:cNvPicPr>
            <a:picLocks noChangeAspect="1"/>
          </p:cNvPicPr>
          <p:nvPr/>
        </p:nvPicPr>
        <p:blipFill>
          <a:blip r:embed="rId2"/>
          <a:stretch>
            <a:fillRect/>
          </a:stretch>
        </p:blipFill>
        <p:spPr>
          <a:xfrm>
            <a:off x="92797" y="820754"/>
            <a:ext cx="4587396" cy="5115898"/>
          </a:xfrm>
          <a:prstGeom prst="rect">
            <a:avLst/>
          </a:prstGeom>
        </p:spPr>
      </p:pic>
    </p:spTree>
    <p:extLst>
      <p:ext uri="{BB962C8B-B14F-4D97-AF65-F5344CB8AC3E}">
        <p14:creationId xmlns:p14="http://schemas.microsoft.com/office/powerpoint/2010/main" val="16181512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7638" y="846670"/>
            <a:ext cx="8391523" cy="6257532"/>
          </a:xfrm>
        </p:spPr>
        <p:txBody>
          <a:bodyPr>
            <a:normAutofit/>
          </a:bodyPr>
          <a:lstStyle/>
          <a:p>
            <a:pPr algn="r"/>
            <a:r>
              <a:rPr lang="en-US" sz="5400" dirty="0" smtClean="0"/>
              <a:t>5: We keep these things secret</a:t>
            </a:r>
            <a:endParaRPr lang="en-US" sz="5400" dirty="0"/>
          </a:p>
        </p:txBody>
      </p:sp>
    </p:spTree>
    <p:extLst>
      <p:ext uri="{BB962C8B-B14F-4D97-AF65-F5344CB8AC3E}">
        <p14:creationId xmlns:p14="http://schemas.microsoft.com/office/powerpoint/2010/main" val="11243516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17303" y="2352157"/>
            <a:ext cx="4144801" cy="3530756"/>
          </a:xfrm>
          <a:prstGeom prst="rect">
            <a:avLst/>
          </a:prstGeom>
        </p:spPr>
      </p:pic>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2" name="Title 1"/>
          <p:cNvSpPr>
            <a:spLocks noGrp="1"/>
          </p:cNvSpPr>
          <p:nvPr>
            <p:ph type="ctrTitle"/>
          </p:nvPr>
        </p:nvSpPr>
        <p:spPr>
          <a:xfrm>
            <a:off x="-1736469" y="367225"/>
            <a:ext cx="8391523" cy="6257532"/>
          </a:xfrm>
        </p:spPr>
        <p:txBody>
          <a:bodyPr>
            <a:normAutofit/>
          </a:bodyPr>
          <a:lstStyle/>
          <a:p>
            <a:pPr algn="r"/>
            <a:r>
              <a:rPr lang="en-US" sz="5400" dirty="0" smtClean="0"/>
              <a:t>What if we made </a:t>
            </a:r>
            <a:br>
              <a:rPr lang="en-US" sz="5400" dirty="0" smtClean="0"/>
            </a:br>
            <a:r>
              <a:rPr lang="en-US" sz="5400" dirty="0" smtClean="0"/>
              <a:t>the implicit explicit …</a:t>
            </a:r>
            <a:endParaRPr lang="en-US" sz="5400" dirty="0"/>
          </a:p>
        </p:txBody>
      </p:sp>
      <p:sp>
        <p:nvSpPr>
          <p:cNvPr id="7" name="Title 1"/>
          <p:cNvSpPr txBox="1">
            <a:spLocks/>
          </p:cNvSpPr>
          <p:nvPr/>
        </p:nvSpPr>
        <p:spPr>
          <a:xfrm>
            <a:off x="-1563020" y="2131872"/>
            <a:ext cx="8391523" cy="62575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5400" dirty="0" smtClean="0"/>
              <a:t>… by teaching it</a:t>
            </a:r>
            <a:endParaRPr lang="en-US" sz="5400" dirty="0"/>
          </a:p>
        </p:txBody>
      </p:sp>
    </p:spTree>
    <p:extLst>
      <p:ext uri="{BB962C8B-B14F-4D97-AF65-F5344CB8AC3E}">
        <p14:creationId xmlns:p14="http://schemas.microsoft.com/office/powerpoint/2010/main" val="2026895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5" name="Picture 4"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pPr fontAlgn="base">
              <a:spcBef>
                <a:spcPct val="0"/>
              </a:spcBef>
              <a:spcAft>
                <a:spcPct val="0"/>
              </a:spcAft>
            </a:pPr>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953869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pPr fontAlgn="base">
              <a:spcBef>
                <a:spcPct val="0"/>
              </a:spcBef>
              <a:spcAft>
                <a:spcPct val="0"/>
              </a:spcAft>
            </a:pPr>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extLst>
      <p:ext uri="{BB962C8B-B14F-4D97-AF65-F5344CB8AC3E}">
        <p14:creationId xmlns:p14="http://schemas.microsoft.com/office/powerpoint/2010/main" val="32071938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0964" name="Text Box 4"/>
          <p:cNvSpPr txBox="1">
            <a:spLocks noChangeArrowheads="1"/>
          </p:cNvSpPr>
          <p:nvPr/>
        </p:nvSpPr>
        <p:spPr bwMode="auto">
          <a:xfrm>
            <a:off x="1073550" y="354946"/>
            <a:ext cx="7569920" cy="6124754"/>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rPr>
              <a:t>Plaque is a yellow sticky film that forms on the teeth and gums and can be seen at gum margins of teeth with a food dye. The bacteria in plaque convert carbohydrates in food (such as sugar) into acid that </a:t>
            </a:r>
            <a:r>
              <a:rPr lang="en-US" sz="2800" dirty="0" err="1">
                <a:solidFill>
                  <a:schemeClr val="bg1"/>
                </a:solidFill>
              </a:rPr>
              <a:t>demineralises</a:t>
            </a:r>
            <a:r>
              <a:rPr lang="en-US" sz="2800" dirty="0">
                <a:solidFill>
                  <a:schemeClr val="bg1"/>
                </a:solidFill>
              </a:rPr>
              <a:t> teeth, eventually causing cavities. Daily brushing and flossing removes plaque and can prevent </a:t>
            </a:r>
            <a:r>
              <a:rPr lang="en-US" sz="2800" dirty="0">
                <a:solidFill>
                  <a:schemeClr val="bg1"/>
                </a:solidFill>
                <a:hlinkClick r:id="rId2"/>
              </a:rPr>
              <a:t>tartar</a:t>
            </a:r>
            <a:r>
              <a:rPr lang="en-US" sz="2800" dirty="0">
                <a:solidFill>
                  <a:schemeClr val="bg1"/>
                </a:solidFill>
              </a:rPr>
              <a:t> from forming on the teeth.</a:t>
            </a:r>
            <a:endParaRPr lang="en-GB" sz="2800" dirty="0">
              <a:solidFill>
                <a:schemeClr val="bg1"/>
              </a:solidFill>
            </a:endParaRPr>
          </a:p>
          <a:p>
            <a:r>
              <a:rPr lang="en-US" sz="2800" dirty="0">
                <a:solidFill>
                  <a:schemeClr val="bg1"/>
                </a:solidFill>
              </a:rPr>
              <a:t>Plaque can also cause gum irritation (</a:t>
            </a:r>
            <a:r>
              <a:rPr lang="en-US" sz="2800" dirty="0">
                <a:solidFill>
                  <a:schemeClr val="bg1"/>
                </a:solidFill>
                <a:hlinkClick r:id="rId3"/>
              </a:rPr>
              <a:t>gingivitis</a:t>
            </a:r>
            <a:r>
              <a:rPr lang="en-US" sz="2800" dirty="0">
                <a:solidFill>
                  <a:schemeClr val="bg1"/>
                </a:solidFill>
              </a:rPr>
              <a:t>), making them red, tender and cause them to bleed. In some cases, the gums pull away from the teeth (</a:t>
            </a:r>
            <a:r>
              <a:rPr lang="en-US" sz="2800" dirty="0">
                <a:solidFill>
                  <a:schemeClr val="bg1"/>
                </a:solidFill>
                <a:hlinkClick r:id="rId4"/>
              </a:rPr>
              <a:t>receding gums</a:t>
            </a:r>
            <a:r>
              <a:rPr lang="en-US" sz="2800" dirty="0">
                <a:solidFill>
                  <a:schemeClr val="bg1"/>
                </a:solidFill>
              </a:rPr>
              <a:t>), leaving cavities inhabited by bacteria and pus. If this is not treated, bones around the teeth can be destroyed.</a:t>
            </a:r>
            <a:r>
              <a:rPr lang="en-US" sz="2800" baseline="30000" dirty="0">
                <a:solidFill>
                  <a:schemeClr val="bg1"/>
                </a:solidFill>
              </a:rPr>
              <a:t>[</a:t>
            </a:r>
            <a:r>
              <a:rPr lang="en-US" sz="2800" i="1" baseline="30000" dirty="0">
                <a:solidFill>
                  <a:schemeClr val="bg1"/>
                </a:solidFill>
                <a:hlinkClick r:id="rId5"/>
              </a:rPr>
              <a:t>citation needed</a:t>
            </a:r>
            <a:r>
              <a:rPr lang="en-US" sz="2800" baseline="30000" dirty="0">
                <a:solidFill>
                  <a:schemeClr val="bg1"/>
                </a:solidFill>
              </a:rPr>
              <a:t>]</a:t>
            </a:r>
            <a:r>
              <a:rPr lang="en-US" sz="2800" dirty="0">
                <a:solidFill>
                  <a:schemeClr val="bg1"/>
                </a:solidFill>
              </a:rPr>
              <a:t> </a:t>
            </a:r>
            <a:endParaRPr lang="en-GB" sz="2800" dirty="0">
              <a:solidFill>
                <a:schemeClr val="bg1"/>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4095519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0964" name="Text Box 4"/>
          <p:cNvSpPr txBox="1">
            <a:spLocks noChangeArrowheads="1"/>
          </p:cNvSpPr>
          <p:nvPr/>
        </p:nvSpPr>
        <p:spPr bwMode="auto">
          <a:xfrm>
            <a:off x="1073550" y="354946"/>
            <a:ext cx="7569920" cy="6124754"/>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rPr>
              <a:t>Plaque is a yellow sticky film that forms on the teeth and gums and can be seen at gum margins of teeth with a food dye. The bacteria in plaque convert carbohydrates in food (such as sugar) into acid that </a:t>
            </a:r>
            <a:r>
              <a:rPr lang="en-US" sz="2800" dirty="0" err="1">
                <a:solidFill>
                  <a:schemeClr val="bg1"/>
                </a:solidFill>
              </a:rPr>
              <a:t>demineralises</a:t>
            </a:r>
            <a:r>
              <a:rPr lang="en-US" sz="2800" dirty="0">
                <a:solidFill>
                  <a:schemeClr val="bg1"/>
                </a:solidFill>
              </a:rPr>
              <a:t> teeth, eventually causing cavities. Daily brushing and flossing removes plaque and can prevent </a:t>
            </a:r>
            <a:r>
              <a:rPr lang="en-US" sz="2800" dirty="0">
                <a:solidFill>
                  <a:schemeClr val="bg1"/>
                </a:solidFill>
                <a:hlinkClick r:id="rId2"/>
              </a:rPr>
              <a:t>tartar</a:t>
            </a:r>
            <a:r>
              <a:rPr lang="en-US" sz="2800" dirty="0">
                <a:solidFill>
                  <a:schemeClr val="bg1"/>
                </a:solidFill>
              </a:rPr>
              <a:t> from forming on the teeth.</a:t>
            </a:r>
            <a:endParaRPr lang="en-GB" sz="2800" dirty="0">
              <a:solidFill>
                <a:schemeClr val="bg1"/>
              </a:solidFill>
            </a:endParaRPr>
          </a:p>
          <a:p>
            <a:r>
              <a:rPr lang="en-US" sz="2800" dirty="0">
                <a:solidFill>
                  <a:schemeClr val="bg1"/>
                </a:solidFill>
              </a:rPr>
              <a:t>Plaque can also cause gum irritation (</a:t>
            </a:r>
            <a:r>
              <a:rPr lang="en-US" sz="2800" dirty="0">
                <a:solidFill>
                  <a:schemeClr val="bg1"/>
                </a:solidFill>
                <a:hlinkClick r:id="rId3"/>
              </a:rPr>
              <a:t>gingivitis</a:t>
            </a:r>
            <a:r>
              <a:rPr lang="en-US" sz="2800" dirty="0">
                <a:solidFill>
                  <a:schemeClr val="bg1"/>
                </a:solidFill>
              </a:rPr>
              <a:t>), making them red, tender and cause them to bleed. In some cases, the gums pull away from the teeth (</a:t>
            </a:r>
            <a:r>
              <a:rPr lang="en-US" sz="2800" dirty="0">
                <a:solidFill>
                  <a:schemeClr val="bg1"/>
                </a:solidFill>
                <a:hlinkClick r:id="rId4"/>
              </a:rPr>
              <a:t>receding gums</a:t>
            </a:r>
            <a:r>
              <a:rPr lang="en-US" sz="2800" dirty="0">
                <a:solidFill>
                  <a:schemeClr val="bg1"/>
                </a:solidFill>
              </a:rPr>
              <a:t>), leaving cavities inhabited by bacteria and pus. If this is not treated, bones around the teeth can be destroyed.</a:t>
            </a:r>
            <a:r>
              <a:rPr lang="en-US" sz="2800" baseline="30000" dirty="0">
                <a:solidFill>
                  <a:schemeClr val="bg1"/>
                </a:solidFill>
              </a:rPr>
              <a:t>[</a:t>
            </a:r>
            <a:r>
              <a:rPr lang="en-US" sz="2800" i="1" baseline="30000" dirty="0">
                <a:solidFill>
                  <a:schemeClr val="bg1"/>
                </a:solidFill>
                <a:hlinkClick r:id="rId5"/>
              </a:rPr>
              <a:t>citation needed</a:t>
            </a:r>
            <a:r>
              <a:rPr lang="en-US" sz="2800" baseline="30000" dirty="0">
                <a:solidFill>
                  <a:schemeClr val="bg1"/>
                </a:solidFill>
              </a:rPr>
              <a:t>]</a:t>
            </a:r>
            <a:r>
              <a:rPr lang="en-US" sz="2800" dirty="0">
                <a:solidFill>
                  <a:schemeClr val="bg1"/>
                </a:solidFill>
              </a:rPr>
              <a:t> </a:t>
            </a:r>
            <a:endParaRPr lang="en-GB" sz="2800" dirty="0">
              <a:solidFill>
                <a:schemeClr val="bg1"/>
              </a:solidFill>
              <a:latin typeface="Comic Sans MS" charset="0"/>
              <a:ea typeface="Times" charset="0"/>
              <a:cs typeface="Times" charset="0"/>
            </a:endParaRPr>
          </a:p>
        </p:txBody>
      </p:sp>
    </p:spTree>
    <p:extLst>
      <p:ext uri="{BB962C8B-B14F-4D97-AF65-F5344CB8AC3E}">
        <p14:creationId xmlns:p14="http://schemas.microsoft.com/office/powerpoint/2010/main" val="219195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GB" sz="3600" dirty="0">
                <a:solidFill>
                  <a:srgbClr val="FFFFFF"/>
                </a:solidFill>
                <a:latin typeface="Comic Sans MS" charset="0"/>
                <a:ea typeface="Comic Sans MS" charset="0"/>
                <a:cs typeface="Comic Sans MS" charset="0"/>
              </a:rPr>
              <a:t>Lexical </a:t>
            </a:r>
            <a:r>
              <a:rPr lang="en-GB" sz="3600" dirty="0" err="1">
                <a:solidFill>
                  <a:srgbClr val="FFFFFF"/>
                </a:solidFill>
                <a:latin typeface="Comic Sans MS" charset="0"/>
                <a:ea typeface="Comic Sans MS" charset="0"/>
                <a:cs typeface="Comic Sans MS" charset="0"/>
              </a:rPr>
              <a:t>v</a:t>
            </a:r>
            <a:r>
              <a:rPr lang="en-GB" sz="3600" dirty="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25230" y="470889"/>
            <a:ext cx="5561415" cy="6257532"/>
          </a:xfrm>
        </p:spPr>
        <p:txBody>
          <a:bodyPr>
            <a:normAutofit/>
          </a:bodyPr>
          <a:lstStyle/>
          <a:p>
            <a:r>
              <a:rPr lang="en-US" sz="5400" dirty="0" smtClean="0"/>
              <a:t>Young people</a:t>
            </a:r>
            <a:endParaRPr lang="en-US" sz="5400" dirty="0"/>
          </a:p>
        </p:txBody>
      </p:sp>
    </p:spTree>
    <p:extLst>
      <p:ext uri="{BB962C8B-B14F-4D97-AF65-F5344CB8AC3E}">
        <p14:creationId xmlns:p14="http://schemas.microsoft.com/office/powerpoint/2010/main" val="29850542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en-GB" sz="2800" dirty="0">
              <a:solidFill>
                <a:srgbClr val="FFFFFF"/>
              </a:solidFill>
              <a:latin typeface="Comic Sans MS" charset="0"/>
              <a:ea typeface="Times" charset="0"/>
              <a:cs typeface="Times" charset="0"/>
            </a:endParaRPr>
          </a:p>
          <a:p>
            <a:pPr fontAlgn="base">
              <a:spcBef>
                <a:spcPct val="0"/>
              </a:spcBef>
              <a:spcAft>
                <a:spcPct val="0"/>
              </a:spcAft>
            </a:pPr>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16629" y="-90706"/>
            <a:ext cx="9260629" cy="704913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fontAlgn="base">
              <a:spcBef>
                <a:spcPct val="0"/>
              </a:spcBef>
              <a:spcAft>
                <a:spcPct val="0"/>
              </a:spcAft>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fontAlgn="base">
              <a:spcBef>
                <a:spcPct val="0"/>
              </a:spcBef>
              <a:spcAft>
                <a:spcPct val="0"/>
              </a:spcAft>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fontAlgn="base">
              <a:spcBef>
                <a:spcPct val="0"/>
              </a:spcBef>
              <a:spcAft>
                <a:spcPct val="0"/>
              </a:spcAft>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fontAlgn="base">
              <a:spcBef>
                <a:spcPct val="0"/>
              </a:spcBef>
              <a:spcAft>
                <a:spcPct val="0"/>
              </a:spcAft>
            </a:pPr>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000" b="1" dirty="0">
                <a:solidFill>
                  <a:srgbClr val="FFFFFF"/>
                </a:solidFill>
                <a:latin typeface="Calibri" charset="0"/>
                <a:ea typeface="ＭＳ Ｐゴシック" charset="-128"/>
                <a:cs typeface="ＭＳ Ｐゴシック" charset="-128"/>
              </a:rPr>
              <a:t>Cellular telephones</a:t>
            </a:r>
          </a:p>
          <a:p>
            <a:pPr fontAlgn="base">
              <a:spcBef>
                <a:spcPct val="0"/>
              </a:spcBef>
              <a:spcAft>
                <a:spcPct val="0"/>
              </a:spcAft>
            </a:pPr>
            <a:endParaRPr lang="en-US" sz="2000" b="1" dirty="0">
              <a:solidFill>
                <a:srgbClr val="FFFFFF"/>
              </a:solidFill>
              <a:latin typeface="Calibri" charset="0"/>
              <a:ea typeface="ＭＳ Ｐゴシック" charset="-128"/>
              <a:cs typeface="ＭＳ Ｐゴシック" charset="-128"/>
            </a:endParaRPr>
          </a:p>
          <a:p>
            <a:pP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Where begin? </a:t>
            </a:r>
          </a:p>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Two features? </a:t>
            </a:r>
          </a:p>
          <a:p>
            <a:pPr algn="r" fontAlgn="base">
              <a:spcBef>
                <a:spcPct val="0"/>
              </a:spcBef>
              <a:spcAft>
                <a:spcPct val="0"/>
              </a:spcAft>
            </a:pPr>
            <a:r>
              <a:rPr lang="en-US" sz="2000" dirty="0">
                <a:solidFill>
                  <a:srgbClr val="FFFFFF"/>
                </a:solidFill>
                <a:latin typeface="Calibri" charset="0"/>
                <a:ea typeface="ＭＳ Ｐゴシック" charset="-128"/>
                <a:cs typeface="ＭＳ Ｐゴシック" charset="-128"/>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16629" y="-194369"/>
            <a:ext cx="9395076" cy="705236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prstClr val="black"/>
              </a:solidFill>
              <a:latin typeface="Calibri" charset="0"/>
              <a:ea typeface="ＭＳ Ｐゴシック" charset="-128"/>
              <a:cs typeface="ＭＳ Ｐゴシック" charset="-128"/>
            </a:endParaRPr>
          </a:p>
        </p:txBody>
      </p:sp>
      <p:sp>
        <p:nvSpPr>
          <p:cNvPr id="46083" name="Title 4"/>
          <p:cNvSpPr>
            <a:spLocks noGrp="1"/>
          </p:cNvSpPr>
          <p:nvPr>
            <p:ph type="ctrTitle"/>
          </p:nvPr>
        </p:nvSpPr>
        <p:spPr>
          <a:xfrm>
            <a:off x="2537345" y="1129949"/>
            <a:ext cx="6080207" cy="4496151"/>
          </a:xfrm>
          <a:solidFill>
            <a:schemeClr val="bg1"/>
          </a:solidFill>
        </p:spPr>
        <p:txBody>
          <a:bodyPr/>
          <a:lstStyle/>
          <a:p>
            <a:pPr algn="r" eaLnBrk="1" hangingPunct="1"/>
            <a:r>
              <a:rPr lang="en-US" dirty="0" smtClean="0"/>
              <a:t>RESEARCH </a:t>
            </a:r>
            <a:r>
              <a:rPr lang="en-US" dirty="0" smtClean="0"/>
              <a:t/>
            </a:r>
            <a:br>
              <a:rPr lang="en-US" dirty="0" smtClean="0"/>
            </a:br>
            <a:r>
              <a:rPr lang="en-US" dirty="0" smtClean="0"/>
              <a:t>SKILLS</a:t>
            </a:r>
            <a:endParaRPr lang="en-US" dirty="0" smtClean="0">
              <a:ea typeface="ＭＳ Ｐゴシック" charset="-128"/>
              <a:cs typeface="ＭＳ Ｐゴシック" charset="-128"/>
            </a:endParaRPr>
          </a:p>
        </p:txBody>
      </p:sp>
      <p:pic>
        <p:nvPicPr>
          <p:cNvPr id="2" name="Picture 1"/>
          <p:cNvPicPr>
            <a:picLocks noChangeAspect="1"/>
          </p:cNvPicPr>
          <p:nvPr/>
        </p:nvPicPr>
        <p:blipFill>
          <a:blip r:embed="rId2"/>
          <a:stretch>
            <a:fillRect/>
          </a:stretch>
        </p:blipFill>
        <p:spPr>
          <a:xfrm>
            <a:off x="-1263700" y="1231900"/>
            <a:ext cx="7213600" cy="4394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fontAlgn="base">
              <a:spcBef>
                <a:spcPct val="0"/>
              </a:spcBef>
              <a:spcAft>
                <a:spcPct val="0"/>
              </a:spcAft>
            </a:pPr>
            <a:r>
              <a:rPr lang="en-US" sz="4000" dirty="0">
                <a:solidFill>
                  <a:prstClr val="white"/>
                </a:solidFill>
                <a:latin typeface="Chalkduster"/>
                <a:ea typeface="ＭＳ Ｐゴシック" charset="-128"/>
                <a:cs typeface="Chalkduster"/>
              </a:rPr>
              <a:t>Research the life of</a:t>
            </a:r>
            <a:endParaRPr lang="en-US" sz="4000" dirty="0">
              <a:solidFill>
                <a:prstClr val="white"/>
              </a:solidFill>
              <a:latin typeface="Chalkduster"/>
              <a:ea typeface="ＭＳ Ｐゴシック" charset="-128"/>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fontAlgn="base">
              <a:spcBef>
                <a:spcPct val="0"/>
              </a:spcBef>
              <a:spcAft>
                <a:spcPct val="0"/>
              </a:spcAft>
            </a:pPr>
            <a:r>
              <a:rPr lang="en-US" sz="4000" dirty="0">
                <a:solidFill>
                  <a:prstClr val="white"/>
                </a:solidFill>
                <a:latin typeface="Chalkduster"/>
                <a:ea typeface="ＭＳ Ｐゴシック" charset="-128"/>
                <a:cs typeface="Chalkduster"/>
              </a:rPr>
              <a:t>Martin Luther King</a:t>
            </a:r>
            <a:endParaRPr lang="en-US" sz="4000" dirty="0">
              <a:solidFill>
                <a:prstClr val="white"/>
              </a:solidFill>
              <a:latin typeface="Chalkduster"/>
              <a:ea typeface="ＭＳ Ｐゴシック" charset="-128"/>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25230" y="470889"/>
            <a:ext cx="5561415" cy="6257532"/>
          </a:xfrm>
        </p:spPr>
        <p:txBody>
          <a:bodyPr>
            <a:normAutofit/>
          </a:bodyPr>
          <a:lstStyle/>
          <a:p>
            <a:r>
              <a:rPr lang="en-US" sz="5400" dirty="0" smtClean="0"/>
              <a:t>Parents</a:t>
            </a:r>
            <a:endParaRPr lang="en-US" sz="5400" dirty="0"/>
          </a:p>
        </p:txBody>
      </p:sp>
    </p:spTree>
    <p:extLst>
      <p:ext uri="{BB962C8B-B14F-4D97-AF65-F5344CB8AC3E}">
        <p14:creationId xmlns:p14="http://schemas.microsoft.com/office/powerpoint/2010/main" val="412420370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5101" y="1816100"/>
            <a:ext cx="4826000" cy="3213100"/>
          </a:xfrm>
          <a:prstGeom prst="rect">
            <a:avLst/>
          </a:prstGeom>
        </p:spPr>
      </p:pic>
      <p:pic>
        <p:nvPicPr>
          <p:cNvPr id="5" name="Picture 4"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3" name="Title 2"/>
          <p:cNvSpPr>
            <a:spLocks noGrp="1"/>
          </p:cNvSpPr>
          <p:nvPr>
            <p:ph type="ctrTitle"/>
          </p:nvPr>
        </p:nvSpPr>
        <p:spPr>
          <a:xfrm>
            <a:off x="867221" y="3465095"/>
            <a:ext cx="7772400" cy="1470025"/>
          </a:xfrm>
        </p:spPr>
        <p:txBody>
          <a:bodyPr/>
          <a:lstStyle/>
          <a:p>
            <a:r>
              <a:rPr lang="en-US" dirty="0" smtClean="0"/>
              <a:t>Writing</a:t>
            </a:r>
            <a:endParaRPr lang="en-US" dirty="0"/>
          </a:p>
        </p:txBody>
      </p:sp>
    </p:spTree>
    <p:extLst>
      <p:ext uri="{BB962C8B-B14F-4D97-AF65-F5344CB8AC3E}">
        <p14:creationId xmlns:p14="http://schemas.microsoft.com/office/powerpoint/2010/main" val="4196490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5" name="Picture 4"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3" name="Title 2"/>
          <p:cNvSpPr>
            <a:spLocks noGrp="1"/>
          </p:cNvSpPr>
          <p:nvPr>
            <p:ph type="ctrTitle"/>
          </p:nvPr>
        </p:nvSpPr>
        <p:spPr>
          <a:xfrm>
            <a:off x="867221" y="2983407"/>
            <a:ext cx="7772400" cy="1470025"/>
          </a:xfrm>
        </p:spPr>
        <p:txBody>
          <a:bodyPr/>
          <a:lstStyle/>
          <a:p>
            <a:r>
              <a:rPr lang="en-US" dirty="0" smtClean="0"/>
              <a:t>A: Write a horror story</a:t>
            </a:r>
            <a:endParaRPr lang="en-US" dirty="0"/>
          </a:p>
        </p:txBody>
      </p:sp>
    </p:spTree>
    <p:extLst>
      <p:ext uri="{BB962C8B-B14F-4D97-AF65-F5344CB8AC3E}">
        <p14:creationId xmlns:p14="http://schemas.microsoft.com/office/powerpoint/2010/main" val="441113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25230" y="470889"/>
            <a:ext cx="5561415" cy="6257532"/>
          </a:xfrm>
        </p:spPr>
        <p:txBody>
          <a:bodyPr>
            <a:normAutofit/>
          </a:bodyPr>
          <a:lstStyle/>
          <a:p>
            <a:r>
              <a:rPr lang="en-US" sz="5400" dirty="0" smtClean="0"/>
              <a:t>Teachers</a:t>
            </a:r>
            <a:endParaRPr lang="en-US" sz="5400" dirty="0"/>
          </a:p>
        </p:txBody>
      </p:sp>
    </p:spTree>
    <p:extLst>
      <p:ext uri="{BB962C8B-B14F-4D97-AF65-F5344CB8AC3E}">
        <p14:creationId xmlns:p14="http://schemas.microsoft.com/office/powerpoint/2010/main" val="59232519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5" name="Picture 4"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3" name="Title 2"/>
          <p:cNvSpPr>
            <a:spLocks noGrp="1"/>
          </p:cNvSpPr>
          <p:nvPr>
            <p:ph type="ctrTitle"/>
          </p:nvPr>
        </p:nvSpPr>
        <p:spPr>
          <a:xfrm>
            <a:off x="867221" y="2983407"/>
            <a:ext cx="7772400" cy="1470025"/>
          </a:xfrm>
        </p:spPr>
        <p:txBody>
          <a:bodyPr/>
          <a:lstStyle/>
          <a:p>
            <a:r>
              <a:rPr lang="en-US" dirty="0"/>
              <a:t>B</a:t>
            </a:r>
            <a:r>
              <a:rPr lang="en-US" dirty="0" smtClean="0"/>
              <a:t>: Write a horror story located in a benign setting</a:t>
            </a:r>
            <a:endParaRPr lang="en-US" dirty="0"/>
          </a:p>
        </p:txBody>
      </p:sp>
    </p:spTree>
    <p:extLst>
      <p:ext uri="{BB962C8B-B14F-4D97-AF65-F5344CB8AC3E}">
        <p14:creationId xmlns:p14="http://schemas.microsoft.com/office/powerpoint/2010/main" val="1515959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5" name="Picture 4"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3" name="Title 2"/>
          <p:cNvSpPr>
            <a:spLocks noGrp="1"/>
          </p:cNvSpPr>
          <p:nvPr>
            <p:ph type="ctrTitle"/>
          </p:nvPr>
        </p:nvSpPr>
        <p:spPr>
          <a:xfrm>
            <a:off x="867221" y="3255524"/>
            <a:ext cx="7772400" cy="1470025"/>
          </a:xfrm>
        </p:spPr>
        <p:txBody>
          <a:bodyPr/>
          <a:lstStyle/>
          <a:p>
            <a:r>
              <a:rPr lang="en-US" dirty="0" smtClean="0"/>
              <a:t>C: Write a horror story located in a benign setting using narrative disjuncture and second-person voice</a:t>
            </a:r>
            <a:endParaRPr lang="en-US" dirty="0"/>
          </a:p>
        </p:txBody>
      </p:sp>
    </p:spTree>
    <p:extLst>
      <p:ext uri="{BB962C8B-B14F-4D97-AF65-F5344CB8AC3E}">
        <p14:creationId xmlns:p14="http://schemas.microsoft.com/office/powerpoint/2010/main" val="1897062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stretch>
            <a:fillRect/>
          </a:stretch>
        </p:blipFill>
        <p:spPr>
          <a:xfrm>
            <a:off x="-540705" y="0"/>
            <a:ext cx="9875519" cy="6858000"/>
          </a:xfrm>
          <a:prstGeom prst="rect">
            <a:avLst/>
          </a:prstGeom>
        </p:spPr>
      </p:pic>
      <p:sp>
        <p:nvSpPr>
          <p:cNvPr id="6" name="Rectangle 5"/>
          <p:cNvSpPr/>
          <p:nvPr/>
        </p:nvSpPr>
        <p:spPr>
          <a:xfrm>
            <a:off x="3524908" y="0"/>
            <a:ext cx="580990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01720" y="0"/>
            <a:ext cx="231546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16865" y="354267"/>
            <a:ext cx="4283607" cy="62575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5400" dirty="0" smtClean="0">
                <a:solidFill>
                  <a:srgbClr val="000000"/>
                </a:solidFill>
              </a:rPr>
              <a:t>The word-rich get richer while the word-poor get poorer</a:t>
            </a:r>
          </a:p>
          <a:p>
            <a:pPr algn="r"/>
            <a:endParaRPr lang="en-US" sz="1800" dirty="0" smtClean="0">
              <a:solidFill>
                <a:srgbClr val="000000"/>
              </a:solidFill>
            </a:endParaRPr>
          </a:p>
          <a:p>
            <a:pPr algn="r"/>
            <a:endParaRPr lang="en-US" sz="1600" dirty="0" smtClean="0">
              <a:solidFill>
                <a:srgbClr val="000000"/>
              </a:solidFill>
            </a:endParaRPr>
          </a:p>
          <a:p>
            <a:endParaRPr lang="en-US" sz="5400" dirty="0">
              <a:solidFill>
                <a:srgbClr val="000000"/>
              </a:solidFill>
            </a:endParaRPr>
          </a:p>
          <a:p>
            <a:endParaRPr lang="en-US" sz="5400" dirty="0">
              <a:solidFill>
                <a:srgbClr val="000000"/>
              </a:solidFill>
            </a:endParaRPr>
          </a:p>
        </p:txBody>
      </p:sp>
      <p:sp>
        <p:nvSpPr>
          <p:cNvPr id="9" name="Title 1"/>
          <p:cNvSpPr txBox="1">
            <a:spLocks/>
          </p:cNvSpPr>
          <p:nvPr/>
        </p:nvSpPr>
        <p:spPr>
          <a:xfrm>
            <a:off x="4961585" y="4326096"/>
            <a:ext cx="4028557" cy="43170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solidFill>
                  <a:srgbClr val="000000"/>
                </a:solidFill>
              </a:rPr>
              <a:t>Canadian Association of School Librarians</a:t>
            </a:r>
            <a:endParaRPr lang="en-US" sz="3600" dirty="0">
              <a:solidFill>
                <a:srgbClr val="000000"/>
              </a:solidFill>
            </a:endParaRPr>
          </a:p>
        </p:txBody>
      </p:sp>
    </p:spTree>
    <p:extLst>
      <p:ext uri="{BB962C8B-B14F-4D97-AF65-F5344CB8AC3E}">
        <p14:creationId xmlns:p14="http://schemas.microsoft.com/office/powerpoint/2010/main" val="22354957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4369800" y="-474773"/>
            <a:ext cx="9712808" cy="7332773"/>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13450" y="4020443"/>
            <a:ext cx="3950764" cy="1752600"/>
          </a:xfrm>
        </p:spPr>
        <p:txBody>
          <a:bodyPr>
            <a:noAutofit/>
          </a:bodyPr>
          <a:lstStyle/>
          <a:p>
            <a:pPr algn="r"/>
            <a:r>
              <a:rPr lang="en-US" sz="1400" dirty="0" smtClean="0">
                <a:solidFill>
                  <a:srgbClr val="000000"/>
                </a:solidFill>
                <a:latin typeface="American Typewriter"/>
                <a:cs typeface="American Typewriter"/>
              </a:rPr>
              <a:t>Geoff Barton, Head, </a:t>
            </a:r>
          </a:p>
          <a:p>
            <a:pPr algn="r"/>
            <a:r>
              <a:rPr lang="en-US" sz="1400" dirty="0" smtClean="0">
                <a:solidFill>
                  <a:srgbClr val="000000"/>
                </a:solidFill>
                <a:latin typeface="American Typewriter"/>
                <a:cs typeface="American Typewriter"/>
              </a:rPr>
              <a:t>King Edward VI School, Suffolk</a:t>
            </a:r>
          </a:p>
          <a:p>
            <a:pPr algn="r"/>
            <a:endParaRPr lang="en-US" sz="1400" dirty="0" smtClean="0">
              <a:solidFill>
                <a:srgbClr val="000000"/>
              </a:solidFill>
              <a:latin typeface="American Typewriter"/>
              <a:cs typeface="American Typewriter"/>
            </a:endParaRPr>
          </a:p>
          <a:p>
            <a:pPr algn="r"/>
            <a:fld id="{23206152-387C-6649-BD85-A1C315B97A14}" type="datetime4">
              <a:rPr lang="en-GB" sz="1400" smtClean="0">
                <a:solidFill>
                  <a:srgbClr val="000000"/>
                </a:solidFill>
                <a:latin typeface="American Typewriter"/>
                <a:cs typeface="American Typewriter"/>
              </a:rPr>
              <a:t>November 15, 2013</a:t>
            </a:fld>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Twitter: @</a:t>
            </a:r>
            <a:r>
              <a:rPr lang="en-US" sz="1400" dirty="0" err="1" smtClean="0">
                <a:solidFill>
                  <a:srgbClr val="000000"/>
                </a:solidFill>
                <a:latin typeface="American Typewriter"/>
                <a:cs typeface="American Typewriter"/>
              </a:rPr>
              <a:t>RealGeoffBarton</a:t>
            </a:r>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Download this presentation free at:</a:t>
            </a: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hlinkClick r:id="rId3"/>
              </a:rPr>
              <a:t>www.geoffbarton.co.uk</a:t>
            </a:r>
            <a:r>
              <a:rPr lang="en-US" sz="1400" dirty="0" smtClean="0">
                <a:solidFill>
                  <a:srgbClr val="000000"/>
                </a:solidFill>
                <a:latin typeface="American Typewriter"/>
                <a:cs typeface="American Typewriter"/>
              </a:rPr>
              <a:t> </a:t>
            </a:r>
          </a:p>
          <a:p>
            <a:pPr algn="r"/>
            <a:r>
              <a:rPr lang="en-US" sz="1400" dirty="0" smtClean="0">
                <a:solidFill>
                  <a:srgbClr val="000000"/>
                </a:solidFill>
                <a:latin typeface="American Typewriter"/>
                <a:cs typeface="American Typewriter"/>
              </a:rPr>
              <a:t>(Teacher Resources: 124)</a:t>
            </a:r>
          </a:p>
          <a:p>
            <a:pPr algn="r"/>
            <a:endParaRPr lang="en-US" sz="1400" dirty="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p:txBody>
      </p:sp>
      <p:sp>
        <p:nvSpPr>
          <p:cNvPr id="2" name="Title 1"/>
          <p:cNvSpPr>
            <a:spLocks noGrp="1"/>
          </p:cNvSpPr>
          <p:nvPr>
            <p:ph type="ctrTitle"/>
          </p:nvPr>
        </p:nvSpPr>
        <p:spPr>
          <a:xfrm>
            <a:off x="1027250" y="1206974"/>
            <a:ext cx="7772400" cy="1470025"/>
          </a:xfrm>
        </p:spPr>
        <p:txBody>
          <a:bodyPr>
            <a:noAutofit/>
          </a:bodyPr>
          <a:lstStyle/>
          <a:p>
            <a:pPr algn="r"/>
            <a:r>
              <a:rPr lang="en-US" sz="5400" dirty="0" smtClean="0">
                <a:latin typeface="American Typewriter"/>
                <a:cs typeface="American Typewriter"/>
              </a:rPr>
              <a:t>Don’t Call it </a:t>
            </a:r>
            <a:br>
              <a:rPr lang="en-US" sz="5400" dirty="0" smtClean="0">
                <a:latin typeface="American Typewriter"/>
                <a:cs typeface="American Typewriter"/>
              </a:rPr>
            </a:br>
            <a:r>
              <a:rPr lang="en-US" sz="5400" dirty="0" smtClean="0">
                <a:latin typeface="American Typewriter"/>
                <a:cs typeface="American Typewriter"/>
              </a:rPr>
              <a:t>Literacy!</a:t>
            </a:r>
            <a:endParaRPr lang="en-US" sz="5400" dirty="0">
              <a:latin typeface="American Typewriter"/>
              <a:cs typeface="American Typewriter"/>
            </a:endParaRPr>
          </a:p>
        </p:txBody>
      </p:sp>
      <p:cxnSp>
        <p:nvCxnSpPr>
          <p:cNvPr id="7" name="Straight Connector 6"/>
          <p:cNvCxnSpPr/>
          <p:nvPr/>
        </p:nvCxnSpPr>
        <p:spPr>
          <a:xfrm>
            <a:off x="5343008" y="2914316"/>
            <a:ext cx="328863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5098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fontAlgn="base">
              <a:spcBef>
                <a:spcPct val="0"/>
              </a:spcBef>
              <a:spcAft>
                <a:spcPct val="0"/>
              </a:spcAft>
            </a:pPr>
            <a:r>
              <a:rPr lang="en-US" sz="4800" dirty="0">
                <a:latin typeface="Arial" charset="0"/>
                <a:ea typeface="ＭＳ Ｐゴシック" charset="-128"/>
                <a:cs typeface="ＭＳ Ｐゴシック" charset="-128"/>
              </a:rPr>
              <a:t>This is an expensive plug  </a:t>
            </a:r>
            <a:r>
              <a:rPr lang="en-US" sz="4800" dirty="0">
                <a:latin typeface="Wingdings"/>
                <a:ea typeface="Wingdings"/>
                <a:cs typeface="Wingdings"/>
                <a:sym typeface="Wingdings"/>
              </a:rPr>
              <a:t></a:t>
            </a:r>
            <a:endParaRPr lang="en-US" sz="4800"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pPr fontAlgn="base">
              <a:spcBef>
                <a:spcPct val="0"/>
              </a:spcBef>
              <a:spcAft>
                <a:spcPct val="0"/>
              </a:spcAft>
            </a:pPr>
            <a:r>
              <a:rPr lang="en-US" sz="4800" dirty="0">
                <a:solidFill>
                  <a:srgbClr val="000000"/>
                </a:solidFill>
                <a:latin typeface="Arial" charset="0"/>
                <a:ea typeface="ＭＳ Ｐゴシック" charset="-128"/>
                <a:cs typeface="ＭＳ Ｐゴシック" charset="-128"/>
              </a:rPr>
              <a:t>This is a </a:t>
            </a:r>
          </a:p>
          <a:p>
            <a:pPr fontAlgn="base">
              <a:spcBef>
                <a:spcPct val="0"/>
              </a:spcBef>
              <a:spcAft>
                <a:spcPct val="0"/>
              </a:spcAft>
            </a:pPr>
            <a:r>
              <a:rPr lang="en-US" sz="4800" dirty="0">
                <a:solidFill>
                  <a:srgbClr val="000000"/>
                </a:solidFill>
                <a:latin typeface="Arial" charset="0"/>
                <a:ea typeface="ＭＳ Ｐゴシック" charset="-128"/>
                <a:cs typeface="ＭＳ Ｐゴシック" charset="-128"/>
              </a:rPr>
              <a:t>cheap plug  </a:t>
            </a:r>
            <a:r>
              <a:rPr lang="en-US" sz="4800" dirty="0">
                <a:solidFill>
                  <a:srgbClr val="000000"/>
                </a:solidFill>
                <a:latin typeface="Wingdings"/>
                <a:ea typeface="Wingdings"/>
                <a:cs typeface="Wingdings"/>
                <a:sym typeface="Wingdings"/>
              </a:rPr>
              <a:t></a:t>
            </a:r>
            <a:endParaRPr lang="en-US" sz="4800" dirty="0">
              <a:solidFill>
                <a:srgbClr val="000000"/>
              </a:solidFill>
              <a:latin typeface="Arial" charset="0"/>
              <a:ea typeface="ＭＳ Ｐゴシック" charset="-128"/>
              <a:cs typeface="ＭＳ Ｐゴシック" charset="-128"/>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4369800" y="-474773"/>
            <a:ext cx="9712808" cy="7332773"/>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913450" y="4020443"/>
            <a:ext cx="3950764" cy="1752600"/>
          </a:xfrm>
        </p:spPr>
        <p:txBody>
          <a:bodyPr>
            <a:noAutofit/>
          </a:bodyPr>
          <a:lstStyle/>
          <a:p>
            <a:pPr algn="r"/>
            <a:r>
              <a:rPr lang="en-US" sz="1400" dirty="0" smtClean="0">
                <a:solidFill>
                  <a:srgbClr val="000000"/>
                </a:solidFill>
                <a:latin typeface="American Typewriter"/>
                <a:cs typeface="American Typewriter"/>
              </a:rPr>
              <a:t>Geoff Barton, Head, </a:t>
            </a:r>
          </a:p>
          <a:p>
            <a:pPr algn="r"/>
            <a:r>
              <a:rPr lang="en-US" sz="1400" dirty="0" smtClean="0">
                <a:solidFill>
                  <a:srgbClr val="000000"/>
                </a:solidFill>
                <a:latin typeface="American Typewriter"/>
                <a:cs typeface="American Typewriter"/>
              </a:rPr>
              <a:t>King Edward VI School, Suffolk</a:t>
            </a:r>
          </a:p>
          <a:p>
            <a:pPr algn="r"/>
            <a:endParaRPr lang="en-US" sz="1400" dirty="0" smtClean="0">
              <a:solidFill>
                <a:srgbClr val="000000"/>
              </a:solidFill>
              <a:latin typeface="American Typewriter"/>
              <a:cs typeface="American Typewriter"/>
            </a:endParaRPr>
          </a:p>
          <a:p>
            <a:pPr algn="r"/>
            <a:fld id="{23206152-387C-6649-BD85-A1C315B97A14}" type="datetime4">
              <a:rPr lang="en-GB" sz="1400" smtClean="0">
                <a:solidFill>
                  <a:srgbClr val="000000"/>
                </a:solidFill>
                <a:latin typeface="American Typewriter"/>
                <a:cs typeface="American Typewriter"/>
              </a:rPr>
              <a:t>November 15, 2013</a:t>
            </a:fld>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Twitter: @</a:t>
            </a:r>
            <a:r>
              <a:rPr lang="en-US" sz="1400" dirty="0" err="1" smtClean="0">
                <a:solidFill>
                  <a:srgbClr val="000000"/>
                </a:solidFill>
                <a:latin typeface="American Typewriter"/>
                <a:cs typeface="American Typewriter"/>
              </a:rPr>
              <a:t>RealGeoffBarton</a:t>
            </a:r>
            <a:endParaRPr lang="en-US" sz="1400" dirty="0" smtClean="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rPr>
              <a:t>Download this presentation free at:</a:t>
            </a:r>
            <a:endParaRPr lang="en-US" sz="1400" dirty="0">
              <a:solidFill>
                <a:srgbClr val="000000"/>
              </a:solidFill>
              <a:latin typeface="American Typewriter"/>
              <a:cs typeface="American Typewriter"/>
            </a:endParaRPr>
          </a:p>
          <a:p>
            <a:pPr algn="r"/>
            <a:r>
              <a:rPr lang="en-US" sz="1400" dirty="0" smtClean="0">
                <a:solidFill>
                  <a:srgbClr val="000000"/>
                </a:solidFill>
                <a:latin typeface="American Typewriter"/>
                <a:cs typeface="American Typewriter"/>
                <a:hlinkClick r:id="rId3"/>
              </a:rPr>
              <a:t>www.geoffbarton.co.uk</a:t>
            </a:r>
            <a:r>
              <a:rPr lang="en-US" sz="1400" dirty="0" smtClean="0">
                <a:solidFill>
                  <a:srgbClr val="000000"/>
                </a:solidFill>
                <a:latin typeface="American Typewriter"/>
                <a:cs typeface="American Typewriter"/>
              </a:rPr>
              <a:t> </a:t>
            </a:r>
          </a:p>
          <a:p>
            <a:pPr algn="r"/>
            <a:r>
              <a:rPr lang="en-US" sz="1400" dirty="0" smtClean="0">
                <a:solidFill>
                  <a:srgbClr val="000000"/>
                </a:solidFill>
                <a:latin typeface="American Typewriter"/>
                <a:cs typeface="American Typewriter"/>
              </a:rPr>
              <a:t>(Teacher Resources: 124)</a:t>
            </a:r>
          </a:p>
          <a:p>
            <a:pPr algn="r"/>
            <a:endParaRPr lang="en-US" sz="1400" dirty="0">
              <a:solidFill>
                <a:srgbClr val="000000"/>
              </a:solidFill>
              <a:latin typeface="American Typewriter"/>
              <a:cs typeface="American Typewriter"/>
            </a:endParaRPr>
          </a:p>
          <a:p>
            <a:pPr algn="r"/>
            <a:endParaRPr lang="en-US" sz="1400" dirty="0">
              <a:solidFill>
                <a:srgbClr val="000000"/>
              </a:solidFill>
              <a:latin typeface="American Typewriter"/>
              <a:cs typeface="American Typewriter"/>
            </a:endParaRPr>
          </a:p>
        </p:txBody>
      </p:sp>
      <p:sp>
        <p:nvSpPr>
          <p:cNvPr id="2" name="Title 1"/>
          <p:cNvSpPr>
            <a:spLocks noGrp="1"/>
          </p:cNvSpPr>
          <p:nvPr>
            <p:ph type="ctrTitle"/>
          </p:nvPr>
        </p:nvSpPr>
        <p:spPr>
          <a:xfrm>
            <a:off x="1027250" y="1206974"/>
            <a:ext cx="7772400" cy="1470025"/>
          </a:xfrm>
        </p:spPr>
        <p:txBody>
          <a:bodyPr>
            <a:noAutofit/>
          </a:bodyPr>
          <a:lstStyle/>
          <a:p>
            <a:pPr algn="r"/>
            <a:r>
              <a:rPr lang="en-US" sz="5400" dirty="0" smtClean="0">
                <a:latin typeface="American Typewriter"/>
                <a:cs typeface="American Typewriter"/>
              </a:rPr>
              <a:t>Don’t Call it </a:t>
            </a:r>
            <a:br>
              <a:rPr lang="en-US" sz="5400" dirty="0" smtClean="0">
                <a:latin typeface="American Typewriter"/>
                <a:cs typeface="American Typewriter"/>
              </a:rPr>
            </a:br>
            <a:r>
              <a:rPr lang="en-US" sz="5400" dirty="0" smtClean="0">
                <a:latin typeface="American Typewriter"/>
                <a:cs typeface="American Typewriter"/>
              </a:rPr>
              <a:t>Literacy!</a:t>
            </a:r>
            <a:endParaRPr lang="en-US" sz="5400" dirty="0">
              <a:latin typeface="American Typewriter"/>
              <a:cs typeface="American Typewriter"/>
            </a:endParaRPr>
          </a:p>
        </p:txBody>
      </p:sp>
      <p:cxnSp>
        <p:nvCxnSpPr>
          <p:cNvPr id="7" name="Straight Connector 6"/>
          <p:cNvCxnSpPr/>
          <p:nvPr/>
        </p:nvCxnSpPr>
        <p:spPr>
          <a:xfrm>
            <a:off x="5343008" y="2914316"/>
            <a:ext cx="328863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047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stretch>
            <a:fillRect/>
          </a:stretch>
        </p:blipFill>
        <p:spPr>
          <a:xfrm>
            <a:off x="-540705" y="0"/>
            <a:ext cx="9875519" cy="6858000"/>
          </a:xfrm>
          <a:prstGeom prst="rect">
            <a:avLst/>
          </a:prstGeom>
        </p:spPr>
      </p:pic>
      <p:sp>
        <p:nvSpPr>
          <p:cNvPr id="6" name="Rectangle 5"/>
          <p:cNvSpPr/>
          <p:nvPr/>
        </p:nvSpPr>
        <p:spPr>
          <a:xfrm>
            <a:off x="3524908" y="0"/>
            <a:ext cx="580990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01720" y="0"/>
            <a:ext cx="231546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16865" y="354267"/>
            <a:ext cx="4283607" cy="62575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5400" dirty="0" smtClean="0">
                <a:solidFill>
                  <a:srgbClr val="000000"/>
                </a:solidFill>
              </a:rPr>
              <a:t>The word-rich get richer while the word-poor get poorer</a:t>
            </a:r>
          </a:p>
          <a:p>
            <a:pPr algn="r"/>
            <a:endParaRPr lang="en-US" sz="1800" dirty="0" smtClean="0">
              <a:solidFill>
                <a:srgbClr val="000000"/>
              </a:solidFill>
            </a:endParaRPr>
          </a:p>
          <a:p>
            <a:pPr algn="r"/>
            <a:endParaRPr lang="en-US" sz="1600" dirty="0" smtClean="0">
              <a:solidFill>
                <a:srgbClr val="000000"/>
              </a:solidFill>
            </a:endParaRPr>
          </a:p>
          <a:p>
            <a:endParaRPr lang="en-US" sz="5400" dirty="0">
              <a:solidFill>
                <a:srgbClr val="000000"/>
              </a:solidFill>
            </a:endParaRPr>
          </a:p>
          <a:p>
            <a:endParaRPr lang="en-US" sz="5400" dirty="0">
              <a:solidFill>
                <a:srgbClr val="000000"/>
              </a:solidFill>
            </a:endParaRPr>
          </a:p>
        </p:txBody>
      </p:sp>
      <p:sp>
        <p:nvSpPr>
          <p:cNvPr id="9" name="Title 1"/>
          <p:cNvSpPr txBox="1">
            <a:spLocks/>
          </p:cNvSpPr>
          <p:nvPr/>
        </p:nvSpPr>
        <p:spPr>
          <a:xfrm>
            <a:off x="4961585" y="4326096"/>
            <a:ext cx="4028557" cy="43170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solidFill>
                  <a:srgbClr val="000000"/>
                </a:solidFill>
              </a:rPr>
              <a:t>Canadian Association of School Librarians</a:t>
            </a:r>
            <a:endParaRPr lang="en-US" sz="3600" dirty="0">
              <a:solidFill>
                <a:srgbClr val="000000"/>
              </a:solidFill>
            </a:endParaRPr>
          </a:p>
        </p:txBody>
      </p:sp>
    </p:spTree>
    <p:extLst>
      <p:ext uri="{BB962C8B-B14F-4D97-AF65-F5344CB8AC3E}">
        <p14:creationId xmlns:p14="http://schemas.microsoft.com/office/powerpoint/2010/main" val="2940642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3">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842317" y="470889"/>
            <a:ext cx="7697481" cy="6257532"/>
          </a:xfrm>
        </p:spPr>
        <p:txBody>
          <a:bodyPr>
            <a:normAutofit/>
          </a:bodyPr>
          <a:lstStyle/>
          <a:p>
            <a:r>
              <a:rPr lang="en-US" sz="5400" dirty="0" smtClean="0"/>
              <a:t>We are the word-rich</a:t>
            </a:r>
            <a:endParaRPr lang="en-US" sz="5400" dirty="0"/>
          </a:p>
        </p:txBody>
      </p:sp>
    </p:spTree>
    <p:extLst>
      <p:ext uri="{BB962C8B-B14F-4D97-AF65-F5344CB8AC3E}">
        <p14:creationId xmlns:p14="http://schemas.microsoft.com/office/powerpoint/2010/main" val="26441973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1-14 at 21.01.18.png"/>
          <p:cNvPicPr>
            <a:picLocks noChangeAspect="1"/>
          </p:cNvPicPr>
          <p:nvPr/>
        </p:nvPicPr>
        <p:blipFill rotWithShape="1">
          <a:blip r:embed="rId2">
            <a:extLst>
              <a:ext uri="{28A0092B-C50C-407E-A947-70E740481C1C}">
                <a14:useLocalDpi xmlns:a14="http://schemas.microsoft.com/office/drawing/2010/main" val="0"/>
              </a:ext>
            </a:extLst>
          </a:blip>
          <a:srcRect l="1" r="1120"/>
          <a:stretch/>
        </p:blipFill>
        <p:spPr>
          <a:xfrm>
            <a:off x="-2632742" y="-971222"/>
            <a:ext cx="5265484" cy="3975225"/>
          </a:xfrm>
          <a:prstGeom prst="rect">
            <a:avLst/>
          </a:prstGeom>
        </p:spPr>
      </p:pic>
      <p:sp>
        <p:nvSpPr>
          <p:cNvPr id="5" name="Rectangle 4"/>
          <p:cNvSpPr/>
          <p:nvPr/>
        </p:nvSpPr>
        <p:spPr>
          <a:xfrm>
            <a:off x="3986261" y="1716705"/>
            <a:ext cx="4832900" cy="76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68464" y="0"/>
            <a:ext cx="10016935" cy="6858000"/>
          </a:xfrm>
          <a:prstGeom prst="rect">
            <a:avLst/>
          </a:prstGeom>
        </p:spPr>
      </p:pic>
    </p:spTree>
    <p:extLst>
      <p:ext uri="{BB962C8B-B14F-4D97-AF65-F5344CB8AC3E}">
        <p14:creationId xmlns:p14="http://schemas.microsoft.com/office/powerpoint/2010/main" val="211370911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TotalTime>
  <Words>1719</Words>
  <Application>Microsoft Macintosh PowerPoint</Application>
  <PresentationFormat>On-screen Show (4:3)</PresentationFormat>
  <Paragraphs>177</Paragraphs>
  <Slides>66</Slides>
  <Notes>26</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1_Office Theme</vt:lpstr>
      <vt:lpstr>Don’t Call it  Literacy!</vt:lpstr>
      <vt:lpstr>Don’t Call it  Literacy!</vt:lpstr>
      <vt:lpstr>Shouldn’t we be angrier?</vt:lpstr>
      <vt:lpstr>Young people</vt:lpstr>
      <vt:lpstr>Parents</vt:lpstr>
      <vt:lpstr>Teachers</vt:lpstr>
      <vt:lpstr>PowerPoint Presentation</vt:lpstr>
      <vt:lpstr>We are the word-rich</vt:lpstr>
      <vt:lpstr>PowerPoint Presentation</vt:lpstr>
      <vt:lpstr>‘Too often the argument for reading is made by those who have spent their lives as insiders; the pleasures of solitary reading are so obvious, the value of reading so self-evident, that we fail to appreciate how utterly strange reading is to the outsider’ </vt:lpstr>
      <vt:lpstr>‘Students who begin with high verbal aptitudes find themselves in verbally enriched social environments and have a double advantage’ </vt:lpstr>
      <vt:lpstr>‘While good readers gain new skills very rapidly, and quickly move from learning to read to reading to learn, poor readers become increasingly frustrated with the act of reading, and try to avoid reading where possible’ </vt:lpstr>
      <vt:lpstr>‘Spoken language forms a constraint, a ceiling not only on the ability to comprehend, but also on the ability to write, beyond which literacy cannot progress’ </vt:lpstr>
      <vt:lpstr>PowerPoint Presentation</vt:lpstr>
      <vt:lpstr>PowerPoint Presentation</vt:lpstr>
      <vt:lpstr>PowerPoint Presentation</vt:lpstr>
      <vt:lpstr>PowerPoint Presentation</vt:lpstr>
      <vt:lpstr>PowerPoint Presentation</vt:lpstr>
      <vt:lpstr>Ofsted</vt:lpstr>
      <vt:lpstr>Teachers’ Standards</vt:lpstr>
      <vt:lpstr>3. DEMONSTRATE GOOD SUBJECT AND CURRICULUM KNOWLEDGE  </vt:lpstr>
      <vt:lpstr>Appraisal</vt:lpstr>
      <vt:lpstr>We are the word-rich and there are things we do</vt:lpstr>
      <vt:lpstr>Demo: 1 sentence</vt:lpstr>
      <vt:lpstr>We are the word-rich and there are things we do</vt:lpstr>
      <vt:lpstr>  1: We self-regulate: we know that accuracy counts  (in many contexts)</vt:lpstr>
      <vt:lpstr>2: We understand ‘interestingness’: sentence &amp; lexical variety</vt:lpstr>
      <vt:lpstr>3: We know that reading matters: we have reading strategies</vt:lpstr>
      <vt:lpstr>4: We know that some words in our culture carry extraordinary power</vt:lpstr>
      <vt:lpstr>5: We keep these things secret</vt:lpstr>
      <vt:lpstr>What if we made  the implicit explicit …</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vt:lpstr>
      <vt:lpstr>A: Write a horror story</vt:lpstr>
      <vt:lpstr>B: Write a horror story located in a benign setting</vt:lpstr>
      <vt:lpstr>C: Write a horror story located in a benign setting using narrative disjuncture and second-person voice</vt:lpstr>
      <vt:lpstr>PowerPoint Presentation</vt:lpstr>
      <vt:lpstr>Don’t Call it  Literacy!</vt:lpstr>
      <vt:lpstr>PowerPoint Presentation</vt:lpstr>
      <vt:lpstr>PowerPoint Presentation</vt:lpstr>
      <vt:lpstr>Don’t Call it  Literacy!</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Call it Literacy!</dc:title>
  <dc:creator>Geoff Barton</dc:creator>
  <cp:lastModifiedBy>Geoff Barton</cp:lastModifiedBy>
  <cp:revision>26</cp:revision>
  <dcterms:created xsi:type="dcterms:W3CDTF">2013-11-14T21:00:10Z</dcterms:created>
  <dcterms:modified xsi:type="dcterms:W3CDTF">2013-11-15T06:49:58Z</dcterms:modified>
</cp:coreProperties>
</file>