
<file path=[Content_Types].xml><?xml version="1.0" encoding="utf-8"?>
<Types xmlns="http://schemas.openxmlformats.org/package/2006/content-types">
  <Default Extension="xml" ContentType="application/xml"/>
  <Default Extension="doc" ContentType="application/msword"/>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notesSlides/notesSlide2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36"/>
  </p:notesMasterIdLst>
  <p:sldIdLst>
    <p:sldId id="642" r:id="rId3"/>
    <p:sldId id="636" r:id="rId4"/>
    <p:sldId id="635" r:id="rId5"/>
    <p:sldId id="381" r:id="rId6"/>
    <p:sldId id="550" r:id="rId7"/>
    <p:sldId id="401" r:id="rId8"/>
    <p:sldId id="318" r:id="rId9"/>
    <p:sldId id="319" r:id="rId10"/>
    <p:sldId id="557" r:id="rId11"/>
    <p:sldId id="560" r:id="rId12"/>
    <p:sldId id="561" r:id="rId13"/>
    <p:sldId id="566" r:id="rId14"/>
    <p:sldId id="568" r:id="rId15"/>
    <p:sldId id="569" r:id="rId16"/>
    <p:sldId id="570" r:id="rId17"/>
    <p:sldId id="572" r:id="rId18"/>
    <p:sldId id="573" r:id="rId19"/>
    <p:sldId id="369" r:id="rId20"/>
    <p:sldId id="577" r:id="rId21"/>
    <p:sldId id="336" r:id="rId22"/>
    <p:sldId id="407" r:id="rId23"/>
    <p:sldId id="359" r:id="rId24"/>
    <p:sldId id="321" r:id="rId25"/>
    <p:sldId id="583" r:id="rId26"/>
    <p:sldId id="269" r:id="rId27"/>
    <p:sldId id="408" r:id="rId28"/>
    <p:sldId id="312" r:id="rId29"/>
    <p:sldId id="313" r:id="rId30"/>
    <p:sldId id="314" r:id="rId31"/>
    <p:sldId id="409" r:id="rId32"/>
    <p:sldId id="315" r:id="rId33"/>
    <p:sldId id="316" r:id="rId34"/>
    <p:sldId id="405" r:id="rId35"/>
    <p:sldId id="637" r:id="rId36"/>
    <p:sldId id="597" r:id="rId37"/>
    <p:sldId id="586" r:id="rId38"/>
    <p:sldId id="411" r:id="rId39"/>
    <p:sldId id="349" r:id="rId40"/>
    <p:sldId id="350" r:id="rId41"/>
    <p:sldId id="544" r:id="rId42"/>
    <p:sldId id="589" r:id="rId43"/>
    <p:sldId id="590" r:id="rId44"/>
    <p:sldId id="353" r:id="rId45"/>
    <p:sldId id="354" r:id="rId46"/>
    <p:sldId id="591" r:id="rId47"/>
    <p:sldId id="592" r:id="rId48"/>
    <p:sldId id="593" r:id="rId49"/>
    <p:sldId id="594" r:id="rId50"/>
    <p:sldId id="595" r:id="rId51"/>
    <p:sldId id="596" r:id="rId52"/>
    <p:sldId id="599" r:id="rId53"/>
    <p:sldId id="326" r:id="rId54"/>
    <p:sldId id="328" r:id="rId55"/>
    <p:sldId id="600" r:id="rId56"/>
    <p:sldId id="322" r:id="rId57"/>
    <p:sldId id="485" r:id="rId58"/>
    <p:sldId id="486" r:id="rId59"/>
    <p:sldId id="487" r:id="rId60"/>
    <p:sldId id="488" r:id="rId61"/>
    <p:sldId id="489" r:id="rId62"/>
    <p:sldId id="490" r:id="rId63"/>
    <p:sldId id="491" r:id="rId64"/>
    <p:sldId id="492" r:id="rId65"/>
    <p:sldId id="493" r:id="rId66"/>
    <p:sldId id="494" r:id="rId67"/>
    <p:sldId id="495" r:id="rId68"/>
    <p:sldId id="496" r:id="rId69"/>
    <p:sldId id="497" r:id="rId70"/>
    <p:sldId id="499" r:id="rId71"/>
    <p:sldId id="644" r:id="rId72"/>
    <p:sldId id="643" r:id="rId73"/>
    <p:sldId id="500" r:id="rId74"/>
    <p:sldId id="501" r:id="rId75"/>
    <p:sldId id="502" r:id="rId76"/>
    <p:sldId id="503" r:id="rId77"/>
    <p:sldId id="504" r:id="rId78"/>
    <p:sldId id="505" r:id="rId79"/>
    <p:sldId id="506" r:id="rId80"/>
    <p:sldId id="507" r:id="rId81"/>
    <p:sldId id="508" r:id="rId82"/>
    <p:sldId id="529" r:id="rId83"/>
    <p:sldId id="530" r:id="rId84"/>
    <p:sldId id="606" r:id="rId85"/>
    <p:sldId id="611" r:id="rId86"/>
    <p:sldId id="608" r:id="rId87"/>
    <p:sldId id="603" r:id="rId88"/>
    <p:sldId id="609" r:id="rId89"/>
    <p:sldId id="545" r:id="rId90"/>
    <p:sldId id="613" r:id="rId91"/>
    <p:sldId id="372" r:id="rId92"/>
    <p:sldId id="373" r:id="rId93"/>
    <p:sldId id="614" r:id="rId94"/>
    <p:sldId id="385" r:id="rId95"/>
    <p:sldId id="615" r:id="rId96"/>
    <p:sldId id="617" r:id="rId97"/>
    <p:sldId id="534" r:id="rId98"/>
    <p:sldId id="616" r:id="rId99"/>
    <p:sldId id="533" r:id="rId100"/>
    <p:sldId id="535" r:id="rId101"/>
    <p:sldId id="536" r:id="rId102"/>
    <p:sldId id="537" r:id="rId103"/>
    <p:sldId id="538" r:id="rId104"/>
    <p:sldId id="539" r:id="rId105"/>
    <p:sldId id="618" r:id="rId106"/>
    <p:sldId id="624" r:id="rId107"/>
    <p:sldId id="619" r:id="rId108"/>
    <p:sldId id="625" r:id="rId109"/>
    <p:sldId id="588" r:id="rId110"/>
    <p:sldId id="620" r:id="rId111"/>
    <p:sldId id="621" r:id="rId112"/>
    <p:sldId id="509" r:id="rId113"/>
    <p:sldId id="510" r:id="rId114"/>
    <p:sldId id="511" r:id="rId115"/>
    <p:sldId id="512" r:id="rId116"/>
    <p:sldId id="513" r:id="rId117"/>
    <p:sldId id="514" r:id="rId118"/>
    <p:sldId id="515" r:id="rId119"/>
    <p:sldId id="516" r:id="rId120"/>
    <p:sldId id="517" r:id="rId121"/>
    <p:sldId id="518" r:id="rId122"/>
    <p:sldId id="622" r:id="rId123"/>
    <p:sldId id="626" r:id="rId124"/>
    <p:sldId id="627" r:id="rId125"/>
    <p:sldId id="623" r:id="rId126"/>
    <p:sldId id="628" r:id="rId127"/>
    <p:sldId id="638" r:id="rId128"/>
    <p:sldId id="639" r:id="rId129"/>
    <p:sldId id="640" r:id="rId130"/>
    <p:sldId id="633" r:id="rId131"/>
    <p:sldId id="641" r:id="rId132"/>
    <p:sldId id="630" r:id="rId133"/>
    <p:sldId id="631" r:id="rId134"/>
    <p:sldId id="541" r:id="rId1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5" d="100"/>
          <a:sy n="75" d="100"/>
        </p:scale>
        <p:origin x="-118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notesMaster" Target="notesMasters/notesMaster1.xml"/><Relationship Id="rId137" Type="http://schemas.openxmlformats.org/officeDocument/2006/relationships/printerSettings" Target="printerSettings/printerSettings1.bin"/><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theme" Target="theme/theme1.xml"/><Relationship Id="rId1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1DC061-0F0A-2745-94E1-1C4285C84F01}" type="datetimeFigureOut">
              <a:rPr lang="en-US" smtClean="0"/>
              <a:t>02/03/17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AD249-148C-3E43-9A62-F8BD054F455D}" type="slidenum">
              <a:rPr lang="en-US" smtClean="0"/>
              <a:t>‹#›</a:t>
            </a:fld>
            <a:endParaRPr lang="en-US"/>
          </a:p>
        </p:txBody>
      </p:sp>
    </p:spTree>
    <p:extLst>
      <p:ext uri="{BB962C8B-B14F-4D97-AF65-F5344CB8AC3E}">
        <p14:creationId xmlns:p14="http://schemas.microsoft.com/office/powerpoint/2010/main" val="2201572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dirty="0" smtClean="0"/>
              <a:t>; 5 they’re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2</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54</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72</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73</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solidFill>
                  <a:prstClr val="black"/>
                </a:solidFill>
                <a:latin typeface="Arial" charset="0"/>
              </a:rPr>
              <a:pPr/>
              <a:t>74</a:t>
            </a:fld>
            <a:endParaRPr lang="en-US">
              <a:solidFill>
                <a:prstClr val="black"/>
              </a:solidFill>
              <a:latin typeface="Arial" charset="0"/>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solidFill>
                  <a:prstClr val="black"/>
                </a:solidFill>
                <a:latin typeface="Arial" charset="0"/>
              </a:rPr>
              <a:pPr/>
              <a:t>75</a:t>
            </a:fld>
            <a:endParaRPr lang="en-US">
              <a:solidFill>
                <a:prstClr val="black"/>
              </a:solidFill>
              <a:latin typeface="Arial" charset="0"/>
            </a:endParaRPr>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solidFill>
                  <a:prstClr val="black"/>
                </a:solidFill>
                <a:latin typeface="Arial" charset="0"/>
              </a:rPr>
              <a:pPr/>
              <a:t>76</a:t>
            </a:fld>
            <a:endParaRPr lang="en-US">
              <a:solidFill>
                <a:prstClr val="black"/>
              </a:solidFill>
              <a:latin typeface="Arial" charset="0"/>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solidFill>
                  <a:prstClr val="black"/>
                </a:solidFill>
                <a:latin typeface="Arial" charset="0"/>
              </a:rPr>
              <a:pPr/>
              <a:t>77</a:t>
            </a:fld>
            <a:endParaRPr lang="en-US">
              <a:solidFill>
                <a:prstClr val="black"/>
              </a:solidFill>
              <a:latin typeface="Arial" charset="0"/>
            </a:endParaRPr>
          </a:p>
        </p:txBody>
      </p:sp>
      <p:sp>
        <p:nvSpPr>
          <p:cNvPr id="61443" name="Rectangle 2"/>
          <p:cNvSpPr>
            <a:spLocks noGrp="1" noRot="1" noChangeAspect="1" noChangeArrowheads="1" noTextEdit="1"/>
          </p:cNvSpPr>
          <p:nvPr>
            <p:ph type="sldImg"/>
          </p:nvPr>
        </p:nvSpPr>
        <p:spPr>
          <a:xfrm>
            <a:off x="1143000" y="685800"/>
            <a:ext cx="4572000" cy="3429000"/>
          </a:xfrm>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solidFill>
                  <a:prstClr val="black"/>
                </a:solidFill>
                <a:latin typeface="Arial" charset="0"/>
              </a:rPr>
              <a:pPr/>
              <a:t>78</a:t>
            </a:fld>
            <a:endParaRPr lang="en-US">
              <a:solidFill>
                <a:prstClr val="black"/>
              </a:solidFill>
              <a:latin typeface="Arial" charset="0"/>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solidFill>
                  <a:prstClr val="black"/>
                </a:solidFill>
                <a:latin typeface="Arial" charset="0"/>
              </a:rPr>
              <a:pPr/>
              <a:t>79</a:t>
            </a:fld>
            <a:endParaRPr lang="en-US">
              <a:solidFill>
                <a:prstClr val="black"/>
              </a:solidFill>
              <a:latin typeface="Arial" charset="0"/>
            </a:endParaRPr>
          </a:p>
        </p:txBody>
      </p:sp>
      <p:sp>
        <p:nvSpPr>
          <p:cNvPr id="65539" name="Rectangle 2"/>
          <p:cNvSpPr>
            <a:spLocks noGrp="1" noRot="1" noChangeAspect="1" noChangeArrowheads="1" noTextEdit="1"/>
          </p:cNvSpPr>
          <p:nvPr>
            <p:ph type="sldImg"/>
          </p:nvPr>
        </p:nvSpPr>
        <p:spPr>
          <a:xfrm>
            <a:off x="1143000" y="685800"/>
            <a:ext cx="4572000" cy="3429000"/>
          </a:xfrm>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solidFill>
                  <a:prstClr val="black"/>
                </a:solidFill>
                <a:latin typeface="Arial" charset="0"/>
              </a:rPr>
              <a:pPr/>
              <a:t>80</a:t>
            </a:fld>
            <a:endParaRPr lang="en-US">
              <a:solidFill>
                <a:prstClr val="black"/>
              </a:solidFill>
              <a:latin typeface="Arial" charset="0"/>
            </a:endParaRPr>
          </a:p>
        </p:txBody>
      </p:sp>
      <p:sp>
        <p:nvSpPr>
          <p:cNvPr id="67587" name="Rectangle 2"/>
          <p:cNvSpPr>
            <a:spLocks noGrp="1" noRot="1" noChangeAspect="1" noChangeArrowheads="1" noTextEdit="1"/>
          </p:cNvSpPr>
          <p:nvPr>
            <p:ph type="sldImg"/>
          </p:nvPr>
        </p:nvSpPr>
        <p:spPr>
          <a:xfrm>
            <a:off x="1143000" y="685800"/>
            <a:ext cx="4572000" cy="3429000"/>
          </a:xfrm>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dirty="0" smtClean="0"/>
              <a:t>; 5 they’re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3</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CFA47-B410-C84E-A6E2-FA0A9FFFA6FA}" type="slidenum">
              <a:rPr lang="en-US"/>
              <a:pPr/>
              <a:t>87</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3F38458-EE0D-AB4C-A97B-1B5030395F96}" type="slidenum">
              <a:rPr lang="en-US" sz="1200"/>
              <a:pPr/>
              <a:t>95</a:t>
            </a:fld>
            <a:endParaRPr lang="en-US" sz="1200"/>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2281141D-443D-3544-8B1C-A188896EC12D}" type="slidenum">
              <a:rPr lang="en-US">
                <a:solidFill>
                  <a:prstClr val="black"/>
                </a:solidFill>
                <a:latin typeface="Arial" charset="0"/>
              </a:rPr>
              <a:pPr/>
              <a:t>111</a:t>
            </a:fld>
            <a:endParaRPr lang="en-US">
              <a:solidFill>
                <a:prstClr val="black"/>
              </a:solidFill>
              <a:latin typeface="Arial" charset="0"/>
            </a:endParaRPr>
          </a:p>
        </p:txBody>
      </p:sp>
      <p:sp>
        <p:nvSpPr>
          <p:cNvPr id="829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pPr eaLnBrk="1" hangingPunct="1">
              <a:spcBef>
                <a:spcPct val="0"/>
              </a:spcBef>
            </a:pPr>
            <a:r>
              <a:rPr lang="en-US" sz="2000" dirty="0" smtClean="0">
                <a:latin typeface="Arial" charset="0"/>
              </a:rPr>
              <a:t>7 spellings: Government – February – parliament</a:t>
            </a:r>
            <a:r>
              <a:rPr lang="en-US" sz="2000" baseline="0" dirty="0" smtClean="0">
                <a:latin typeface="Arial" charset="0"/>
              </a:rPr>
              <a:t> </a:t>
            </a:r>
            <a:r>
              <a:rPr lang="en-US" sz="2000" dirty="0" smtClean="0">
                <a:latin typeface="Arial" charset="0"/>
              </a:rPr>
              <a:t>– separate – believe – necessary - accommodation</a:t>
            </a:r>
            <a:endParaRPr lang="en-US" sz="2000" dirty="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dirty="0" smtClean="0"/>
              <a:t>; 5 they’re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127</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dirty="0" smtClean="0"/>
              <a:t>; 5 they’re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128</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dirty="0" smtClean="0"/>
              <a:t>; 5 they’re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129</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dirty="0" smtClean="0"/>
              <a:t>; 5 they’re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130</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671B6F8-C73E-DF4A-97F6-DB68CBE2A4AD}" type="slidenum">
              <a:rPr lang="en-US" sz="1200"/>
              <a:pPr/>
              <a:t>131</a:t>
            </a:fld>
            <a:endParaRPr lang="en-US" sz="1200"/>
          </a:p>
        </p:txBody>
      </p:sp>
      <p:sp>
        <p:nvSpPr>
          <p:cNvPr id="203779" name="Rectangle 2"/>
          <p:cNvSpPr>
            <a:spLocks noGrp="1" noRot="1" noChangeAspect="1" noChangeArrowheads="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www.physics.org</a:t>
            </a:r>
            <a:r>
              <a:rPr lang="en-US" dirty="0" smtClean="0"/>
              <a:t>/</a:t>
            </a:r>
            <a:r>
              <a:rPr lang="en-US" dirty="0" err="1" smtClean="0"/>
              <a:t>article-questions.asp?id</a:t>
            </a:r>
            <a:r>
              <a:rPr lang="en-US" dirty="0" smtClean="0"/>
              <a:t>=55</a:t>
            </a:r>
          </a:p>
          <a:p>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5</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CFA47-B410-C84E-A6E2-FA0A9FFFA6FA}" type="slidenum">
              <a:rPr lang="en-US"/>
              <a:pPr/>
              <a:t>17</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19</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35</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Driven by testing - 1</a:t>
            </a:r>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49</a:t>
            </a:fld>
            <a:endParaRPr lang="en-US"/>
          </a:p>
        </p:txBody>
      </p:sp>
    </p:spTree>
    <p:extLst>
      <p:ext uri="{BB962C8B-B14F-4D97-AF65-F5344CB8AC3E}">
        <p14:creationId xmlns:p14="http://schemas.microsoft.com/office/powerpoint/2010/main" val="8126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Driven by testing - 1</a:t>
            </a:r>
          </a:p>
          <a:p>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50</a:t>
            </a:fld>
            <a:endParaRPr lang="en-US"/>
          </a:p>
        </p:txBody>
      </p:sp>
    </p:spTree>
    <p:extLst>
      <p:ext uri="{BB962C8B-B14F-4D97-AF65-F5344CB8AC3E}">
        <p14:creationId xmlns:p14="http://schemas.microsoft.com/office/powerpoint/2010/main" val="352551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51</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02/03/17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2228968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02/03/17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79646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02/03/17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784669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02/03/17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02/03/17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02/03/17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02/03/17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02/03/17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02/03/17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02/03/17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02/03/17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02/03/17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882201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02/03/17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02/03/17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02/03/17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D366756-0DFD-2340-B759-08811B24C505}" type="datetimeFigureOut">
              <a:rPr lang="en-US" smtClean="0"/>
              <a:t>02/03/17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96511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D366756-0DFD-2340-B759-08811B24C505}" type="datetimeFigureOut">
              <a:rPr lang="en-US" smtClean="0"/>
              <a:t>02/03/17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66975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D366756-0DFD-2340-B759-08811B24C505}" type="datetimeFigureOut">
              <a:rPr lang="en-US" smtClean="0"/>
              <a:t>02/03/17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65329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D366756-0DFD-2340-B759-08811B24C505}" type="datetimeFigureOut">
              <a:rPr lang="en-US" smtClean="0"/>
              <a:t>02/03/17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53788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66756-0DFD-2340-B759-08811B24C505}" type="datetimeFigureOut">
              <a:rPr lang="en-US" smtClean="0"/>
              <a:t>02/03/17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62275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366756-0DFD-2340-B759-08811B24C505}" type="datetimeFigureOut">
              <a:rPr lang="en-US" smtClean="0"/>
              <a:t>02/03/17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62304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366756-0DFD-2340-B759-08811B24C505}" type="datetimeFigureOut">
              <a:rPr lang="en-US" smtClean="0"/>
              <a:t>02/03/17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6631619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66756-0DFD-2340-B759-08811B24C505}" type="datetimeFigureOut">
              <a:rPr lang="en-US" smtClean="0"/>
              <a:t>02/03/17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ED10E-E9B5-C440-A005-59B98F4A0852}" type="slidenum">
              <a:rPr lang="en-US" smtClean="0"/>
              <a:t>‹#›</a:t>
            </a:fld>
            <a:endParaRPr lang="en-US"/>
          </a:p>
        </p:txBody>
      </p:sp>
    </p:spTree>
    <p:extLst>
      <p:ext uri="{BB962C8B-B14F-4D97-AF65-F5344CB8AC3E}">
        <p14:creationId xmlns:p14="http://schemas.microsoft.com/office/powerpoint/2010/main" val="2833925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fontAlgn="base">
              <a:spcBef>
                <a:spcPct val="0"/>
              </a:spcBef>
              <a:spcAft>
                <a:spcPct val="0"/>
              </a:spcAft>
              <a:defRPr/>
            </a:pPr>
            <a:fld id="{B6C7E0FA-D803-6245-994C-38D7B196184B}" type="datetime1">
              <a:rPr lang="en-US">
                <a:ea typeface="ＭＳ Ｐゴシック" charset="-128"/>
                <a:cs typeface="ＭＳ Ｐゴシック" charset="-128"/>
              </a:rPr>
              <a:pPr fontAlgn="base">
                <a:spcBef>
                  <a:spcPct val="0"/>
                </a:spcBef>
                <a:spcAft>
                  <a:spcPct val="0"/>
                </a:spcAft>
                <a:defRPr/>
              </a:pPr>
              <a:t>02/03/17</a:t>
            </a:fld>
            <a:endParaRPr lang="en-US">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fontAlgn="base">
              <a:spcBef>
                <a:spcPct val="0"/>
              </a:spcBef>
              <a:spcAft>
                <a:spcPct val="0"/>
              </a:spcAft>
              <a:defRPr/>
            </a:pPr>
            <a:fld id="{6511AF8B-733C-CA45-A62A-FCEC9829E7EA}" type="slidenum">
              <a:rPr lang="en-US">
                <a:ea typeface="ＭＳ Ｐゴシック" charset="-128"/>
                <a:cs typeface="ＭＳ Ｐゴシック" charset="-128"/>
              </a:rPr>
              <a:pPr fontAlgn="base">
                <a:spcBef>
                  <a:spcPct val="0"/>
                </a:spcBef>
                <a:spcAft>
                  <a:spcPct val="0"/>
                </a:spcAft>
                <a:defRPr/>
              </a:pPr>
              <a:t>‹#›</a:t>
            </a:fld>
            <a:endParaRPr lang="en-US">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file://localhost/Users/geoff/Documents/PowerPoint/Ofsted%20Literacy/Literacy_Stats_Wallpaper.pptx"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9.pn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Word_97_-_2004_Document2.doc"/><Relationship Id="rId5" Type="http://schemas.openxmlformats.org/officeDocument/2006/relationships/image" Target="../media/image60.emf"/><Relationship Id="rId6" Type="http://schemas.openxmlformats.org/officeDocument/2006/relationships/image" Target="../media/image59.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Microsoft_Word_97_-_2004_Document3.doc"/><Relationship Id="rId5" Type="http://schemas.openxmlformats.org/officeDocument/2006/relationships/image" Target="../media/image61.emf"/><Relationship Id="rId6" Type="http://schemas.openxmlformats.org/officeDocument/2006/relationships/image" Target="../media/image59.png"/><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oleObject" Target="../embeddings/Microsoft_Word_97_-_2004_Document4.doc"/><Relationship Id="rId5" Type="http://schemas.openxmlformats.org/officeDocument/2006/relationships/image" Target="../media/image62.emf"/><Relationship Id="rId6" Type="http://schemas.openxmlformats.org/officeDocument/2006/relationships/image" Target="../media/image59.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Microsoft_Word_97_-_2004_Document5.doc"/><Relationship Id="rId5" Type="http://schemas.openxmlformats.org/officeDocument/2006/relationships/image" Target="../media/image63.emf"/><Relationship Id="rId6" Type="http://schemas.openxmlformats.org/officeDocument/2006/relationships/image" Target="../media/image59.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oleObject" Target="../embeddings/Microsoft_Word_97_-_2004_Document6.doc"/><Relationship Id="rId5" Type="http://schemas.openxmlformats.org/officeDocument/2006/relationships/image" Target="../media/image64.emf"/><Relationship Id="rId6" Type="http://schemas.openxmlformats.org/officeDocument/2006/relationships/image" Target="../media/image59.png"/><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oleObject" Target="../embeddings/Microsoft_Word_97_-_2004_Document7.doc"/><Relationship Id="rId5" Type="http://schemas.openxmlformats.org/officeDocument/2006/relationships/image" Target="../media/image65.emf"/><Relationship Id="rId6" Type="http://schemas.openxmlformats.org/officeDocument/2006/relationships/image" Target="../media/image59.png"/><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oleObject" Target="../embeddings/Microsoft_Word_97_-_2004_Document8.doc"/><Relationship Id="rId5" Type="http://schemas.openxmlformats.org/officeDocument/2006/relationships/image" Target="../media/image66.emf"/><Relationship Id="rId6" Type="http://schemas.openxmlformats.org/officeDocument/2006/relationships/image" Target="../media/image59.png"/><Relationship Id="rId1" Type="http://schemas.openxmlformats.org/officeDocument/2006/relationships/vmlDrawing" Target="../drawings/vmlDrawing8.vml"/><Relationship Id="rId2"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oleObject" Target="../embeddings/Microsoft_Word_97_-_2004_Document9.doc"/><Relationship Id="rId5" Type="http://schemas.openxmlformats.org/officeDocument/2006/relationships/image" Target="../media/image67.emf"/><Relationship Id="rId6" Type="http://schemas.openxmlformats.org/officeDocument/2006/relationships/image" Target="../media/image59.pn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oleObject" Target="../embeddings/Microsoft_Word_97_-_2004_Document10.doc"/><Relationship Id="rId5" Type="http://schemas.openxmlformats.org/officeDocument/2006/relationships/image" Target="../media/image68.emf"/><Relationship Id="rId6" Type="http://schemas.openxmlformats.org/officeDocument/2006/relationships/image" Target="../media/image59.png"/><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file://localhost/Users/geoff/Documents/PowerPoint/Ofsted%20Literacy/Literacy_Stats_Wallpaper.pptx"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 Id="rId3" Type="http://schemas.openxmlformats.org/officeDocument/2006/relationships/image" Target="../media/image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52.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15937" y="473364"/>
            <a:ext cx="6878636" cy="6858000"/>
          </a:xfrm>
          <a:prstGeom prst="rect">
            <a:avLst/>
          </a:prstGeom>
        </p:spPr>
      </p:pic>
      <p:sp>
        <p:nvSpPr>
          <p:cNvPr id="6" name="TextBox 5"/>
          <p:cNvSpPr txBox="1"/>
          <p:nvPr/>
        </p:nvSpPr>
        <p:spPr>
          <a:xfrm>
            <a:off x="369455" y="632691"/>
            <a:ext cx="3013363" cy="2123658"/>
          </a:xfrm>
          <a:prstGeom prst="rect">
            <a:avLst/>
          </a:prstGeom>
          <a:noFill/>
        </p:spPr>
        <p:txBody>
          <a:bodyPr wrap="square" rtlCol="0">
            <a:spAutoFit/>
          </a:bodyPr>
          <a:lstStyle/>
          <a:p>
            <a:pPr algn="r"/>
            <a:r>
              <a:rPr lang="en-US" sz="4400" dirty="0"/>
              <a:t>Outstanding Leadership of Literacy</a:t>
            </a:r>
            <a:r>
              <a:rPr lang="en-GB" sz="4400" dirty="0"/>
              <a:t> </a:t>
            </a:r>
            <a:endParaRPr lang="en-US" sz="4400" dirty="0"/>
          </a:p>
        </p:txBody>
      </p:sp>
      <p:sp>
        <p:nvSpPr>
          <p:cNvPr id="7" name="TextBox 6"/>
          <p:cNvSpPr txBox="1"/>
          <p:nvPr/>
        </p:nvSpPr>
        <p:spPr>
          <a:xfrm>
            <a:off x="182419" y="5137780"/>
            <a:ext cx="3292763" cy="646331"/>
          </a:xfrm>
          <a:prstGeom prst="rect">
            <a:avLst/>
          </a:prstGeom>
          <a:noFill/>
        </p:spPr>
        <p:txBody>
          <a:bodyPr wrap="square" rtlCol="0">
            <a:spAutoFit/>
          </a:bodyPr>
          <a:lstStyle/>
          <a:p>
            <a:pPr algn="r"/>
            <a:r>
              <a:rPr lang="en-US" b="1" dirty="0" err="1" smtClean="0">
                <a:solidFill>
                  <a:srgbClr val="000000"/>
                </a:solidFill>
              </a:rPr>
              <a:t>Teachology</a:t>
            </a:r>
            <a:endParaRPr lang="en-US" b="1" dirty="0" smtClean="0">
              <a:solidFill>
                <a:srgbClr val="000000"/>
              </a:solidFill>
            </a:endParaRPr>
          </a:p>
          <a:p>
            <a:pPr algn="r"/>
            <a:fld id="{DB9E52A4-D005-D746-B731-F99C9B58BD9E}" type="datetime3">
              <a:rPr lang="en-GB" smtClean="0">
                <a:solidFill>
                  <a:srgbClr val="0000FF"/>
                </a:solidFill>
              </a:rPr>
              <a:t>2 March 2017</a:t>
            </a:fld>
            <a:endParaRPr lang="en-US" dirty="0">
              <a:solidFill>
                <a:srgbClr val="0000FF"/>
              </a:solidFill>
            </a:endParaRPr>
          </a:p>
        </p:txBody>
      </p:sp>
      <p:sp>
        <p:nvSpPr>
          <p:cNvPr id="8" name="TextBox 7"/>
          <p:cNvSpPr txBox="1"/>
          <p:nvPr/>
        </p:nvSpPr>
        <p:spPr>
          <a:xfrm>
            <a:off x="182419" y="2983444"/>
            <a:ext cx="3292763" cy="1200329"/>
          </a:xfrm>
          <a:prstGeom prst="rect">
            <a:avLst/>
          </a:prstGeom>
          <a:noFill/>
        </p:spPr>
        <p:txBody>
          <a:bodyPr wrap="square" rtlCol="0">
            <a:spAutoFit/>
          </a:bodyPr>
          <a:lstStyle/>
          <a:p>
            <a:pPr algn="r"/>
            <a:r>
              <a:rPr lang="en-US" b="1" dirty="0" smtClean="0">
                <a:solidFill>
                  <a:srgbClr val="000000"/>
                </a:solidFill>
              </a:rPr>
              <a:t>Geoff Barton</a:t>
            </a:r>
            <a:endParaRPr lang="en-US" dirty="0" smtClean="0">
              <a:solidFill>
                <a:srgbClr val="0000FF"/>
              </a:solidFill>
            </a:endParaRPr>
          </a:p>
          <a:p>
            <a:pPr algn="r"/>
            <a:r>
              <a:rPr lang="en-US" dirty="0" smtClean="0">
                <a:solidFill>
                  <a:srgbClr val="0000FF"/>
                </a:solidFill>
              </a:rPr>
              <a:t>Head, King Edward VI School</a:t>
            </a:r>
          </a:p>
          <a:p>
            <a:pPr algn="r"/>
            <a:r>
              <a:rPr lang="en-US" dirty="0" smtClean="0">
                <a:solidFill>
                  <a:srgbClr val="0000FF"/>
                </a:solidFill>
              </a:rPr>
              <a:t>Suffolk</a:t>
            </a:r>
          </a:p>
          <a:p>
            <a:pPr algn="r"/>
            <a:endParaRPr lang="en-US" dirty="0">
              <a:solidFill>
                <a:srgbClr val="0000FF"/>
              </a:solidFill>
            </a:endParaRPr>
          </a:p>
        </p:txBody>
      </p:sp>
      <p:sp>
        <p:nvSpPr>
          <p:cNvPr id="9" name="TextBox 8"/>
          <p:cNvSpPr txBox="1"/>
          <p:nvPr/>
        </p:nvSpPr>
        <p:spPr>
          <a:xfrm>
            <a:off x="0" y="6313766"/>
            <a:ext cx="4794728" cy="461665"/>
          </a:xfrm>
          <a:prstGeom prst="rect">
            <a:avLst/>
          </a:prstGeom>
          <a:noFill/>
        </p:spPr>
        <p:txBody>
          <a:bodyPr wrap="square" rtlCol="0">
            <a:spAutoFit/>
          </a:bodyPr>
          <a:lstStyle/>
          <a:p>
            <a:pPr algn="r"/>
            <a:r>
              <a:rPr lang="en-US" sz="1200" dirty="0" smtClean="0">
                <a:solidFill>
                  <a:srgbClr val="0000FF"/>
                </a:solidFill>
              </a:rPr>
              <a:t>Twitter: @</a:t>
            </a:r>
            <a:r>
              <a:rPr lang="en-US" sz="1200" dirty="0" err="1" smtClean="0">
                <a:solidFill>
                  <a:srgbClr val="0000FF"/>
                </a:solidFill>
              </a:rPr>
              <a:t>RealGeoffBarton</a:t>
            </a:r>
            <a:endParaRPr lang="en-US" sz="1200" dirty="0">
              <a:solidFill>
                <a:srgbClr val="0000FF"/>
              </a:solidFill>
            </a:endParaRPr>
          </a:p>
          <a:p>
            <a:pPr algn="r"/>
            <a:r>
              <a:rPr lang="en-US" sz="1200" dirty="0" smtClean="0">
                <a:solidFill>
                  <a:srgbClr val="0000FF"/>
                </a:solidFill>
              </a:rPr>
              <a:t>Presentation free at: </a:t>
            </a:r>
            <a:r>
              <a:rPr lang="en-US" sz="1200" dirty="0" err="1" smtClean="0">
                <a:solidFill>
                  <a:srgbClr val="0000FF"/>
                </a:solidFill>
              </a:rPr>
              <a:t>geoffbarton.co.uk</a:t>
            </a:r>
            <a:r>
              <a:rPr lang="en-US" sz="1200" dirty="0" smtClean="0">
                <a:solidFill>
                  <a:srgbClr val="0000FF"/>
                </a:solidFill>
              </a:rPr>
              <a:t>/teacher-resources (number 146) </a:t>
            </a:r>
            <a:endParaRPr lang="en-US" sz="1200" dirty="0">
              <a:solidFill>
                <a:srgbClr val="0000FF"/>
              </a:solidFill>
            </a:endParaRPr>
          </a:p>
        </p:txBody>
      </p:sp>
      <p:sp>
        <p:nvSpPr>
          <p:cNvPr id="2" name="Action Button: Document 1">
            <a:hlinkClick r:id="rId3" action="ppaction://hlinkpres?slideindex=1&amp;slidetitle=Literacy Stats … While You Wait" highlightClick="1"/>
          </p:cNvPr>
          <p:cNvSpPr/>
          <p:nvPr/>
        </p:nvSpPr>
        <p:spPr>
          <a:xfrm>
            <a:off x="9144000" y="6313766"/>
            <a:ext cx="380663" cy="544234"/>
          </a:xfrm>
          <a:prstGeom prst="actionButton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177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314776"/>
            <a:ext cx="6919959" cy="3154710"/>
          </a:xfrm>
          <a:prstGeom prst="rect">
            <a:avLst/>
          </a:prstGeom>
          <a:noFill/>
        </p:spPr>
        <p:txBody>
          <a:bodyPr wrap="square" rtlCol="0">
            <a:spAutoFit/>
          </a:bodyPr>
          <a:lstStyle/>
          <a:p>
            <a:pPr algn="ctr"/>
            <a:r>
              <a:rPr lang="en-US" sz="19900" dirty="0" smtClean="0"/>
              <a:t>3</a:t>
            </a:r>
            <a:endParaRPr lang="en-US" sz="199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27411690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476500"/>
            <a:ext cx="43053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0112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3 at 06.50.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0190"/>
          </a:xfrm>
          <a:prstGeom prst="rect">
            <a:avLst/>
          </a:prstGeom>
        </p:spPr>
      </p:pic>
    </p:spTree>
    <p:extLst>
      <p:ext uri="{BB962C8B-B14F-4D97-AF65-F5344CB8AC3E}">
        <p14:creationId xmlns:p14="http://schemas.microsoft.com/office/powerpoint/2010/main" val="4156569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3 at 06.49.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84167">
            <a:off x="1866057" y="773458"/>
            <a:ext cx="5629227" cy="47555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77737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44" y="359508"/>
            <a:ext cx="5303976" cy="954107"/>
          </a:xfrm>
          <a:prstGeom prst="rect">
            <a:avLst/>
          </a:prstGeom>
          <a:noFill/>
        </p:spPr>
        <p:txBody>
          <a:bodyPr wrap="square" rtlCol="0">
            <a:spAutoFit/>
          </a:bodyPr>
          <a:lstStyle/>
          <a:p>
            <a:r>
              <a:rPr lang="en-US" sz="2800" dirty="0" smtClean="0"/>
              <a:t>Keith Grainger:</a:t>
            </a:r>
            <a:r>
              <a:rPr lang="en-US" sz="2800" b="1" dirty="0" smtClean="0"/>
              <a:t> </a:t>
            </a:r>
            <a:r>
              <a:rPr lang="en-US" sz="2800" b="1" dirty="0"/>
              <a:t>Spot Coaching </a:t>
            </a:r>
            <a:endParaRPr lang="en-US" sz="2800" dirty="0" smtClean="0"/>
          </a:p>
          <a:p>
            <a:endParaRPr lang="en-US" sz="2800" dirty="0"/>
          </a:p>
        </p:txBody>
      </p:sp>
      <p:sp>
        <p:nvSpPr>
          <p:cNvPr id="3" name="TextBox 2"/>
          <p:cNvSpPr txBox="1"/>
          <p:nvPr/>
        </p:nvSpPr>
        <p:spPr>
          <a:xfrm>
            <a:off x="1279809" y="2300107"/>
            <a:ext cx="7039692" cy="2308324"/>
          </a:xfrm>
          <a:prstGeom prst="rect">
            <a:avLst/>
          </a:prstGeom>
          <a:noFill/>
        </p:spPr>
        <p:txBody>
          <a:bodyPr wrap="square" rtlCol="0">
            <a:spAutoFit/>
          </a:bodyPr>
          <a:lstStyle/>
          <a:p>
            <a:r>
              <a:rPr lang="en-US" sz="2400" dirty="0"/>
              <a:t>I am left in no doubt that immediate feedback, in the same way that a tennis coach or dance instructor provides, has powerful potential as a professional development tool in teaching. Our recent work has been exhilarating. I hope never to grade a single lesson again.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4158" y="127005"/>
            <a:ext cx="2630922" cy="1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2736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891443"/>
            <a:ext cx="6919959" cy="5632311"/>
          </a:xfrm>
          <a:prstGeom prst="rect">
            <a:avLst/>
          </a:prstGeom>
          <a:noFill/>
        </p:spPr>
        <p:txBody>
          <a:bodyPr wrap="square" rtlCol="0">
            <a:spAutoFit/>
          </a:bodyPr>
          <a:lstStyle/>
          <a:p>
            <a:pPr algn="ctr"/>
            <a:r>
              <a:rPr lang="en-US" sz="7200" dirty="0"/>
              <a:t>5</a:t>
            </a:r>
            <a:r>
              <a:rPr lang="en-US" sz="7200" dirty="0" smtClean="0"/>
              <a:t>: What’s the whole-school approach to speaking &amp; listening?</a:t>
            </a:r>
            <a:endParaRPr lang="en-US" sz="7200" dirty="0"/>
          </a:p>
        </p:txBody>
      </p:sp>
    </p:spTree>
    <p:extLst>
      <p:ext uri="{BB962C8B-B14F-4D97-AF65-F5344CB8AC3E}">
        <p14:creationId xmlns:p14="http://schemas.microsoft.com/office/powerpoint/2010/main" val="28753347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924" y="1398805"/>
            <a:ext cx="5238478" cy="3499303"/>
          </a:xfrm>
          <a:prstGeom prst="rect">
            <a:avLst/>
          </a:prstGeom>
        </p:spPr>
      </p:pic>
      <p:sp>
        <p:nvSpPr>
          <p:cNvPr id="3" name="TextBox 2"/>
          <p:cNvSpPr txBox="1"/>
          <p:nvPr/>
        </p:nvSpPr>
        <p:spPr>
          <a:xfrm>
            <a:off x="4250462" y="609024"/>
            <a:ext cx="4893538" cy="5693867"/>
          </a:xfrm>
          <a:prstGeom prst="rect">
            <a:avLst/>
          </a:prstGeom>
          <a:noFill/>
        </p:spPr>
        <p:txBody>
          <a:bodyPr wrap="square" rtlCol="0">
            <a:spAutoFit/>
          </a:bodyPr>
          <a:lstStyle/>
          <a:p>
            <a:pPr marL="742950" indent="-742950">
              <a:buFont typeface="Calibri" charset="0"/>
              <a:buAutoNum type="arabicPeriod"/>
            </a:pPr>
            <a:r>
              <a:rPr lang="en-US" sz="2800" dirty="0" smtClean="0">
                <a:solidFill>
                  <a:srgbClr val="000000"/>
                </a:solidFill>
                <a:latin typeface="Calibri" charset="0"/>
              </a:rPr>
              <a:t>Understand the significance of exploratory talk</a:t>
            </a:r>
          </a:p>
          <a:p>
            <a:pPr marL="742950" indent="-742950">
              <a:buFont typeface="Calibri" charset="0"/>
              <a:buAutoNum type="arabicPeriod"/>
            </a:pPr>
            <a:r>
              <a:rPr lang="en-US" sz="2800" dirty="0" smtClean="0">
                <a:solidFill>
                  <a:srgbClr val="000000"/>
                </a:solidFill>
                <a:latin typeface="Calibri" charset="0"/>
              </a:rPr>
              <a:t>Build extended responses &amp; public speaking</a:t>
            </a:r>
          </a:p>
          <a:p>
            <a:pPr marL="742950" indent="-742950">
              <a:buFont typeface="Calibri" charset="0"/>
              <a:buAutoNum type="arabicPeriod"/>
            </a:pPr>
            <a:r>
              <a:rPr lang="en-US" sz="2800" dirty="0" smtClean="0">
                <a:solidFill>
                  <a:srgbClr val="000000"/>
                </a:solidFill>
                <a:latin typeface="Calibri" charset="0"/>
              </a:rPr>
              <a:t>Model good talk – eg connectives</a:t>
            </a:r>
          </a:p>
          <a:p>
            <a:pPr marL="742950" indent="-742950">
              <a:buFont typeface="Calibri" charset="0"/>
              <a:buAutoNum type="arabicPeriod"/>
            </a:pPr>
            <a:r>
              <a:rPr lang="en-US" sz="2800" dirty="0" smtClean="0">
                <a:solidFill>
                  <a:srgbClr val="000000"/>
                </a:solidFill>
                <a:latin typeface="Calibri" charset="0"/>
              </a:rPr>
              <a:t>Consciously vary groupings</a:t>
            </a:r>
          </a:p>
          <a:p>
            <a:pPr marL="742950" indent="-742950">
              <a:buFont typeface="Calibri" charset="0"/>
              <a:buAutoNum type="arabicPeriod"/>
            </a:pPr>
            <a:r>
              <a:rPr lang="en-US" sz="2800" dirty="0" smtClean="0">
                <a:solidFill>
                  <a:srgbClr val="000000"/>
                </a:solidFill>
                <a:latin typeface="Calibri" charset="0"/>
              </a:rPr>
              <a:t>Re-think questioning – ‘why &amp; how’, thinking time, and kill fatuous praise</a:t>
            </a:r>
          </a:p>
          <a:p>
            <a:endParaRPr lang="en-US" sz="2800" dirty="0">
              <a:solidFill>
                <a:srgbClr val="000000"/>
              </a:solidFill>
            </a:endParaRPr>
          </a:p>
        </p:txBody>
      </p:sp>
    </p:spTree>
    <p:extLst>
      <p:ext uri="{BB962C8B-B14F-4D97-AF65-F5344CB8AC3E}">
        <p14:creationId xmlns:p14="http://schemas.microsoft.com/office/powerpoint/2010/main" val="1583845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609221"/>
            <a:ext cx="6919959" cy="5632311"/>
          </a:xfrm>
          <a:prstGeom prst="rect">
            <a:avLst/>
          </a:prstGeom>
          <a:noFill/>
        </p:spPr>
        <p:txBody>
          <a:bodyPr wrap="square" rtlCol="0">
            <a:spAutoFit/>
          </a:bodyPr>
          <a:lstStyle/>
          <a:p>
            <a:pPr algn="ctr"/>
            <a:r>
              <a:rPr lang="en-US" sz="7200" dirty="0" smtClean="0"/>
              <a:t>6: Who is teaching reading? What’s the reading culture like?</a:t>
            </a:r>
            <a:endParaRPr lang="en-US" sz="7200" dirty="0"/>
          </a:p>
        </p:txBody>
      </p:sp>
    </p:spTree>
    <p:extLst>
      <p:ext uri="{BB962C8B-B14F-4D97-AF65-F5344CB8AC3E}">
        <p14:creationId xmlns:p14="http://schemas.microsoft.com/office/powerpoint/2010/main" val="15379138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24314" y="1269878"/>
            <a:ext cx="3902185" cy="3539431"/>
          </a:xfrm>
          <a:prstGeom prst="rect">
            <a:avLst/>
          </a:prstGeom>
          <a:noFill/>
        </p:spPr>
        <p:txBody>
          <a:bodyPr wrap="square" rtlCol="0">
            <a:spAutoFit/>
          </a:bodyPr>
          <a:lstStyle/>
          <a:p>
            <a:pPr marL="514350" indent="-514350">
              <a:buFont typeface="+mj-lt"/>
              <a:buAutoNum type="arabicPeriod"/>
            </a:pPr>
            <a:r>
              <a:rPr lang="en-US" sz="2800" dirty="0" smtClean="0">
                <a:solidFill>
                  <a:srgbClr val="000000"/>
                </a:solidFill>
                <a:latin typeface="Calibri" charset="0"/>
              </a:rPr>
              <a:t>Teach and model reading</a:t>
            </a:r>
          </a:p>
          <a:p>
            <a:pPr marL="514350" indent="-514350">
              <a:buFont typeface="+mj-lt"/>
              <a:buAutoNum type="arabicPeriod"/>
            </a:pPr>
            <a:r>
              <a:rPr lang="en-US" sz="2800" dirty="0" err="1" smtClean="0">
                <a:solidFill>
                  <a:srgbClr val="000000"/>
                </a:solidFill>
                <a:latin typeface="Calibri" charset="0"/>
              </a:rPr>
              <a:t>Personalise</a:t>
            </a:r>
            <a:r>
              <a:rPr lang="en-US" sz="2800" dirty="0" smtClean="0">
                <a:solidFill>
                  <a:srgbClr val="000000"/>
                </a:solidFill>
                <a:latin typeface="Calibri" charset="0"/>
              </a:rPr>
              <a:t> reading </a:t>
            </a:r>
          </a:p>
          <a:p>
            <a:pPr marL="514350" indent="-514350">
              <a:buFont typeface="+mj-lt"/>
              <a:buAutoNum type="arabicPeriod"/>
            </a:pPr>
            <a:r>
              <a:rPr lang="en-US" sz="2800" dirty="0" smtClean="0">
                <a:solidFill>
                  <a:srgbClr val="000000"/>
                </a:solidFill>
                <a:latin typeface="Calibri" charset="0"/>
              </a:rPr>
              <a:t>Teach key vocabulary</a:t>
            </a:r>
          </a:p>
          <a:p>
            <a:pPr marL="514350" indent="-514350">
              <a:buFont typeface="+mj-lt"/>
              <a:buAutoNum type="arabicPeriod"/>
            </a:pPr>
            <a:r>
              <a:rPr lang="en-US" sz="2800" dirty="0" smtClean="0">
                <a:solidFill>
                  <a:srgbClr val="000000"/>
                </a:solidFill>
                <a:latin typeface="Calibri" charset="0"/>
              </a:rPr>
              <a:t>Demystify spelling</a:t>
            </a:r>
          </a:p>
          <a:p>
            <a:pPr marL="514350" indent="-514350">
              <a:buFont typeface="+mj-lt"/>
              <a:buAutoNum type="arabicPeriod"/>
            </a:pPr>
            <a:r>
              <a:rPr lang="en-US" sz="2800" dirty="0" smtClean="0">
                <a:solidFill>
                  <a:srgbClr val="000000"/>
                </a:solidFill>
                <a:latin typeface="Calibri" charset="0"/>
              </a:rPr>
              <a:t>Teach research, not FOFO</a:t>
            </a:r>
          </a:p>
          <a:p>
            <a:endParaRPr lang="en-US" sz="2800" dirty="0">
              <a:solidFill>
                <a:srgbClr val="000000"/>
              </a:solidFill>
            </a:endParaRPr>
          </a:p>
        </p:txBody>
      </p:sp>
      <p:pic>
        <p:nvPicPr>
          <p:cNvPr id="2" name="Picture 1"/>
          <p:cNvPicPr>
            <a:picLocks noChangeAspect="1"/>
          </p:cNvPicPr>
          <p:nvPr/>
        </p:nvPicPr>
        <p:blipFill>
          <a:blip r:embed="rId2"/>
          <a:stretch>
            <a:fillRect/>
          </a:stretch>
        </p:blipFill>
        <p:spPr>
          <a:xfrm>
            <a:off x="550048" y="1447800"/>
            <a:ext cx="3991542" cy="3419751"/>
          </a:xfrm>
          <a:prstGeom prst="rect">
            <a:avLst/>
          </a:prstGeom>
        </p:spPr>
      </p:pic>
    </p:spTree>
    <p:extLst>
      <p:ext uri="{BB962C8B-B14F-4D97-AF65-F5344CB8AC3E}">
        <p14:creationId xmlns:p14="http://schemas.microsoft.com/office/powerpoint/2010/main" val="228085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907" y="487026"/>
            <a:ext cx="8636000" cy="6370974"/>
          </a:xfrm>
          <a:prstGeom prst="rect">
            <a:avLst/>
          </a:prstGeom>
          <a:noFill/>
        </p:spPr>
        <p:txBody>
          <a:bodyPr wrap="square" rtlCol="0">
            <a:spAutoFit/>
          </a:bodyPr>
          <a:lstStyle/>
          <a:p>
            <a:r>
              <a:rPr lang="en-US" sz="2400" dirty="0" smtClean="0"/>
              <a:t>On Reading:</a:t>
            </a:r>
          </a:p>
          <a:p>
            <a:endParaRPr lang="en-US" sz="2400" dirty="0"/>
          </a:p>
          <a:p>
            <a:pPr marL="342900" indent="-342900">
              <a:buFont typeface="Arial"/>
              <a:buChar char="•"/>
            </a:pPr>
            <a:r>
              <a:rPr lang="en-US" sz="2400" dirty="0" smtClean="0"/>
              <a:t>Teenagers </a:t>
            </a:r>
            <a:r>
              <a:rPr lang="en-US" sz="2400" dirty="0"/>
              <a:t>who read books are significantly more likely to end up in a professional job than those who don’t (survey of 17,000 people born in 1970).</a:t>
            </a:r>
            <a:endParaRPr lang="en-GB" sz="2400" dirty="0"/>
          </a:p>
          <a:p>
            <a:pPr marL="342900" indent="-342900">
              <a:buFont typeface="Arial"/>
              <a:buChar char="•"/>
            </a:pPr>
            <a:endParaRPr lang="en-GB" sz="2400" dirty="0"/>
          </a:p>
          <a:p>
            <a:pPr marL="342900" indent="-342900">
              <a:buFont typeface="Arial"/>
              <a:buChar char="•"/>
            </a:pPr>
            <a:r>
              <a:rPr lang="en-US" sz="2400" dirty="0"/>
              <a:t>Three in 10 young people aged 8 to 17 love in households without any books </a:t>
            </a:r>
            <a:r>
              <a:rPr lang="en-US" sz="2400" dirty="0" smtClean="0"/>
              <a:t>(Indy</a:t>
            </a:r>
            <a:r>
              <a:rPr lang="en-US" sz="2400" dirty="0"/>
              <a:t>, in the Week, 11/6/11</a:t>
            </a:r>
            <a:r>
              <a:rPr lang="en-US" sz="2400" dirty="0" smtClean="0"/>
              <a:t>)</a:t>
            </a:r>
            <a:endParaRPr lang="en-GB" sz="2400" dirty="0"/>
          </a:p>
          <a:p>
            <a:r>
              <a:rPr lang="en-US" sz="2400" dirty="0"/>
              <a:t> </a:t>
            </a:r>
            <a:endParaRPr lang="en-GB" sz="2400" dirty="0"/>
          </a:p>
          <a:p>
            <a:pPr marL="342900" indent="-342900">
              <a:buFont typeface="Arial"/>
              <a:buChar char="•"/>
            </a:pPr>
            <a:r>
              <a:rPr lang="en-US" sz="2400" dirty="0"/>
              <a:t>Studies also show that reading a variety of literature independently by the age of 15 is the single biggest indicator of future success, outweighing negative factors such as socioeconomic background or family situation. NLT April 2011</a:t>
            </a:r>
            <a:endParaRPr lang="en-GB" sz="2400" dirty="0"/>
          </a:p>
          <a:p>
            <a:r>
              <a:rPr lang="en-US" sz="2400" dirty="0"/>
              <a:t> </a:t>
            </a:r>
            <a:endParaRPr lang="en-GB" sz="2400" dirty="0"/>
          </a:p>
          <a:p>
            <a:pPr marL="342900" indent="-342900">
              <a:buFont typeface="Arial"/>
              <a:buChar char="•"/>
            </a:pPr>
            <a:r>
              <a:rPr lang="en-GB" sz="2400" dirty="0"/>
              <a:t>One in three children in UK does not own a book. </a:t>
            </a:r>
            <a:r>
              <a:rPr lang="en-US" sz="2400" dirty="0"/>
              <a:t>NLT April 2011</a:t>
            </a:r>
            <a:endParaRPr lang="en-GB" sz="2400" dirty="0"/>
          </a:p>
          <a:p>
            <a:r>
              <a:rPr lang="en-US" sz="2400" dirty="0"/>
              <a:t> </a:t>
            </a:r>
            <a:endParaRPr lang="en-GB" sz="2400" dirty="0"/>
          </a:p>
          <a:p>
            <a:r>
              <a:rPr lang="en-US" sz="2400" dirty="0"/>
              <a:t> </a:t>
            </a:r>
            <a:endParaRPr lang="en-GB" sz="2400" dirty="0"/>
          </a:p>
        </p:txBody>
      </p:sp>
    </p:spTree>
    <p:extLst>
      <p:ext uri="{BB962C8B-B14F-4D97-AF65-F5344CB8AC3E}">
        <p14:creationId xmlns:p14="http://schemas.microsoft.com/office/powerpoint/2010/main" val="4185739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357110"/>
            <a:ext cx="6919959" cy="3416320"/>
          </a:xfrm>
          <a:prstGeom prst="rect">
            <a:avLst/>
          </a:prstGeom>
          <a:noFill/>
        </p:spPr>
        <p:txBody>
          <a:bodyPr wrap="square" rtlCol="0">
            <a:spAutoFit/>
          </a:bodyPr>
          <a:lstStyle/>
          <a:p>
            <a:pPr algn="ctr"/>
            <a:r>
              <a:rPr lang="en-US" sz="7200" dirty="0" smtClean="0"/>
              <a:t>7: How is vocabulary being built?</a:t>
            </a:r>
            <a:endParaRPr lang="en-US" sz="7200" dirty="0"/>
          </a:p>
        </p:txBody>
      </p:sp>
    </p:spTree>
    <p:extLst>
      <p:ext uri="{BB962C8B-B14F-4D97-AF65-F5344CB8AC3E}">
        <p14:creationId xmlns:p14="http://schemas.microsoft.com/office/powerpoint/2010/main" val="1148584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314776"/>
            <a:ext cx="6919959" cy="3416320"/>
          </a:xfrm>
          <a:prstGeom prst="rect">
            <a:avLst/>
          </a:prstGeom>
          <a:noFill/>
        </p:spPr>
        <p:txBody>
          <a:bodyPr wrap="square" rtlCol="0">
            <a:spAutoFit/>
          </a:bodyPr>
          <a:lstStyle/>
          <a:p>
            <a:pPr algn="ctr"/>
            <a:r>
              <a:rPr lang="en-US" sz="7200" dirty="0" smtClean="0"/>
              <a:t>Teaching</a:t>
            </a:r>
          </a:p>
          <a:p>
            <a:pPr algn="ctr"/>
            <a:r>
              <a:rPr lang="en-US" sz="7200" dirty="0" smtClean="0"/>
              <a:t>Learning</a:t>
            </a:r>
          </a:p>
          <a:p>
            <a:pPr algn="ctr"/>
            <a:r>
              <a:rPr lang="en-US" sz="7200" dirty="0" smtClean="0"/>
              <a:t>Leadership</a:t>
            </a:r>
            <a:endParaRPr lang="en-US" sz="7200" dirty="0"/>
          </a:p>
        </p:txBody>
      </p:sp>
    </p:spTree>
    <p:extLst>
      <p:ext uri="{BB962C8B-B14F-4D97-AF65-F5344CB8AC3E}">
        <p14:creationId xmlns:p14="http://schemas.microsoft.com/office/powerpoint/2010/main" val="13882129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357110"/>
            <a:ext cx="6919959" cy="3416320"/>
          </a:xfrm>
          <a:prstGeom prst="rect">
            <a:avLst/>
          </a:prstGeom>
          <a:noFill/>
        </p:spPr>
        <p:txBody>
          <a:bodyPr wrap="square" rtlCol="0">
            <a:spAutoFit/>
          </a:bodyPr>
          <a:lstStyle/>
          <a:p>
            <a:pPr algn="ctr"/>
            <a:r>
              <a:rPr lang="en-US" sz="7200" dirty="0"/>
              <a:t>8</a:t>
            </a:r>
            <a:r>
              <a:rPr lang="en-US" sz="7200" dirty="0" smtClean="0"/>
              <a:t>: How is spelling being </a:t>
            </a:r>
            <a:r>
              <a:rPr lang="en-US" sz="7200" dirty="0" err="1" smtClean="0"/>
              <a:t>demythologised</a:t>
            </a:r>
            <a:r>
              <a:rPr lang="en-US" sz="7200" dirty="0" smtClean="0"/>
              <a:t>?</a:t>
            </a:r>
            <a:endParaRPr lang="en-US" sz="7200" dirty="0"/>
          </a:p>
        </p:txBody>
      </p:sp>
    </p:spTree>
    <p:extLst>
      <p:ext uri="{BB962C8B-B14F-4D97-AF65-F5344CB8AC3E}">
        <p14:creationId xmlns:p14="http://schemas.microsoft.com/office/powerpoint/2010/main" val="1531072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762000" y="1371607"/>
            <a:ext cx="8077200" cy="280076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8800">
                <a:solidFill>
                  <a:srgbClr val="FFFFFF"/>
                </a:solidFill>
                <a:latin typeface="Calibri" charset="0"/>
                <a:ea typeface="ＭＳ Ｐゴシック" charset="-128"/>
                <a:cs typeface="ＭＳ Ｐゴシック" charset="-128"/>
              </a:rPr>
              <a:t>DEMYSTIFYING</a:t>
            </a:r>
          </a:p>
          <a:p>
            <a:pPr algn="ctr" fontAlgn="base">
              <a:spcBef>
                <a:spcPct val="0"/>
              </a:spcBef>
              <a:spcAft>
                <a:spcPct val="0"/>
              </a:spcAft>
            </a:pPr>
            <a:r>
              <a:rPr lang="en-US" sz="8800">
                <a:solidFill>
                  <a:srgbClr val="FFFFFF"/>
                </a:solidFill>
                <a:latin typeface="Calibri" charset="0"/>
                <a:ea typeface="ＭＳ Ｐゴシック" charset="-128"/>
                <a:cs typeface="ＭＳ Ｐゴシック" charset="-128"/>
              </a:rPr>
              <a:t>SPELLING</a:t>
            </a:r>
          </a:p>
        </p:txBody>
      </p:sp>
      <p:sp>
        <p:nvSpPr>
          <p:cNvPr id="4" name="TextBox 3"/>
          <p:cNvSpPr txBox="1">
            <a:spLocks noChangeArrowheads="1"/>
          </p:cNvSpPr>
          <p:nvPr/>
        </p:nvSpPr>
        <p:spPr bwMode="auto">
          <a:xfrm>
            <a:off x="4343400" y="4171950"/>
            <a:ext cx="685800" cy="14465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8800">
                <a:solidFill>
                  <a:prstClr val="white"/>
                </a:solidFill>
                <a:latin typeface="Arial" charset="0"/>
                <a:ea typeface="ＭＳ Ｐゴシック" charset="-128"/>
                <a:cs typeface="ＭＳ Ｐゴシック" charset="-128"/>
              </a:rPr>
              <a:t>3</a:t>
            </a:r>
          </a:p>
        </p:txBody>
      </p:sp>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1332"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srgbClr val="FFFFFF"/>
                </a:solidFill>
                <a:latin typeface="Calibri" charset="0"/>
                <a:ea typeface="ＭＳ Ｐゴシック" charset="-128"/>
                <a:cs typeface="ＭＳ Ｐゴシック" charset="-128"/>
              </a:rPr>
              <a:t>1 - SOUNDS</a:t>
            </a: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2356"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Gover</a:t>
            </a:r>
            <a:r>
              <a:rPr lang="en-US" sz="5400" dirty="0" smtClean="0">
                <a:solidFill>
                  <a:srgbClr val="FFFF00"/>
                </a:solidFill>
                <a:latin typeface="Calibri" charset="0"/>
                <a:ea typeface="ＭＳ Ｐゴシック" charset="-128"/>
                <a:cs typeface="ＭＳ Ｐゴシック" charset="-128"/>
              </a:rPr>
              <a:t>n</a:t>
            </a:r>
            <a:r>
              <a:rPr lang="en-US" sz="5400" dirty="0" smtClean="0">
                <a:solidFill>
                  <a:srgbClr val="FFFFFF"/>
                </a:solidFill>
                <a:latin typeface="Calibri" charset="0"/>
                <a:ea typeface="ＭＳ Ｐゴシック" charset="-128"/>
                <a:cs typeface="ＭＳ Ｐゴシック" charset="-128"/>
              </a:rPr>
              <a:t>ment</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3380"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Feb</a:t>
            </a:r>
            <a:r>
              <a:rPr lang="en-US" sz="5400" dirty="0" smtClean="0">
                <a:solidFill>
                  <a:srgbClr val="FFFF00"/>
                </a:solidFill>
                <a:latin typeface="Calibri" charset="0"/>
                <a:ea typeface="ＭＳ Ｐゴシック" charset="-128"/>
                <a:cs typeface="ＭＳ Ｐゴシック" charset="-128"/>
              </a:rPr>
              <a:t>ru</a:t>
            </a:r>
            <a:r>
              <a:rPr lang="en-US" sz="5400" dirty="0" smtClean="0">
                <a:solidFill>
                  <a:srgbClr val="FFFFFF"/>
                </a:solidFill>
                <a:latin typeface="Calibri" charset="0"/>
                <a:ea typeface="ＭＳ Ｐゴシック" charset="-128"/>
                <a:cs typeface="ＭＳ Ｐゴシック" charset="-128"/>
              </a:rPr>
              <a:t>ary</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4404"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Parl</a:t>
            </a:r>
            <a:r>
              <a:rPr lang="en-US" sz="5400" dirty="0" smtClean="0">
                <a:solidFill>
                  <a:srgbClr val="FFFF00"/>
                </a:solidFill>
                <a:latin typeface="Calibri" charset="0"/>
                <a:ea typeface="ＭＳ Ｐゴシック" charset="-128"/>
                <a:cs typeface="ＭＳ Ｐゴシック" charset="-128"/>
              </a:rPr>
              <a:t>iam</a:t>
            </a:r>
            <a:r>
              <a:rPr lang="en-US" sz="5400" dirty="0" smtClean="0">
                <a:solidFill>
                  <a:srgbClr val="FFFFFF"/>
                </a:solidFill>
                <a:latin typeface="Calibri" charset="0"/>
                <a:ea typeface="ＭＳ Ｐゴシック" charset="-128"/>
                <a:cs typeface="ＭＳ Ｐゴシック" charset="-128"/>
              </a:rPr>
              <a:t>ent</a:t>
            </a:r>
            <a:endParaRPr lang="en-US" sz="5400" dirty="0">
              <a:solidFill>
                <a:srgbClr val="FFFF00"/>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6018"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5428"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6020"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srgbClr val="FFFFFF"/>
                </a:solidFill>
                <a:latin typeface="Calibri" charset="0"/>
                <a:ea typeface="ＭＳ Ｐゴシック" charset="-128"/>
                <a:cs typeface="ＭＳ Ｐゴシック" charset="-128"/>
              </a:rPr>
              <a:t>2 -VISUALS</a:t>
            </a: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7042"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6452"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7044" name="TextBox 4"/>
          <p:cNvSpPr txBox="1">
            <a:spLocks noChangeArrowheads="1"/>
          </p:cNvSpPr>
          <p:nvPr/>
        </p:nvSpPr>
        <p:spPr bwMode="auto">
          <a:xfrm>
            <a:off x="2438400" y="2514607"/>
            <a:ext cx="4724400" cy="175432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a:solidFill>
                  <a:srgbClr val="FFFFFF"/>
                </a:solidFill>
                <a:latin typeface="Calibri" charset="0"/>
                <a:ea typeface="ＭＳ Ｐゴシック" charset="-128"/>
                <a:cs typeface="ＭＳ Ｐゴシック" charset="-128"/>
              </a:rPr>
              <a:t>Se-</a:t>
            </a:r>
            <a:r>
              <a:rPr lang="en-US" sz="5400" dirty="0" err="1">
                <a:solidFill>
                  <a:srgbClr val="FFFF00"/>
                </a:solidFill>
                <a:latin typeface="Calibri" charset="0"/>
                <a:ea typeface="ＭＳ Ｐゴシック" charset="-128"/>
                <a:cs typeface="ＭＳ Ｐゴシック" charset="-128"/>
              </a:rPr>
              <a:t>para</a:t>
            </a:r>
            <a:r>
              <a:rPr lang="en-US" sz="5400" dirty="0" err="1">
                <a:solidFill>
                  <a:srgbClr val="FFFFFF"/>
                </a:solidFill>
                <a:latin typeface="Calibri" charset="0"/>
                <a:ea typeface="ＭＳ Ｐゴシック" charset="-128"/>
                <a:cs typeface="ＭＳ Ｐゴシック" charset="-128"/>
              </a:rPr>
              <a:t>-te</a:t>
            </a:r>
            <a:endParaRPr lang="en-US" sz="5400" dirty="0">
              <a:solidFill>
                <a:srgbClr val="FFFFFF"/>
              </a:solidFill>
              <a:latin typeface="Calibri" charset="0"/>
              <a:ea typeface="ＭＳ Ｐゴシック" charset="-128"/>
              <a:cs typeface="ＭＳ Ｐゴシック" charset="-128"/>
            </a:endParaRPr>
          </a:p>
          <a:p>
            <a:pPr algn="ctr" fontAlgn="base">
              <a:spcBef>
                <a:spcPct val="0"/>
              </a:spcBef>
              <a:spcAft>
                <a:spcPct val="0"/>
              </a:spcAft>
            </a:pPr>
            <a:r>
              <a:rPr lang="en-US" sz="5400" dirty="0">
                <a:solidFill>
                  <a:srgbClr val="FFFFFF"/>
                </a:solidFill>
                <a:latin typeface="Calibri" charset="0"/>
                <a:ea typeface="ＭＳ Ｐゴシック" charset="-128"/>
                <a:cs typeface="ＭＳ Ｐゴシック" charset="-128"/>
              </a:rPr>
              <a:t>Be-</a:t>
            </a:r>
            <a:r>
              <a:rPr lang="en-US" sz="5400" dirty="0">
                <a:solidFill>
                  <a:srgbClr val="FFFF00"/>
                </a:solidFill>
                <a:latin typeface="Calibri" charset="0"/>
                <a:ea typeface="ＭＳ Ｐゴシック" charset="-128"/>
                <a:cs typeface="ＭＳ Ｐゴシック" charset="-128"/>
              </a:rPr>
              <a:t>lie</a:t>
            </a:r>
            <a:r>
              <a:rPr lang="en-US" sz="5400" dirty="0">
                <a:solidFill>
                  <a:srgbClr val="FFFFFF"/>
                </a:solidFill>
                <a:latin typeface="Calibri" charset="0"/>
                <a:ea typeface="ＭＳ Ｐゴシック" charset="-128"/>
                <a:cs typeface="ＭＳ Ｐゴシック" charset="-128"/>
              </a:rPr>
              <a:t>-</a:t>
            </a:r>
            <a:r>
              <a:rPr lang="en-US" sz="5400" dirty="0" err="1">
                <a:solidFill>
                  <a:srgbClr val="FFFFFF"/>
                </a:solidFill>
                <a:latin typeface="Calibri" charset="0"/>
                <a:ea typeface="ＭＳ Ｐゴシック" charset="-128"/>
                <a:cs typeface="ＭＳ Ｐゴシック" charset="-128"/>
              </a:rPr>
              <a:t>ve</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762000" y="609600"/>
            <a:ext cx="7772400" cy="5791200"/>
          </a:xfrm>
          <a:prstGeom prst="rect">
            <a:avLst/>
          </a:prstGeom>
          <a:noFill/>
          <a:ln w="9525">
            <a:no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8066"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7476"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68" name="TextBox 4"/>
          <p:cNvSpPr txBox="1">
            <a:spLocks noChangeArrowheads="1"/>
          </p:cNvSpPr>
          <p:nvPr/>
        </p:nvSpPr>
        <p:spPr bwMode="auto">
          <a:xfrm>
            <a:off x="2133600" y="2824164"/>
            <a:ext cx="53340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a:solidFill>
                  <a:srgbClr val="FFFFFF"/>
                </a:solidFill>
                <a:latin typeface="Calibri" charset="0"/>
                <a:ea typeface="ＭＳ Ｐゴシック" charset="-128"/>
                <a:cs typeface="ＭＳ Ｐゴシック" charset="-128"/>
              </a:rPr>
              <a:t>3 - MNEMONICS</a:t>
            </a: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8500"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a:solidFill>
                  <a:srgbClr val="FFFFFF"/>
                </a:solidFill>
                <a:latin typeface="Calibri" charset="0"/>
                <a:ea typeface="ＭＳ Ｐゴシック" charset="-128"/>
                <a:cs typeface="ＭＳ Ｐゴシック" charset="-128"/>
              </a:rPr>
              <a:t>ne</a:t>
            </a:r>
            <a:r>
              <a:rPr lang="en-US" sz="5400" dirty="0">
                <a:solidFill>
                  <a:srgbClr val="FFFF00"/>
                </a:solidFill>
                <a:latin typeface="Calibri" charset="0"/>
                <a:ea typeface="ＭＳ Ｐゴシック" charset="-128"/>
                <a:cs typeface="ＭＳ Ｐゴシック" charset="-128"/>
              </a:rPr>
              <a:t>c</a:t>
            </a:r>
            <a:r>
              <a:rPr lang="en-US" sz="5400" dirty="0">
                <a:solidFill>
                  <a:srgbClr val="FFFFFF"/>
                </a:solidFill>
                <a:latin typeface="Calibri" charset="0"/>
                <a:ea typeface="ＭＳ Ｐゴシック" charset="-128"/>
                <a:cs typeface="ＭＳ Ｐゴシック" charset="-128"/>
              </a:rPr>
              <a:t>e</a:t>
            </a:r>
            <a:r>
              <a:rPr lang="en-US" sz="5400" dirty="0">
                <a:solidFill>
                  <a:srgbClr val="FFFF00"/>
                </a:solidFill>
                <a:latin typeface="Calibri" charset="0"/>
                <a:ea typeface="ＭＳ Ｐゴシック" charset="-128"/>
                <a:cs typeface="ＭＳ Ｐゴシック" charset="-128"/>
              </a:rPr>
              <a:t>ss</a:t>
            </a:r>
            <a:r>
              <a:rPr lang="en-US" sz="5400" dirty="0">
                <a:solidFill>
                  <a:srgbClr val="FFFFFF"/>
                </a:solidFill>
                <a:latin typeface="Calibri" charset="0"/>
                <a:ea typeface="ＭＳ Ｐゴシック" charset="-128"/>
                <a:cs typeface="ＭＳ Ｐゴシック" charset="-128"/>
              </a:rPr>
              <a:t>ary</a:t>
            </a: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4793" y="1330404"/>
            <a:ext cx="6604000" cy="3886200"/>
          </a:xfrm>
          <a:prstGeom prst="rect">
            <a:avLst/>
          </a:prstGeom>
        </p:spPr>
      </p:pic>
      <p:sp>
        <p:nvSpPr>
          <p:cNvPr id="4" name="TextBox 3"/>
          <p:cNvSpPr txBox="1"/>
          <p:nvPr/>
        </p:nvSpPr>
        <p:spPr>
          <a:xfrm>
            <a:off x="5384348" y="3304279"/>
            <a:ext cx="894152" cy="2215991"/>
          </a:xfrm>
          <a:prstGeom prst="rect">
            <a:avLst/>
          </a:prstGeom>
          <a:noFill/>
        </p:spPr>
        <p:txBody>
          <a:bodyPr wrap="square" rtlCol="0">
            <a:spAutoFit/>
          </a:bodyPr>
          <a:lstStyle/>
          <a:p>
            <a:r>
              <a:rPr lang="en-US" sz="13800" dirty="0" smtClean="0">
                <a:solidFill>
                  <a:srgbClr val="FF0000"/>
                </a:solidFill>
                <a:latin typeface="Avenir Heavy"/>
                <a:cs typeface="Avenir Heavy"/>
              </a:rPr>
              <a:t>2</a:t>
            </a:r>
            <a:endParaRPr lang="en-US" sz="13800" dirty="0">
              <a:solidFill>
                <a:srgbClr val="FF0000"/>
              </a:solidFill>
              <a:latin typeface="Avenir Heavy"/>
              <a:cs typeface="Avenir Heavy"/>
            </a:endParaRPr>
          </a:p>
        </p:txBody>
      </p:sp>
    </p:spTree>
    <p:extLst>
      <p:ext uri="{BB962C8B-B14F-4D97-AF65-F5344CB8AC3E}">
        <p14:creationId xmlns:p14="http://schemas.microsoft.com/office/powerpoint/2010/main" val="13204793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19524" name="Document" r:id="rId4" imgW="6238240" imgH="3919220" progId="Word.Document.8">
                  <p:embed/>
                </p:oleObj>
              </mc:Choice>
              <mc:Fallback>
                <p:oleObj name="Document" r:id="rId4" imgW="6238240" imgH="39192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a</a:t>
            </a:r>
            <a:r>
              <a:rPr lang="en-US" sz="5400" dirty="0" smtClean="0">
                <a:solidFill>
                  <a:srgbClr val="FFFF00"/>
                </a:solidFill>
                <a:latin typeface="Calibri" charset="0"/>
                <a:ea typeface="ＭＳ Ｐゴシック" charset="-128"/>
                <a:cs typeface="ＭＳ Ｐゴシック" charset="-128"/>
              </a:rPr>
              <a:t>cc</a:t>
            </a:r>
            <a:r>
              <a:rPr lang="en-US" sz="5400" dirty="0" smtClean="0">
                <a:solidFill>
                  <a:srgbClr val="FFFFFF"/>
                </a:solidFill>
                <a:latin typeface="Calibri" charset="0"/>
                <a:ea typeface="ＭＳ Ｐゴシック" charset="-128"/>
                <a:cs typeface="ＭＳ Ｐゴシック" charset="-128"/>
              </a:rPr>
              <a:t>o</a:t>
            </a:r>
            <a:r>
              <a:rPr lang="en-US" sz="5400" dirty="0" smtClean="0">
                <a:solidFill>
                  <a:srgbClr val="FFFF00"/>
                </a:solidFill>
                <a:latin typeface="Calibri" charset="0"/>
                <a:ea typeface="ＭＳ Ｐゴシック" charset="-128"/>
                <a:cs typeface="ＭＳ Ｐゴシック" charset="-128"/>
              </a:rPr>
              <a:t>mm</a:t>
            </a:r>
            <a:r>
              <a:rPr lang="en-US" sz="5400" dirty="0" smtClean="0">
                <a:solidFill>
                  <a:srgbClr val="FFFFFF"/>
                </a:solidFill>
                <a:latin typeface="Calibri" charset="0"/>
                <a:ea typeface="ＭＳ Ｐゴシック" charset="-128"/>
                <a:cs typeface="ＭＳ Ｐゴシック" charset="-128"/>
              </a:rPr>
              <a:t>odation</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623333"/>
            <a:ext cx="6919959" cy="5632311"/>
          </a:xfrm>
          <a:prstGeom prst="rect">
            <a:avLst/>
          </a:prstGeom>
          <a:noFill/>
        </p:spPr>
        <p:txBody>
          <a:bodyPr wrap="square" rtlCol="0">
            <a:spAutoFit/>
          </a:bodyPr>
          <a:lstStyle/>
          <a:p>
            <a:pPr algn="ctr"/>
            <a:r>
              <a:rPr lang="en-US" sz="7200" dirty="0" smtClean="0"/>
              <a:t>9: How is writing being taught – </a:t>
            </a:r>
            <a:r>
              <a:rPr lang="en-US" sz="7200" dirty="0" err="1" smtClean="0"/>
              <a:t>esp</a:t>
            </a:r>
            <a:r>
              <a:rPr lang="en-US" sz="7200" dirty="0" smtClean="0"/>
              <a:t> </a:t>
            </a:r>
            <a:r>
              <a:rPr lang="en-US" sz="7200" dirty="0" err="1" smtClean="0"/>
              <a:t>depersonalisation</a:t>
            </a:r>
            <a:r>
              <a:rPr lang="en-US" sz="7200" dirty="0" smtClean="0"/>
              <a:t>?</a:t>
            </a:r>
            <a:endParaRPr lang="en-US" sz="7200" dirty="0"/>
          </a:p>
        </p:txBody>
      </p:sp>
    </p:spTree>
    <p:extLst>
      <p:ext uri="{BB962C8B-B14F-4D97-AF65-F5344CB8AC3E}">
        <p14:creationId xmlns:p14="http://schemas.microsoft.com/office/powerpoint/2010/main" val="588590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88" y="1241467"/>
            <a:ext cx="4287021" cy="4287021"/>
          </a:xfrm>
          <a:prstGeom prst="rect">
            <a:avLst/>
          </a:prstGeom>
        </p:spPr>
      </p:pic>
      <p:sp>
        <p:nvSpPr>
          <p:cNvPr id="3" name="TextBox 2"/>
          <p:cNvSpPr txBox="1"/>
          <p:nvPr/>
        </p:nvSpPr>
        <p:spPr>
          <a:xfrm>
            <a:off x="4250462" y="1632699"/>
            <a:ext cx="4608445" cy="3970318"/>
          </a:xfrm>
          <a:prstGeom prst="rect">
            <a:avLst/>
          </a:prstGeom>
          <a:noFill/>
        </p:spPr>
        <p:txBody>
          <a:bodyPr wrap="square" rtlCol="0">
            <a:spAutoFit/>
          </a:bodyPr>
          <a:lstStyle/>
          <a:p>
            <a:pPr marL="742950" indent="-742950">
              <a:buFont typeface="Calibri" charset="0"/>
              <a:buAutoNum type="arabicPeriod"/>
            </a:pPr>
            <a:r>
              <a:rPr lang="en-US" sz="2800" dirty="0" smtClean="0">
                <a:solidFill>
                  <a:srgbClr val="000000"/>
                </a:solidFill>
                <a:latin typeface="Calibri" charset="0"/>
              </a:rPr>
              <a:t>Demonstrate writing as a process – including planning</a:t>
            </a:r>
          </a:p>
          <a:p>
            <a:pPr marL="742950" indent="-742950">
              <a:buFont typeface="Calibri" charset="0"/>
              <a:buAutoNum type="arabicPeriod"/>
            </a:pPr>
            <a:r>
              <a:rPr lang="en-US" sz="2800" dirty="0" smtClean="0">
                <a:solidFill>
                  <a:srgbClr val="000000"/>
                </a:solidFill>
                <a:latin typeface="Calibri" charset="0"/>
              </a:rPr>
              <a:t>Teach </a:t>
            </a:r>
            <a:r>
              <a:rPr lang="en-US" sz="2800" dirty="0" err="1" smtClean="0">
                <a:solidFill>
                  <a:srgbClr val="000000"/>
                </a:solidFill>
                <a:latin typeface="Calibri" charset="0"/>
              </a:rPr>
              <a:t>depersonalisation</a:t>
            </a:r>
            <a:r>
              <a:rPr lang="en-US" sz="2800" dirty="0" smtClean="0">
                <a:solidFill>
                  <a:srgbClr val="000000"/>
                </a:solidFill>
                <a:latin typeface="Calibri" charset="0"/>
              </a:rPr>
              <a:t> &amp; self-regulation</a:t>
            </a:r>
          </a:p>
          <a:p>
            <a:pPr marL="742950" indent="-742950">
              <a:buFont typeface="Calibri" charset="0"/>
              <a:buAutoNum type="arabicPeriod"/>
            </a:pPr>
            <a:r>
              <a:rPr lang="en-US" sz="2800" dirty="0" smtClean="0">
                <a:solidFill>
                  <a:srgbClr val="000000"/>
                </a:solidFill>
                <a:latin typeface="Calibri" charset="0"/>
              </a:rPr>
              <a:t>Allow oral rehearsal</a:t>
            </a:r>
          </a:p>
          <a:p>
            <a:pPr marL="742950" indent="-742950">
              <a:buFont typeface="Calibri" charset="0"/>
              <a:buAutoNum type="arabicPeriod"/>
            </a:pPr>
            <a:r>
              <a:rPr lang="en-US" sz="2800" dirty="0" smtClean="0">
                <a:solidFill>
                  <a:srgbClr val="000000"/>
                </a:solidFill>
                <a:latin typeface="Calibri" charset="0"/>
              </a:rPr>
              <a:t>Short &amp; long sentences</a:t>
            </a:r>
          </a:p>
          <a:p>
            <a:pPr marL="742950" indent="-742950">
              <a:buFont typeface="Calibri" charset="0"/>
              <a:buAutoNum type="arabicPeriod"/>
            </a:pPr>
            <a:r>
              <a:rPr lang="en-US" sz="2800" dirty="0" smtClean="0">
                <a:solidFill>
                  <a:srgbClr val="000000"/>
                </a:solidFill>
                <a:latin typeface="Calibri" charset="0"/>
              </a:rPr>
              <a:t>Connectives</a:t>
            </a:r>
          </a:p>
          <a:p>
            <a:endParaRPr lang="en-US" sz="2800" dirty="0">
              <a:solidFill>
                <a:srgbClr val="000000"/>
              </a:solidFill>
            </a:endParaRPr>
          </a:p>
        </p:txBody>
      </p:sp>
    </p:spTree>
    <p:extLst>
      <p:ext uri="{BB962C8B-B14F-4D97-AF65-F5344CB8AC3E}">
        <p14:creationId xmlns:p14="http://schemas.microsoft.com/office/powerpoint/2010/main" val="1687459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544805" y="969328"/>
            <a:ext cx="8077200" cy="541686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latin typeface="Calibri" charset="0"/>
              </a:rPr>
              <a:t>Know your </a:t>
            </a:r>
            <a:r>
              <a:rPr lang="en-US" sz="3600" dirty="0" smtClean="0">
                <a:solidFill>
                  <a:srgbClr val="000000"/>
                </a:solidFill>
                <a:latin typeface="Calibri" charset="0"/>
              </a:rPr>
              <a:t>connectives</a:t>
            </a:r>
            <a:endParaRPr lang="en-US" sz="2000" dirty="0">
              <a:solidFill>
                <a:srgbClr val="000000"/>
              </a:solidFill>
              <a:latin typeface="Calibri" charset="0"/>
            </a:endParaRPr>
          </a:p>
          <a:p>
            <a:pPr>
              <a:spcBef>
                <a:spcPct val="50000"/>
              </a:spcBef>
            </a:pPr>
            <a:r>
              <a:rPr lang="en-US" sz="2000" b="1" dirty="0">
                <a:solidFill>
                  <a:srgbClr val="000000"/>
                </a:solidFill>
                <a:latin typeface="Calibri" charset="0"/>
              </a:rPr>
              <a:t>Adding</a:t>
            </a:r>
            <a:r>
              <a:rPr lang="en-US" sz="2000" dirty="0">
                <a:solidFill>
                  <a:srgbClr val="000000"/>
                </a:solidFill>
                <a:latin typeface="Calibri" charset="0"/>
              </a:rPr>
              <a:t>: and, also, as </a:t>
            </a:r>
            <a:r>
              <a:rPr lang="en-US" sz="2000" dirty="0" smtClean="0">
                <a:solidFill>
                  <a:srgbClr val="000000"/>
                </a:solidFill>
                <a:latin typeface="Calibri" charset="0"/>
              </a:rPr>
              <a:t>well </a:t>
            </a:r>
            <a:r>
              <a:rPr lang="en-US" sz="2000" dirty="0">
                <a:solidFill>
                  <a:srgbClr val="000000"/>
                </a:solidFill>
                <a:latin typeface="Calibri" charset="0"/>
              </a:rPr>
              <a:t>as, moreover, too</a:t>
            </a:r>
          </a:p>
          <a:p>
            <a:pPr>
              <a:spcBef>
                <a:spcPct val="50000"/>
              </a:spcBef>
            </a:pPr>
            <a:r>
              <a:rPr lang="en-US" sz="2000" b="1" dirty="0">
                <a:solidFill>
                  <a:srgbClr val="000000"/>
                </a:solidFill>
                <a:latin typeface="Calibri" charset="0"/>
              </a:rPr>
              <a:t>Cause &amp; effect</a:t>
            </a:r>
            <a:r>
              <a:rPr lang="en-US" sz="2000" dirty="0">
                <a:solidFill>
                  <a:srgbClr val="000000"/>
                </a:solidFill>
                <a:latin typeface="Calibri" charset="0"/>
              </a:rPr>
              <a:t>: because, so, therefore, thus, consequently</a:t>
            </a:r>
          </a:p>
          <a:p>
            <a:pPr>
              <a:spcBef>
                <a:spcPct val="50000"/>
              </a:spcBef>
            </a:pPr>
            <a:r>
              <a:rPr lang="en-US" sz="2000" b="1" dirty="0">
                <a:solidFill>
                  <a:srgbClr val="000000"/>
                </a:solidFill>
                <a:latin typeface="Calibri" charset="0"/>
              </a:rPr>
              <a:t>Sequencing</a:t>
            </a:r>
            <a:r>
              <a:rPr lang="en-US" sz="2000" dirty="0">
                <a:solidFill>
                  <a:srgbClr val="000000"/>
                </a:solidFill>
                <a:latin typeface="Calibri" charset="0"/>
              </a:rPr>
              <a:t>: next, then, first, finally, meanwhile, before, after</a:t>
            </a:r>
          </a:p>
          <a:p>
            <a:pPr>
              <a:spcBef>
                <a:spcPct val="50000"/>
              </a:spcBef>
            </a:pPr>
            <a:r>
              <a:rPr lang="en-US" sz="2000" b="1" dirty="0">
                <a:solidFill>
                  <a:srgbClr val="000000"/>
                </a:solidFill>
                <a:latin typeface="Calibri" charset="0"/>
              </a:rPr>
              <a:t>Qualifying</a:t>
            </a:r>
            <a:r>
              <a:rPr lang="en-US" sz="2000" dirty="0">
                <a:solidFill>
                  <a:srgbClr val="000000"/>
                </a:solidFill>
                <a:latin typeface="Calibri" charset="0"/>
              </a:rPr>
              <a:t>: however, although, unless, except, if, as long as, apart from, yet</a:t>
            </a:r>
          </a:p>
          <a:p>
            <a:pPr>
              <a:spcBef>
                <a:spcPct val="50000"/>
              </a:spcBef>
            </a:pPr>
            <a:r>
              <a:rPr lang="en-US" sz="2000" b="1" dirty="0" err="1">
                <a:solidFill>
                  <a:srgbClr val="000000"/>
                </a:solidFill>
                <a:latin typeface="Calibri" charset="0"/>
              </a:rPr>
              <a:t>Emphasising</a:t>
            </a:r>
            <a:r>
              <a:rPr lang="en-US" sz="2000" dirty="0">
                <a:solidFill>
                  <a:srgbClr val="000000"/>
                </a:solidFill>
                <a:latin typeface="Calibri" charset="0"/>
              </a:rPr>
              <a:t>: above all, in particular, especially, significantly, indeed, notably</a:t>
            </a:r>
          </a:p>
          <a:p>
            <a:pPr>
              <a:spcBef>
                <a:spcPct val="50000"/>
              </a:spcBef>
            </a:pPr>
            <a:r>
              <a:rPr lang="en-US" sz="2000" b="1" dirty="0">
                <a:solidFill>
                  <a:srgbClr val="000000"/>
                </a:solidFill>
                <a:latin typeface="Calibri" charset="0"/>
              </a:rPr>
              <a:t>Illustrating</a:t>
            </a:r>
            <a:r>
              <a:rPr lang="en-US" sz="2000" dirty="0">
                <a:solidFill>
                  <a:srgbClr val="000000"/>
                </a:solidFill>
                <a:latin typeface="Calibri" charset="0"/>
              </a:rPr>
              <a:t>: for example, such as, for instance, as revealed by, in the case of</a:t>
            </a:r>
          </a:p>
          <a:p>
            <a:pPr>
              <a:spcBef>
                <a:spcPct val="50000"/>
              </a:spcBef>
            </a:pPr>
            <a:r>
              <a:rPr lang="en-US" sz="2000" b="1" dirty="0">
                <a:solidFill>
                  <a:srgbClr val="000000"/>
                </a:solidFill>
                <a:latin typeface="Calibri" charset="0"/>
              </a:rPr>
              <a:t>Comparing</a:t>
            </a:r>
            <a:r>
              <a:rPr lang="en-US" sz="2000" dirty="0">
                <a:solidFill>
                  <a:srgbClr val="000000"/>
                </a:solidFill>
                <a:latin typeface="Calibri" charset="0"/>
              </a:rPr>
              <a:t>: equally, in the same way, similarly, likewise, as with, like</a:t>
            </a:r>
          </a:p>
          <a:p>
            <a:pPr>
              <a:spcBef>
                <a:spcPct val="50000"/>
              </a:spcBef>
            </a:pPr>
            <a:r>
              <a:rPr lang="en-US" sz="2000" b="1" dirty="0">
                <a:solidFill>
                  <a:srgbClr val="000000"/>
                </a:solidFill>
                <a:latin typeface="Calibri" charset="0"/>
              </a:rPr>
              <a:t>Contrasting</a:t>
            </a:r>
            <a:r>
              <a:rPr lang="en-US" sz="2000" dirty="0">
                <a:solidFill>
                  <a:srgbClr val="000000"/>
                </a:solidFill>
                <a:latin typeface="Calibri" charset="0"/>
              </a:rPr>
              <a:t>: whereas, instead of, alternatively, otherwise, unlike, on the other hand</a:t>
            </a:r>
          </a:p>
          <a:p>
            <a:pPr>
              <a:spcBef>
                <a:spcPct val="50000"/>
              </a:spcBef>
            </a:pPr>
            <a:r>
              <a:rPr lang="en-US" sz="2000" dirty="0">
                <a:solidFill>
                  <a:srgbClr val="000000"/>
                </a:solidFill>
                <a:latin typeface="Calibri" charset="0"/>
              </a:rPr>
              <a:t>  </a:t>
            </a:r>
          </a:p>
        </p:txBody>
      </p:sp>
    </p:spTree>
    <p:extLst>
      <p:ext uri="{BB962C8B-B14F-4D97-AF65-F5344CB8AC3E}">
        <p14:creationId xmlns:p14="http://schemas.microsoft.com/office/powerpoint/2010/main" val="13752072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623333"/>
            <a:ext cx="6919959" cy="5632311"/>
          </a:xfrm>
          <a:prstGeom prst="rect">
            <a:avLst/>
          </a:prstGeom>
          <a:noFill/>
        </p:spPr>
        <p:txBody>
          <a:bodyPr wrap="square" rtlCol="0">
            <a:spAutoFit/>
          </a:bodyPr>
          <a:lstStyle/>
          <a:p>
            <a:pPr algn="ctr"/>
            <a:r>
              <a:rPr lang="en-US" sz="7200" dirty="0" smtClean="0"/>
              <a:t>10: How do we know whether any of this is having an impact?</a:t>
            </a:r>
            <a:endParaRPr lang="en-US" sz="7200" dirty="0"/>
          </a:p>
        </p:txBody>
      </p:sp>
    </p:spTree>
    <p:extLst>
      <p:ext uri="{BB962C8B-B14F-4D97-AF65-F5344CB8AC3E}">
        <p14:creationId xmlns:p14="http://schemas.microsoft.com/office/powerpoint/2010/main" val="32384736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533400" y="457200"/>
            <a:ext cx="7391400" cy="457200"/>
          </a:xfrm>
        </p:spPr>
        <p:txBody>
          <a:bodyPr>
            <a:normAutofit fontScale="90000"/>
          </a:bodyPr>
          <a:lstStyle/>
          <a:p>
            <a:pPr algn="l"/>
            <a:r>
              <a:rPr lang="en-US" sz="3600" dirty="0"/>
              <a:t>Literacy </a:t>
            </a:r>
            <a:r>
              <a:rPr lang="en-US" sz="3600" dirty="0" smtClean="0"/>
              <a:t>Impact: </a:t>
            </a:r>
            <a:r>
              <a:rPr lang="en-US" sz="3600" dirty="0"/>
              <a:t>The next phase</a:t>
            </a:r>
            <a:endParaRPr lang="en-US" dirty="0"/>
          </a:p>
        </p:txBody>
      </p:sp>
      <p:sp>
        <p:nvSpPr>
          <p:cNvPr id="82947" name="Line 3"/>
          <p:cNvSpPr>
            <a:spLocks noChangeShapeType="1"/>
          </p:cNvSpPr>
          <p:nvPr/>
        </p:nvSpPr>
        <p:spPr bwMode="auto">
          <a:xfrm>
            <a:off x="685800" y="990600"/>
            <a:ext cx="815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82982" name="Group 38"/>
          <p:cNvGraphicFramePr>
            <a:graphicFrameLocks noGrp="1"/>
          </p:cNvGraphicFramePr>
          <p:nvPr>
            <p:extLst>
              <p:ext uri="{D42A27DB-BD31-4B8C-83A1-F6EECF244321}">
                <p14:modId xmlns:p14="http://schemas.microsoft.com/office/powerpoint/2010/main" val="1166737848"/>
              </p:ext>
            </p:extLst>
          </p:nvPr>
        </p:nvGraphicFramePr>
        <p:xfrm>
          <a:off x="1143000" y="1397000"/>
          <a:ext cx="6858000" cy="4766628"/>
        </p:xfrm>
        <a:graphic>
          <a:graphicData uri="http://schemas.openxmlformats.org/drawingml/2006/table">
            <a:tbl>
              <a:tblPr/>
              <a:tblGrid>
                <a:gridCol w="2286000"/>
                <a:gridCol w="2286000"/>
                <a:gridCol w="2286000"/>
              </a:tblGrid>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Key player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Progress rating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Priority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Head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You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333399"/>
                          </a:solidFill>
                          <a:effectLst/>
                          <a:latin typeface="Arial" charset="0"/>
                          <a:ea typeface="ＭＳ Ｐゴシック" charset="0"/>
                          <a:cs typeface="ＭＳ Ｐゴシック" charset="0"/>
                        </a:rPr>
                        <a:t>Librarian</a:t>
                      </a:r>
                      <a:endParaRPr kumimoji="0" lang="en-US" sz="2000" b="0" i="0" u="none" strike="noStrike" cap="none" normalizeH="0" baseline="0" dirty="0">
                        <a:ln>
                          <a:noFill/>
                        </a:ln>
                        <a:solidFill>
                          <a:srgbClr val="333399"/>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Teachers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Teaching assistants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Governors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333399"/>
                          </a:solidFill>
                          <a:effectLst/>
                          <a:latin typeface="Arial" charset="0"/>
                          <a:ea typeface="ＭＳ Ｐゴシック" charset="0"/>
                          <a:cs typeface="ＭＳ Ｐゴシック" charset="0"/>
                        </a:rPr>
                        <a:t>Students</a:t>
                      </a:r>
                      <a:endParaRPr kumimoji="0" lang="en-US" sz="2000" b="0" i="0" u="none" strike="noStrike" cap="none" normalizeH="0" baseline="0" dirty="0">
                        <a:ln>
                          <a:noFill/>
                        </a:ln>
                        <a:solidFill>
                          <a:srgbClr val="333399"/>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02113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afterEffect">
                                  <p:stCondLst>
                                    <p:cond delay="0"/>
                                  </p:stCondLst>
                                  <p:childTnLst>
                                    <p:set>
                                      <p:cBhvr>
                                        <p:cTn id="6" dur="1" fill="hold">
                                          <p:stCondLst>
                                            <p:cond delay="0"/>
                                          </p:stCondLst>
                                        </p:cTn>
                                        <p:tgtEl>
                                          <p:spTgt spid="82982"/>
                                        </p:tgtEl>
                                        <p:attrNameLst>
                                          <p:attrName>style.visibility</p:attrName>
                                        </p:attrNameLst>
                                      </p:cBhvr>
                                      <p:to>
                                        <p:strVal val="visible"/>
                                      </p:to>
                                    </p:set>
                                    <p:animEffect transition="in" filter="checkerboard(down)">
                                      <p:cBhvr>
                                        <p:cTn id="7" dur="500"/>
                                        <p:tgtEl>
                                          <p:spTgt spid="82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400" y="681567"/>
            <a:ext cx="5943600" cy="5765800"/>
          </a:xfrm>
          <a:prstGeom prst="rect">
            <a:avLst/>
          </a:prstGeom>
        </p:spPr>
      </p:pic>
      <p:sp>
        <p:nvSpPr>
          <p:cNvPr id="3" name="TextBox 2"/>
          <p:cNvSpPr txBox="1"/>
          <p:nvPr/>
        </p:nvSpPr>
        <p:spPr>
          <a:xfrm>
            <a:off x="-711200" y="2313467"/>
            <a:ext cx="6919959" cy="2308324"/>
          </a:xfrm>
          <a:prstGeom prst="rect">
            <a:avLst/>
          </a:prstGeom>
          <a:noFill/>
        </p:spPr>
        <p:txBody>
          <a:bodyPr wrap="square" rtlCol="0">
            <a:spAutoFit/>
          </a:bodyPr>
          <a:lstStyle/>
          <a:p>
            <a:pPr algn="ctr"/>
            <a:r>
              <a:rPr lang="en-US" sz="7200" dirty="0" smtClean="0">
                <a:solidFill>
                  <a:schemeClr val="bg1"/>
                </a:solidFill>
              </a:rPr>
              <a:t>Leadership Surgery</a:t>
            </a:r>
            <a:endParaRPr lang="en-US" sz="7200" dirty="0">
              <a:solidFill>
                <a:schemeClr val="bg1"/>
              </a:solidFill>
            </a:endParaRPr>
          </a:p>
        </p:txBody>
      </p:sp>
    </p:spTree>
    <p:extLst>
      <p:ext uri="{BB962C8B-B14F-4D97-AF65-F5344CB8AC3E}">
        <p14:creationId xmlns:p14="http://schemas.microsoft.com/office/powerpoint/2010/main" val="25521678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88" y="351063"/>
            <a:ext cx="8475111" cy="6186310"/>
          </a:xfrm>
          <a:prstGeom prst="rect">
            <a:avLst/>
          </a:prstGeom>
          <a:noFill/>
        </p:spPr>
        <p:txBody>
          <a:bodyPr wrap="square" rtlCol="0">
            <a:spAutoFit/>
          </a:bodyPr>
          <a:lstStyle/>
          <a:p>
            <a:pPr algn="ctr"/>
            <a:r>
              <a:rPr lang="en-GB" sz="3600" dirty="0" smtClean="0"/>
              <a:t>A: You lead a book scrutiny. Teacher A’s books are badly marked. She is an Assistant Head. What do you do?</a:t>
            </a:r>
          </a:p>
          <a:p>
            <a:pPr algn="ctr"/>
            <a:endParaRPr lang="en-GB" sz="3600" dirty="0"/>
          </a:p>
          <a:p>
            <a:pPr algn="ctr"/>
            <a:r>
              <a:rPr lang="en-GB" sz="3600" dirty="0" smtClean="0"/>
              <a:t>B: Students tell you that Teacher B talks all the time and is really boring. His results are excellent. What do you do?</a:t>
            </a:r>
          </a:p>
          <a:p>
            <a:pPr algn="ctr"/>
            <a:endParaRPr lang="en-GB" sz="3600" dirty="0"/>
          </a:p>
          <a:p>
            <a:pPr algn="ctr"/>
            <a:r>
              <a:rPr lang="en-GB" sz="3600" dirty="0" smtClean="0"/>
              <a:t>C:  Teacher C says publicly in a staff meeting that literacy is none of his business. What do you do?</a:t>
            </a:r>
            <a:endParaRPr lang="en-GB" sz="3600" dirty="0"/>
          </a:p>
        </p:txBody>
      </p:sp>
    </p:spTree>
    <p:extLst>
      <p:ext uri="{BB962C8B-B14F-4D97-AF65-F5344CB8AC3E}">
        <p14:creationId xmlns:p14="http://schemas.microsoft.com/office/powerpoint/2010/main" val="34732975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88" y="1782224"/>
            <a:ext cx="8475111" cy="2862322"/>
          </a:xfrm>
          <a:prstGeom prst="rect">
            <a:avLst/>
          </a:prstGeom>
          <a:noFill/>
        </p:spPr>
        <p:txBody>
          <a:bodyPr wrap="square" rtlCol="0">
            <a:spAutoFit/>
          </a:bodyPr>
          <a:lstStyle/>
          <a:p>
            <a:pPr algn="ctr"/>
            <a:r>
              <a:rPr lang="en-GB" sz="3600" dirty="0" smtClean="0"/>
              <a:t>D: Your Head shows no interest in literacy, or pedagogy. He doesn’t engage with you or other staff on whole-school strategy.</a:t>
            </a:r>
          </a:p>
          <a:p>
            <a:pPr algn="ctr"/>
            <a:endParaRPr lang="en-GB" sz="3600" dirty="0"/>
          </a:p>
          <a:p>
            <a:pPr algn="ctr"/>
            <a:r>
              <a:rPr lang="en-GB" sz="3600" dirty="0" smtClean="0"/>
              <a:t>What do you do, if anything? </a:t>
            </a:r>
            <a:endParaRPr lang="en-GB" sz="3600" dirty="0"/>
          </a:p>
        </p:txBody>
      </p:sp>
    </p:spTree>
    <p:extLst>
      <p:ext uri="{BB962C8B-B14F-4D97-AF65-F5344CB8AC3E}">
        <p14:creationId xmlns:p14="http://schemas.microsoft.com/office/powerpoint/2010/main" val="26997594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230" y="2059223"/>
            <a:ext cx="4198682" cy="3416320"/>
          </a:xfrm>
          <a:prstGeom prst="rect">
            <a:avLst/>
          </a:prstGeom>
          <a:noFill/>
        </p:spPr>
        <p:txBody>
          <a:bodyPr wrap="square" rtlCol="0">
            <a:spAutoFit/>
          </a:bodyPr>
          <a:lstStyle/>
          <a:p>
            <a:pPr algn="ctr"/>
            <a:r>
              <a:rPr lang="en-GB" sz="5400" dirty="0" smtClean="0"/>
              <a:t>What were you hoping to get out of today?</a:t>
            </a:r>
            <a:endParaRPr lang="en-GB" sz="5400" dirty="0"/>
          </a:p>
        </p:txBody>
      </p:sp>
    </p:spTree>
    <p:extLst>
      <p:ext uri="{BB962C8B-B14F-4D97-AF65-F5344CB8AC3E}">
        <p14:creationId xmlns:p14="http://schemas.microsoft.com/office/powerpoint/2010/main" val="3951911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9697" y="1844675"/>
            <a:ext cx="30861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9472" y="2826946"/>
            <a:ext cx="6919959" cy="1200329"/>
          </a:xfrm>
          <a:prstGeom prst="rect">
            <a:avLst/>
          </a:prstGeom>
          <a:noFill/>
        </p:spPr>
        <p:txBody>
          <a:bodyPr wrap="square" rtlCol="0">
            <a:spAutoFit/>
          </a:bodyPr>
          <a:lstStyle/>
          <a:p>
            <a:pPr algn="ctr"/>
            <a:r>
              <a:rPr lang="en-US" sz="7200" dirty="0" smtClean="0"/>
              <a:t>1:</a:t>
            </a:r>
            <a:endParaRPr lang="en-US" sz="7200" dirty="0"/>
          </a:p>
        </p:txBody>
      </p:sp>
      <p:pic>
        <p:nvPicPr>
          <p:cNvPr id="4" name="Picture 3"/>
          <p:cNvPicPr>
            <a:picLocks noChangeAspect="1"/>
          </p:cNvPicPr>
          <p:nvPr/>
        </p:nvPicPr>
        <p:blipFill>
          <a:blip r:embed="rId3"/>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8559972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2267" y="1703623"/>
            <a:ext cx="6841066" cy="4247317"/>
          </a:xfrm>
          <a:prstGeom prst="rect">
            <a:avLst/>
          </a:prstGeom>
          <a:noFill/>
        </p:spPr>
        <p:txBody>
          <a:bodyPr wrap="square" rtlCol="0">
            <a:spAutoFit/>
          </a:bodyPr>
          <a:lstStyle/>
          <a:p>
            <a:pPr algn="ctr"/>
            <a:r>
              <a:rPr lang="en-GB" sz="5400" dirty="0" smtClean="0"/>
              <a:t>What 3 things will you now do? </a:t>
            </a:r>
          </a:p>
          <a:p>
            <a:pPr algn="ctr"/>
            <a:r>
              <a:rPr lang="en-GB" sz="5400" dirty="0" smtClean="0"/>
              <a:t>(Guaranteed)</a:t>
            </a:r>
          </a:p>
          <a:p>
            <a:pPr algn="ctr"/>
            <a:r>
              <a:rPr lang="en-GB" sz="5400" dirty="0" smtClean="0"/>
              <a:t>(Promise)</a:t>
            </a:r>
          </a:p>
          <a:p>
            <a:pPr algn="ctr"/>
            <a:r>
              <a:rPr lang="en-GB" sz="5400" dirty="0" smtClean="0"/>
              <a:t>No excuses)</a:t>
            </a:r>
            <a:endParaRPr lang="en-GB" sz="5400" dirty="0"/>
          </a:p>
        </p:txBody>
      </p:sp>
    </p:spTree>
    <p:extLst>
      <p:ext uri="{BB962C8B-B14F-4D97-AF65-F5344CB8AC3E}">
        <p14:creationId xmlns:p14="http://schemas.microsoft.com/office/powerpoint/2010/main" val="26455384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36322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Text Box 3"/>
          <p:cNvSpPr txBox="1">
            <a:spLocks noChangeArrowheads="1"/>
          </p:cNvSpPr>
          <p:nvPr/>
        </p:nvSpPr>
        <p:spPr bwMode="auto">
          <a:xfrm>
            <a:off x="3211689" y="1698978"/>
            <a:ext cx="5562600" cy="378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 typeface="Arial" charset="0"/>
              <a:buAutoNum type="arabicPeriod"/>
            </a:pPr>
            <a:r>
              <a:rPr lang="en-US" dirty="0" smtClean="0">
                <a:latin typeface="Times" charset="0"/>
              </a:rPr>
              <a:t>Restate the mission</a:t>
            </a:r>
          </a:p>
          <a:p>
            <a:pPr>
              <a:spcBef>
                <a:spcPct val="50000"/>
              </a:spcBef>
              <a:buFont typeface="Arial" charset="0"/>
              <a:buAutoNum type="arabicPeriod"/>
            </a:pPr>
            <a:r>
              <a:rPr lang="en-US" dirty="0" smtClean="0">
                <a:latin typeface="Times" charset="0"/>
              </a:rPr>
              <a:t>If literacy is </a:t>
            </a:r>
            <a:r>
              <a:rPr lang="en-US" dirty="0">
                <a:latin typeface="Times" charset="0"/>
              </a:rPr>
              <a:t>a priority, </a:t>
            </a:r>
            <a:r>
              <a:rPr lang="en-US" b="1" dirty="0">
                <a:latin typeface="Times" charset="0"/>
              </a:rPr>
              <a:t>do</a:t>
            </a:r>
            <a:r>
              <a:rPr lang="en-US" dirty="0">
                <a:latin typeface="Times" charset="0"/>
              </a:rPr>
              <a:t> something</a:t>
            </a:r>
          </a:p>
          <a:p>
            <a:pPr>
              <a:spcBef>
                <a:spcPct val="50000"/>
              </a:spcBef>
              <a:buFont typeface="Arial" charset="0"/>
              <a:buAutoNum type="arabicPeriod"/>
            </a:pPr>
            <a:r>
              <a:rPr lang="en-US" dirty="0" err="1">
                <a:latin typeface="Times" charset="0"/>
              </a:rPr>
              <a:t>Customise</a:t>
            </a:r>
            <a:r>
              <a:rPr lang="en-US" dirty="0">
                <a:latin typeface="Times" charset="0"/>
              </a:rPr>
              <a:t> and simplify </a:t>
            </a:r>
            <a:r>
              <a:rPr lang="en-US" dirty="0" smtClean="0">
                <a:latin typeface="Times" charset="0"/>
              </a:rPr>
              <a:t>ruthlessly across key players</a:t>
            </a:r>
            <a:endParaRPr lang="en-US" dirty="0">
              <a:latin typeface="Times" charset="0"/>
            </a:endParaRPr>
          </a:p>
          <a:p>
            <a:pPr>
              <a:spcBef>
                <a:spcPct val="50000"/>
              </a:spcBef>
              <a:buFont typeface="Arial" charset="0"/>
              <a:buAutoNum type="arabicPeriod"/>
            </a:pPr>
            <a:r>
              <a:rPr lang="en-US" dirty="0" smtClean="0">
                <a:latin typeface="Times" charset="0"/>
              </a:rPr>
              <a:t>Use TAs and students for constant feedback</a:t>
            </a:r>
            <a:endParaRPr lang="en-US" dirty="0">
              <a:latin typeface="Times" charset="0"/>
            </a:endParaRPr>
          </a:p>
          <a:p>
            <a:pPr>
              <a:spcBef>
                <a:spcPct val="50000"/>
              </a:spcBef>
              <a:buFont typeface="Arial" charset="0"/>
              <a:buAutoNum type="arabicPeriod"/>
            </a:pPr>
            <a:r>
              <a:rPr lang="en-US" dirty="0">
                <a:latin typeface="Times" charset="0"/>
              </a:rPr>
              <a:t>Build into school systems of training, observation, </a:t>
            </a:r>
            <a:r>
              <a:rPr lang="en-US" dirty="0" smtClean="0">
                <a:latin typeface="Times" charset="0"/>
              </a:rPr>
              <a:t>appraisal, evaluation</a:t>
            </a:r>
            <a:endParaRPr lang="en-US" dirty="0">
              <a:latin typeface="Times" charset="0"/>
            </a:endParaRPr>
          </a:p>
        </p:txBody>
      </p:sp>
      <p:sp>
        <p:nvSpPr>
          <p:cNvPr id="202756" name="Text Box 4"/>
          <p:cNvSpPr txBox="1">
            <a:spLocks noChangeArrowheads="1"/>
          </p:cNvSpPr>
          <p:nvPr/>
        </p:nvSpPr>
        <p:spPr bwMode="auto">
          <a:xfrm>
            <a:off x="3124200" y="533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latin typeface="Times" charset="0"/>
              </a:rPr>
              <a:t>So ..</a:t>
            </a:r>
          </a:p>
        </p:txBody>
      </p:sp>
    </p:spTree>
    <p:extLst>
      <p:ext uri="{BB962C8B-B14F-4D97-AF65-F5344CB8AC3E}">
        <p14:creationId xmlns:p14="http://schemas.microsoft.com/office/powerpoint/2010/main" val="2566459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683">
                                            <p:txEl>
                                              <p:pRg st="0" end="0"/>
                                            </p:txEl>
                                          </p:spTgt>
                                        </p:tgtEl>
                                        <p:attrNameLst>
                                          <p:attrName>style.visibility</p:attrName>
                                        </p:attrNameLst>
                                      </p:cBhvr>
                                      <p:to>
                                        <p:strVal val="visible"/>
                                      </p:to>
                                    </p:set>
                                    <p:animEffect transition="in" filter="wipe(left)">
                                      <p:cBhvr>
                                        <p:cTn id="7" dur="500"/>
                                        <p:tgtEl>
                                          <p:spTgt spid="327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7683">
                                            <p:txEl>
                                              <p:pRg st="1" end="1"/>
                                            </p:txEl>
                                          </p:spTgt>
                                        </p:tgtEl>
                                        <p:attrNameLst>
                                          <p:attrName>style.visibility</p:attrName>
                                        </p:attrNameLst>
                                      </p:cBhvr>
                                      <p:to>
                                        <p:strVal val="visible"/>
                                      </p:to>
                                    </p:set>
                                    <p:animEffect transition="in" filter="wipe(left)">
                                      <p:cBhvr>
                                        <p:cTn id="12" dur="500"/>
                                        <p:tgtEl>
                                          <p:spTgt spid="327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7683">
                                            <p:txEl>
                                              <p:pRg st="2" end="2"/>
                                            </p:txEl>
                                          </p:spTgt>
                                        </p:tgtEl>
                                        <p:attrNameLst>
                                          <p:attrName>style.visibility</p:attrName>
                                        </p:attrNameLst>
                                      </p:cBhvr>
                                      <p:to>
                                        <p:strVal val="visible"/>
                                      </p:to>
                                    </p:set>
                                    <p:animEffect transition="in" filter="wipe(left)">
                                      <p:cBhvr>
                                        <p:cTn id="17" dur="500"/>
                                        <p:tgtEl>
                                          <p:spTgt spid="3276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7683">
                                            <p:txEl>
                                              <p:pRg st="3" end="3"/>
                                            </p:txEl>
                                          </p:spTgt>
                                        </p:tgtEl>
                                        <p:attrNameLst>
                                          <p:attrName>style.visibility</p:attrName>
                                        </p:attrNameLst>
                                      </p:cBhvr>
                                      <p:to>
                                        <p:strVal val="visible"/>
                                      </p:to>
                                    </p:set>
                                    <p:animEffect transition="in" filter="wipe(left)">
                                      <p:cBhvr>
                                        <p:cTn id="22" dur="500"/>
                                        <p:tgtEl>
                                          <p:spTgt spid="3276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7683">
                                            <p:txEl>
                                              <p:pRg st="4" end="4"/>
                                            </p:txEl>
                                          </p:spTgt>
                                        </p:tgtEl>
                                        <p:attrNameLst>
                                          <p:attrName>style.visibility</p:attrName>
                                        </p:attrNameLst>
                                      </p:cBhvr>
                                      <p:to>
                                        <p:strVal val="visible"/>
                                      </p:to>
                                    </p:set>
                                    <p:animEffect transition="in" filter="wipe(left)">
                                      <p:cBhvr>
                                        <p:cTn id="27" dur="500"/>
                                        <p:tgtEl>
                                          <p:spTgt spid="3276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15937" y="473364"/>
            <a:ext cx="6878636" cy="6858000"/>
          </a:xfrm>
          <a:prstGeom prst="rect">
            <a:avLst/>
          </a:prstGeom>
        </p:spPr>
      </p:pic>
      <p:sp>
        <p:nvSpPr>
          <p:cNvPr id="6" name="TextBox 5"/>
          <p:cNvSpPr txBox="1"/>
          <p:nvPr/>
        </p:nvSpPr>
        <p:spPr>
          <a:xfrm>
            <a:off x="369455" y="632691"/>
            <a:ext cx="3013363" cy="2123658"/>
          </a:xfrm>
          <a:prstGeom prst="rect">
            <a:avLst/>
          </a:prstGeom>
          <a:noFill/>
        </p:spPr>
        <p:txBody>
          <a:bodyPr wrap="square" rtlCol="0">
            <a:spAutoFit/>
          </a:bodyPr>
          <a:lstStyle/>
          <a:p>
            <a:pPr algn="r"/>
            <a:r>
              <a:rPr lang="en-US" sz="4400" dirty="0"/>
              <a:t>Outstanding Leadership of Literacy</a:t>
            </a:r>
            <a:r>
              <a:rPr lang="en-GB" sz="4400" dirty="0"/>
              <a:t> </a:t>
            </a:r>
            <a:endParaRPr lang="en-US" sz="4400" dirty="0"/>
          </a:p>
        </p:txBody>
      </p:sp>
      <p:sp>
        <p:nvSpPr>
          <p:cNvPr id="7" name="TextBox 6"/>
          <p:cNvSpPr txBox="1"/>
          <p:nvPr/>
        </p:nvSpPr>
        <p:spPr>
          <a:xfrm>
            <a:off x="182419" y="5137780"/>
            <a:ext cx="3292763" cy="646331"/>
          </a:xfrm>
          <a:prstGeom prst="rect">
            <a:avLst/>
          </a:prstGeom>
          <a:noFill/>
        </p:spPr>
        <p:txBody>
          <a:bodyPr wrap="square" rtlCol="0">
            <a:spAutoFit/>
          </a:bodyPr>
          <a:lstStyle/>
          <a:p>
            <a:pPr algn="r"/>
            <a:r>
              <a:rPr lang="en-US" b="1" dirty="0" err="1" smtClean="0">
                <a:solidFill>
                  <a:srgbClr val="000000"/>
                </a:solidFill>
              </a:rPr>
              <a:t>Teachology</a:t>
            </a:r>
            <a:endParaRPr lang="en-US" b="1" dirty="0" smtClean="0">
              <a:solidFill>
                <a:srgbClr val="000000"/>
              </a:solidFill>
            </a:endParaRPr>
          </a:p>
          <a:p>
            <a:pPr algn="r"/>
            <a:fld id="{DB9E52A4-D005-D746-B731-F99C9B58BD9E}" type="datetime3">
              <a:rPr lang="en-GB" smtClean="0">
                <a:solidFill>
                  <a:srgbClr val="0000FF"/>
                </a:solidFill>
              </a:rPr>
              <a:t>2 March 2017</a:t>
            </a:fld>
            <a:endParaRPr lang="en-US" dirty="0">
              <a:solidFill>
                <a:srgbClr val="0000FF"/>
              </a:solidFill>
            </a:endParaRPr>
          </a:p>
        </p:txBody>
      </p:sp>
      <p:sp>
        <p:nvSpPr>
          <p:cNvPr id="8" name="TextBox 7"/>
          <p:cNvSpPr txBox="1"/>
          <p:nvPr/>
        </p:nvSpPr>
        <p:spPr>
          <a:xfrm>
            <a:off x="182419" y="2983444"/>
            <a:ext cx="3292763" cy="1200329"/>
          </a:xfrm>
          <a:prstGeom prst="rect">
            <a:avLst/>
          </a:prstGeom>
          <a:noFill/>
        </p:spPr>
        <p:txBody>
          <a:bodyPr wrap="square" rtlCol="0">
            <a:spAutoFit/>
          </a:bodyPr>
          <a:lstStyle/>
          <a:p>
            <a:pPr algn="r"/>
            <a:r>
              <a:rPr lang="en-US" b="1" dirty="0" smtClean="0">
                <a:solidFill>
                  <a:srgbClr val="000000"/>
                </a:solidFill>
              </a:rPr>
              <a:t>Geoff Barton</a:t>
            </a:r>
            <a:endParaRPr lang="en-US" dirty="0" smtClean="0">
              <a:solidFill>
                <a:srgbClr val="0000FF"/>
              </a:solidFill>
            </a:endParaRPr>
          </a:p>
          <a:p>
            <a:pPr algn="r"/>
            <a:r>
              <a:rPr lang="en-US" dirty="0" smtClean="0">
                <a:solidFill>
                  <a:srgbClr val="0000FF"/>
                </a:solidFill>
              </a:rPr>
              <a:t>Head, King Edward VI School</a:t>
            </a:r>
          </a:p>
          <a:p>
            <a:pPr algn="r"/>
            <a:r>
              <a:rPr lang="en-US" dirty="0" smtClean="0">
                <a:solidFill>
                  <a:srgbClr val="0000FF"/>
                </a:solidFill>
              </a:rPr>
              <a:t>Suffolk</a:t>
            </a:r>
          </a:p>
          <a:p>
            <a:pPr algn="r"/>
            <a:endParaRPr lang="en-US" dirty="0">
              <a:solidFill>
                <a:srgbClr val="0000FF"/>
              </a:solidFill>
            </a:endParaRPr>
          </a:p>
        </p:txBody>
      </p:sp>
      <p:sp>
        <p:nvSpPr>
          <p:cNvPr id="9" name="TextBox 8"/>
          <p:cNvSpPr txBox="1"/>
          <p:nvPr/>
        </p:nvSpPr>
        <p:spPr>
          <a:xfrm>
            <a:off x="0" y="6313766"/>
            <a:ext cx="4794728" cy="461665"/>
          </a:xfrm>
          <a:prstGeom prst="rect">
            <a:avLst/>
          </a:prstGeom>
          <a:noFill/>
        </p:spPr>
        <p:txBody>
          <a:bodyPr wrap="square" rtlCol="0">
            <a:spAutoFit/>
          </a:bodyPr>
          <a:lstStyle/>
          <a:p>
            <a:pPr algn="r"/>
            <a:r>
              <a:rPr lang="en-US" sz="1200" dirty="0" smtClean="0">
                <a:solidFill>
                  <a:srgbClr val="0000FF"/>
                </a:solidFill>
              </a:rPr>
              <a:t>Twitter: @</a:t>
            </a:r>
            <a:r>
              <a:rPr lang="en-US" sz="1200" dirty="0" err="1" smtClean="0">
                <a:solidFill>
                  <a:srgbClr val="0000FF"/>
                </a:solidFill>
              </a:rPr>
              <a:t>RealGeoffBarton</a:t>
            </a:r>
            <a:endParaRPr lang="en-US" sz="1200" dirty="0">
              <a:solidFill>
                <a:srgbClr val="0000FF"/>
              </a:solidFill>
            </a:endParaRPr>
          </a:p>
          <a:p>
            <a:pPr algn="r"/>
            <a:r>
              <a:rPr lang="en-US" sz="1200" dirty="0" smtClean="0">
                <a:solidFill>
                  <a:srgbClr val="0000FF"/>
                </a:solidFill>
              </a:rPr>
              <a:t>Presentation free at: </a:t>
            </a:r>
            <a:r>
              <a:rPr lang="en-US" sz="1200" dirty="0" err="1" smtClean="0">
                <a:solidFill>
                  <a:srgbClr val="0000FF"/>
                </a:solidFill>
              </a:rPr>
              <a:t>geoffbarton.co.uk</a:t>
            </a:r>
            <a:r>
              <a:rPr lang="en-US" sz="1200" dirty="0" smtClean="0">
                <a:solidFill>
                  <a:srgbClr val="0000FF"/>
                </a:solidFill>
              </a:rPr>
              <a:t>/teacher-resources (number 146) </a:t>
            </a:r>
            <a:endParaRPr lang="en-US" sz="1200" dirty="0">
              <a:solidFill>
                <a:srgbClr val="0000FF"/>
              </a:solidFill>
            </a:endParaRPr>
          </a:p>
        </p:txBody>
      </p:sp>
      <p:sp>
        <p:nvSpPr>
          <p:cNvPr id="2" name="Action Button: Document 1">
            <a:hlinkClick r:id="rId3" action="ppaction://hlinkpres?slideindex=1&amp;slidetitle=Literacy Stats … While You Wait" highlightClick="1"/>
          </p:cNvPr>
          <p:cNvSpPr/>
          <p:nvPr/>
        </p:nvSpPr>
        <p:spPr>
          <a:xfrm>
            <a:off x="9144000" y="6313766"/>
            <a:ext cx="380663" cy="544234"/>
          </a:xfrm>
          <a:prstGeom prst="actionButton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020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04962">
            <a:off x="4518920" y="553898"/>
            <a:ext cx="4511907" cy="586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Box 9"/>
          <p:cNvSpPr txBox="1">
            <a:spLocks noChangeArrowheads="1"/>
          </p:cNvSpPr>
          <p:nvPr/>
        </p:nvSpPr>
        <p:spPr bwMode="auto">
          <a:xfrm>
            <a:off x="323528" y="2204864"/>
            <a:ext cx="4838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4800" dirty="0" smtClean="0">
                <a:solidFill>
                  <a:srgbClr val="000000"/>
                </a:solidFill>
              </a:rPr>
              <a:t>Easter gift </a:t>
            </a:r>
          </a:p>
          <a:p>
            <a:r>
              <a:rPr lang="en-US" sz="4800" dirty="0" smtClean="0">
                <a:solidFill>
                  <a:srgbClr val="000000"/>
                </a:solidFill>
              </a:rPr>
              <a:t>idea </a:t>
            </a:r>
            <a:r>
              <a:rPr lang="en-US" sz="4800" dirty="0" smtClean="0">
                <a:solidFill>
                  <a:srgbClr val="000000"/>
                </a:solidFill>
                <a:latin typeface="Wingdings" charset="0"/>
                <a:cs typeface="Wingdings" charset="0"/>
                <a:sym typeface="Wingdings" charset="0"/>
              </a:rPr>
              <a:t></a:t>
            </a:r>
            <a:endParaRPr lang="en-US" sz="4800" dirty="0">
              <a:solidFill>
                <a:srgbClr val="000000"/>
              </a:solidFill>
            </a:endParaRPr>
          </a:p>
        </p:txBody>
      </p:sp>
    </p:spTree>
    <p:extLst>
      <p:ext uri="{BB962C8B-B14F-4D97-AF65-F5344CB8AC3E}">
        <p14:creationId xmlns:p14="http://schemas.microsoft.com/office/powerpoint/2010/main" val="40797764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1164" y="2763676"/>
            <a:ext cx="6919959" cy="1200329"/>
          </a:xfrm>
          <a:prstGeom prst="rect">
            <a:avLst/>
          </a:prstGeom>
          <a:noFill/>
        </p:spPr>
        <p:txBody>
          <a:bodyPr wrap="square" rtlCol="0">
            <a:spAutoFit/>
          </a:bodyPr>
          <a:lstStyle/>
          <a:p>
            <a:r>
              <a:rPr lang="en-US" sz="7200" dirty="0" smtClean="0"/>
              <a:t>2:</a:t>
            </a:r>
            <a:endParaRPr lang="en-US" sz="7200" dirty="0"/>
          </a:p>
        </p:txBody>
      </p:sp>
      <p:sp>
        <p:nvSpPr>
          <p:cNvPr id="4" name="TextBox 3"/>
          <p:cNvSpPr txBox="1"/>
          <p:nvPr/>
        </p:nvSpPr>
        <p:spPr>
          <a:xfrm>
            <a:off x="3499064" y="2763676"/>
            <a:ext cx="6919959" cy="1200329"/>
          </a:xfrm>
          <a:prstGeom prst="rect">
            <a:avLst/>
          </a:prstGeom>
          <a:noFill/>
        </p:spPr>
        <p:txBody>
          <a:bodyPr wrap="square" rtlCol="0">
            <a:spAutoFit/>
          </a:bodyPr>
          <a:lstStyle/>
          <a:p>
            <a:r>
              <a:rPr lang="en-US" sz="7200" dirty="0" smtClean="0"/>
              <a:t>Literacy</a:t>
            </a:r>
            <a:endParaRPr lang="en-US" sz="7200" dirty="0"/>
          </a:p>
        </p:txBody>
      </p:sp>
      <p:pic>
        <p:nvPicPr>
          <p:cNvPr id="5" name="Picture 4"/>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3854724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455131"/>
            <a:ext cx="6919959" cy="3416320"/>
          </a:xfrm>
          <a:prstGeom prst="rect">
            <a:avLst/>
          </a:prstGeom>
          <a:noFill/>
        </p:spPr>
        <p:txBody>
          <a:bodyPr wrap="square" rtlCol="0">
            <a:spAutoFit/>
          </a:bodyPr>
          <a:lstStyle/>
          <a:p>
            <a:pPr algn="ctr"/>
            <a:r>
              <a:rPr lang="en-US" sz="7200" dirty="0" smtClean="0"/>
              <a:t>WHY</a:t>
            </a:r>
          </a:p>
          <a:p>
            <a:pPr algn="ctr"/>
            <a:r>
              <a:rPr lang="en-US" sz="7200" dirty="0" smtClean="0"/>
              <a:t>WHAT</a:t>
            </a:r>
          </a:p>
          <a:p>
            <a:pPr algn="ctr"/>
            <a:r>
              <a:rPr lang="en-US" sz="7200" dirty="0" smtClean="0"/>
              <a:t>HOW</a:t>
            </a:r>
            <a:endParaRPr lang="en-US" sz="72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29240112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2420821"/>
            <a:ext cx="6919959" cy="1200329"/>
          </a:xfrm>
          <a:prstGeom prst="rect">
            <a:avLst/>
          </a:prstGeom>
          <a:noFill/>
        </p:spPr>
        <p:txBody>
          <a:bodyPr wrap="square" rtlCol="0">
            <a:spAutoFit/>
          </a:bodyPr>
          <a:lstStyle/>
          <a:p>
            <a:pPr algn="ctr"/>
            <a:r>
              <a:rPr lang="en-US" sz="7200" dirty="0" smtClean="0"/>
              <a:t>Challenges</a:t>
            </a:r>
            <a:endParaRPr lang="en-US" sz="72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34846250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1600200" y="32766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atin typeface="Times" charset="0"/>
            </a:endParaRPr>
          </a:p>
        </p:txBody>
      </p:sp>
      <p:sp>
        <p:nvSpPr>
          <p:cNvPr id="44043" name="Rectangle 11"/>
          <p:cNvSpPr>
            <a:spLocks noChangeArrowheads="1"/>
          </p:cNvSpPr>
          <p:nvPr/>
        </p:nvSpPr>
        <p:spPr bwMode="auto">
          <a:xfrm>
            <a:off x="4055180" y="1220558"/>
            <a:ext cx="3829813" cy="4733139"/>
          </a:xfrm>
          <a:prstGeom prst="rect">
            <a:avLst/>
          </a:prstGeom>
          <a:solidFill>
            <a:schemeClr val="bg1"/>
          </a:solidFill>
          <a:ln>
            <a:noFill/>
          </a:ln>
          <a:effectLst/>
        </p:spPr>
        <p:txBody>
          <a:bodyPr/>
          <a:lstStyle/>
          <a:p>
            <a:pPr marL="95250" indent="-95250" algn="ctr" eaLnBrk="1" hangingPunct="1">
              <a:spcBef>
                <a:spcPct val="20000"/>
              </a:spcBef>
            </a:pPr>
            <a:endParaRPr lang="en-US" sz="3200" dirty="0"/>
          </a:p>
          <a:p>
            <a:pPr marL="95250" indent="-95250" algn="ctr" eaLnBrk="1" hangingPunct="1">
              <a:spcBef>
                <a:spcPct val="20000"/>
              </a:spcBef>
            </a:pPr>
            <a:r>
              <a:rPr lang="ja-JP" altLang="en-US" sz="3200" dirty="0"/>
              <a:t>‘</a:t>
            </a:r>
            <a:r>
              <a:rPr lang="en-US" sz="3200" dirty="0"/>
              <a:t>Standards are raised ONLY by changes which are put into direct effect by teachers and pupils in classrooms</a:t>
            </a:r>
            <a:r>
              <a:rPr lang="ja-JP" altLang="en-US" sz="3200" dirty="0"/>
              <a:t>’</a:t>
            </a:r>
            <a:endParaRPr lang="en-US" sz="1200" dirty="0"/>
          </a:p>
          <a:p>
            <a:pPr marL="95250" indent="-95250" algn="ctr" eaLnBrk="1" hangingPunct="1">
              <a:spcBef>
                <a:spcPct val="20000"/>
              </a:spcBef>
            </a:pPr>
            <a:endParaRPr lang="en-US" sz="3200" dirty="0"/>
          </a:p>
          <a:p>
            <a:pPr marL="95250" indent="-95250" algn="r" eaLnBrk="1" hangingPunct="1">
              <a:spcBef>
                <a:spcPct val="20000"/>
              </a:spcBef>
            </a:pPr>
            <a:endParaRPr lang="en-US" sz="3200" dirty="0"/>
          </a:p>
        </p:txBody>
      </p:sp>
      <p:pic>
        <p:nvPicPr>
          <p:cNvPr id="2" name="Picture 1"/>
          <p:cNvPicPr>
            <a:picLocks noChangeAspect="1"/>
          </p:cNvPicPr>
          <p:nvPr/>
        </p:nvPicPr>
        <p:blipFill>
          <a:blip r:embed="rId3"/>
          <a:stretch>
            <a:fillRect/>
          </a:stretch>
        </p:blipFill>
        <p:spPr>
          <a:xfrm>
            <a:off x="446785" y="910030"/>
            <a:ext cx="3608395" cy="5043667"/>
          </a:xfrm>
          <a:prstGeom prst="rect">
            <a:avLst/>
          </a:prstGeom>
        </p:spPr>
      </p:pic>
    </p:spTree>
    <p:extLst>
      <p:ext uri="{BB962C8B-B14F-4D97-AF65-F5344CB8AC3E}">
        <p14:creationId xmlns:p14="http://schemas.microsoft.com/office/powerpoint/2010/main" val="2769816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3">
                                            <p:bg/>
                                          </p:spTgt>
                                        </p:tgtEl>
                                        <p:attrNameLst>
                                          <p:attrName>style.visibility</p:attrName>
                                        </p:attrNameLst>
                                      </p:cBhvr>
                                      <p:to>
                                        <p:strVal val="visible"/>
                                      </p:to>
                                    </p:set>
                                    <p:animEffect transition="in" filter="wipe(left)">
                                      <p:cBhvr>
                                        <p:cTn id="7" dur="500"/>
                                        <p:tgtEl>
                                          <p:spTgt spid="440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3">
                                            <p:txEl>
                                              <p:pRg st="1" end="1"/>
                                            </p:txEl>
                                          </p:spTgt>
                                        </p:tgtEl>
                                        <p:attrNameLst>
                                          <p:attrName>style.visibility</p:attrName>
                                        </p:attrNameLst>
                                      </p:cBhvr>
                                      <p:to>
                                        <p:strVal val="visible"/>
                                      </p:to>
                                    </p:set>
                                    <p:animEffect transition="in" filter="wipe(left)">
                                      <p:cBhvr>
                                        <p:cTn id="12" dur="500"/>
                                        <p:tgtEl>
                                          <p:spTgt spid="440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uild="p"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852553"/>
            <a:ext cx="8636000" cy="4247317"/>
          </a:xfrm>
          <a:prstGeom prst="rect">
            <a:avLst/>
          </a:prstGeom>
          <a:noFill/>
        </p:spPr>
        <p:txBody>
          <a:bodyPr wrap="square" rtlCol="0">
            <a:spAutoFit/>
          </a:bodyPr>
          <a:lstStyle/>
          <a:p>
            <a:r>
              <a:rPr lang="en-GB" sz="5400" dirty="0"/>
              <a:t>'A bad curriculum well taught is invariably a better experience than a good curriculum badly taught' (2011) </a:t>
            </a:r>
            <a:r>
              <a:rPr lang="en-GB" sz="5400" dirty="0" smtClean="0"/>
              <a:t>Dylan William</a:t>
            </a:r>
            <a:endParaRPr lang="en-GB" sz="5400" dirty="0"/>
          </a:p>
        </p:txBody>
      </p:sp>
    </p:spTree>
    <p:extLst>
      <p:ext uri="{BB962C8B-B14F-4D97-AF65-F5344CB8AC3E}">
        <p14:creationId xmlns:p14="http://schemas.microsoft.com/office/powerpoint/2010/main" val="39906459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43" y="1219760"/>
            <a:ext cx="4797514" cy="4401205"/>
          </a:xfrm>
          <a:prstGeom prst="rect">
            <a:avLst/>
          </a:prstGeom>
          <a:noFill/>
        </p:spPr>
        <p:txBody>
          <a:bodyPr wrap="square" rtlCol="0">
            <a:spAutoFit/>
          </a:bodyPr>
          <a:lstStyle/>
          <a:p>
            <a:pPr algn="ctr"/>
            <a:r>
              <a:rPr lang="en-US" sz="4800" dirty="0" smtClean="0"/>
              <a:t>“The </a:t>
            </a:r>
            <a:r>
              <a:rPr lang="en-US" sz="4800" dirty="0"/>
              <a:t>limits of my language mean the limits of my </a:t>
            </a:r>
            <a:r>
              <a:rPr lang="en-US" sz="4800" dirty="0" smtClean="0"/>
              <a:t>world”</a:t>
            </a:r>
          </a:p>
          <a:p>
            <a:pPr algn="ctr"/>
            <a:endParaRPr lang="en-US" sz="4800" dirty="0" smtClean="0"/>
          </a:p>
          <a:p>
            <a:pPr algn="ctr"/>
            <a:r>
              <a:rPr lang="en-US" sz="3600" dirty="0"/>
              <a:t>Ludwig Wittgenstein</a:t>
            </a:r>
          </a:p>
        </p:txBody>
      </p:sp>
      <p:pic>
        <p:nvPicPr>
          <p:cNvPr id="2" name="Picture 1"/>
          <p:cNvPicPr>
            <a:picLocks noChangeAspect="1"/>
          </p:cNvPicPr>
          <p:nvPr/>
        </p:nvPicPr>
        <p:blipFill>
          <a:blip r:embed="rId3"/>
          <a:stretch>
            <a:fillRect/>
          </a:stretch>
        </p:blipFill>
        <p:spPr>
          <a:xfrm>
            <a:off x="4999090" y="892535"/>
            <a:ext cx="3910577" cy="4994873"/>
          </a:xfrm>
          <a:prstGeom prst="rect">
            <a:avLst/>
          </a:prstGeom>
        </p:spPr>
      </p:pic>
    </p:spTree>
    <p:extLst>
      <p:ext uri="{BB962C8B-B14F-4D97-AF65-F5344CB8AC3E}">
        <p14:creationId xmlns:p14="http://schemas.microsoft.com/office/powerpoint/2010/main" val="747954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230" y="2059223"/>
            <a:ext cx="4198682" cy="2585323"/>
          </a:xfrm>
          <a:prstGeom prst="rect">
            <a:avLst/>
          </a:prstGeom>
          <a:noFill/>
        </p:spPr>
        <p:txBody>
          <a:bodyPr wrap="square" rtlCol="0">
            <a:spAutoFit/>
          </a:bodyPr>
          <a:lstStyle/>
          <a:p>
            <a:pPr algn="ctr"/>
            <a:r>
              <a:rPr lang="en-GB" sz="5400" dirty="0" smtClean="0"/>
              <a:t>What are you hoping to get out of today?</a:t>
            </a:r>
            <a:endParaRPr lang="en-GB" sz="5400" dirty="0"/>
          </a:p>
        </p:txBody>
      </p:sp>
    </p:spTree>
    <p:extLst>
      <p:ext uri="{BB962C8B-B14F-4D97-AF65-F5344CB8AC3E}">
        <p14:creationId xmlns:p14="http://schemas.microsoft.com/office/powerpoint/2010/main" val="3674173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46161" y="2669000"/>
            <a:ext cx="3195052" cy="1107996"/>
          </a:xfrm>
          <a:prstGeom prst="rect">
            <a:avLst/>
          </a:prstGeom>
          <a:noFill/>
        </p:spPr>
        <p:txBody>
          <a:bodyPr wrap="square" rtlCol="0">
            <a:spAutoFit/>
          </a:bodyPr>
          <a:lstStyle/>
          <a:p>
            <a:r>
              <a:rPr lang="en-US" sz="6600" dirty="0" smtClean="0"/>
              <a:t>10 Texts </a:t>
            </a:r>
            <a:endParaRPr lang="en-US" sz="6600" dirty="0"/>
          </a:p>
        </p:txBody>
      </p:sp>
      <p:pic>
        <p:nvPicPr>
          <p:cNvPr id="2" name="Picture 1"/>
          <p:cNvPicPr>
            <a:picLocks noChangeAspect="1"/>
          </p:cNvPicPr>
          <p:nvPr/>
        </p:nvPicPr>
        <p:blipFill>
          <a:blip r:embed="rId2"/>
          <a:stretch>
            <a:fillRect/>
          </a:stretch>
        </p:blipFill>
        <p:spPr>
          <a:xfrm>
            <a:off x="-1010653" y="343654"/>
            <a:ext cx="5259202" cy="6858000"/>
          </a:xfrm>
          <a:prstGeom prst="rect">
            <a:avLst/>
          </a:prstGeom>
        </p:spPr>
      </p:pic>
      <p:pic>
        <p:nvPicPr>
          <p:cNvPr id="6" name="Picture 5"/>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34407556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48549" y="2669000"/>
            <a:ext cx="3195052" cy="1107996"/>
          </a:xfrm>
          <a:prstGeom prst="rect">
            <a:avLst/>
          </a:prstGeom>
          <a:noFill/>
        </p:spPr>
        <p:txBody>
          <a:bodyPr wrap="square" rtlCol="0">
            <a:spAutoFit/>
          </a:bodyPr>
          <a:lstStyle/>
          <a:p>
            <a:r>
              <a:rPr lang="en-US" sz="6600" dirty="0" smtClean="0"/>
              <a:t>Literacy</a:t>
            </a:r>
            <a:endParaRPr lang="en-US" sz="6600" dirty="0"/>
          </a:p>
        </p:txBody>
      </p:sp>
      <p:pic>
        <p:nvPicPr>
          <p:cNvPr id="2" name="Picture 1"/>
          <p:cNvPicPr>
            <a:picLocks noChangeAspect="1"/>
          </p:cNvPicPr>
          <p:nvPr/>
        </p:nvPicPr>
        <p:blipFill>
          <a:blip r:embed="rId2"/>
          <a:stretch>
            <a:fillRect/>
          </a:stretch>
        </p:blipFill>
        <p:spPr>
          <a:xfrm>
            <a:off x="-1010653" y="343654"/>
            <a:ext cx="5259202" cy="6858000"/>
          </a:xfrm>
          <a:prstGeom prst="rect">
            <a:avLst/>
          </a:prstGeom>
        </p:spPr>
      </p:pic>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475554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709445">
            <a:off x="666599" y="1790194"/>
            <a:ext cx="3095105" cy="3095105"/>
          </a:xfrm>
          <a:prstGeom prst="rect">
            <a:avLst/>
          </a:prstGeom>
        </p:spPr>
      </p:pic>
      <p:sp>
        <p:nvSpPr>
          <p:cNvPr id="3" name="TextBox 2"/>
          <p:cNvSpPr txBox="1">
            <a:spLocks noChangeArrowheads="1"/>
          </p:cNvSpPr>
          <p:nvPr/>
        </p:nvSpPr>
        <p:spPr bwMode="auto">
          <a:xfrm>
            <a:off x="3864951" y="974081"/>
            <a:ext cx="4709536" cy="5016757"/>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000000"/>
                </a:solidFill>
              </a:rPr>
              <a:t>“The children who possess intellectual capital when they first arrive at school have the mental scaffolding and Velcro to catch hold of what is going on, and they can turn the new knowledge into still more Velcro to gain still more knowledge”.</a:t>
            </a:r>
            <a:r>
              <a:rPr lang="en-GB" sz="3200" dirty="0" smtClean="0">
                <a:solidFill>
                  <a:srgbClr val="000000"/>
                </a:solidFill>
              </a:rPr>
              <a:t> </a:t>
            </a:r>
            <a:endParaRPr lang="en-US" sz="3200" dirty="0">
              <a:solidFill>
                <a:srgbClr val="000000"/>
              </a:solidFill>
              <a:latin typeface="Calibri" charset="0"/>
            </a:endParaRPr>
          </a:p>
        </p:txBody>
      </p:sp>
    </p:spTree>
    <p:extLst>
      <p:ext uri="{BB962C8B-B14F-4D97-AF65-F5344CB8AC3E}">
        <p14:creationId xmlns:p14="http://schemas.microsoft.com/office/powerpoint/2010/main" val="2555436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6426" y="1509418"/>
            <a:ext cx="4411335" cy="3046988"/>
          </a:xfrm>
          <a:prstGeom prst="rect">
            <a:avLst/>
          </a:prstGeom>
          <a:noFill/>
        </p:spPr>
        <p:txBody>
          <a:bodyPr wrap="square" rtlCol="0">
            <a:spAutoFit/>
          </a:bodyPr>
          <a:lstStyle/>
          <a:p>
            <a:r>
              <a:rPr lang="en-GB" sz="4800" dirty="0" smtClean="0">
                <a:solidFill>
                  <a:srgbClr val="000000"/>
                </a:solidFill>
              </a:rPr>
              <a:t>Whilst the </a:t>
            </a:r>
            <a:r>
              <a:rPr lang="en-GB" sz="4800" b="1" dirty="0" smtClean="0">
                <a:solidFill>
                  <a:srgbClr val="000000"/>
                </a:solidFill>
              </a:rPr>
              <a:t>word rich </a:t>
            </a:r>
            <a:r>
              <a:rPr lang="en-GB" sz="4800" dirty="0" smtClean="0">
                <a:solidFill>
                  <a:srgbClr val="000000"/>
                </a:solidFill>
              </a:rPr>
              <a:t>get richer, the </a:t>
            </a:r>
            <a:r>
              <a:rPr lang="en-GB" sz="4800" b="1" dirty="0" smtClean="0">
                <a:solidFill>
                  <a:srgbClr val="000000"/>
                </a:solidFill>
              </a:rPr>
              <a:t>word poor</a:t>
            </a:r>
            <a:r>
              <a:rPr lang="en-GB" sz="4800" dirty="0" smtClean="0">
                <a:solidFill>
                  <a:srgbClr val="000000"/>
                </a:solidFill>
              </a:rPr>
              <a:t> get poorer</a:t>
            </a:r>
            <a:endParaRPr lang="en-US" sz="4800" dirty="0" smtClean="0"/>
          </a:p>
        </p:txBody>
      </p:sp>
      <p:pic>
        <p:nvPicPr>
          <p:cNvPr id="3" name="Picture 2"/>
          <p:cNvPicPr>
            <a:picLocks noChangeAspect="1"/>
          </p:cNvPicPr>
          <p:nvPr/>
        </p:nvPicPr>
        <p:blipFill>
          <a:blip r:embed="rId2"/>
          <a:stretch>
            <a:fillRect/>
          </a:stretch>
        </p:blipFill>
        <p:spPr>
          <a:xfrm rot="20501903">
            <a:off x="1472750" y="1676400"/>
            <a:ext cx="2324100" cy="34925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24684451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9058" y="510099"/>
            <a:ext cx="5253789" cy="6001642"/>
          </a:xfrm>
          <a:prstGeom prst="rect">
            <a:avLst/>
          </a:prstGeom>
          <a:noFill/>
        </p:spPr>
        <p:txBody>
          <a:bodyPr wrap="square" rtlCol="0">
            <a:spAutoFit/>
          </a:bodyPr>
          <a:lstStyle/>
          <a:p>
            <a:r>
              <a:rPr lang="en-GB" sz="2400" dirty="0" smtClean="0"/>
              <a:t>People </a:t>
            </a:r>
            <a:r>
              <a:rPr lang="en-GB" sz="2400" dirty="0"/>
              <a:t>who have large vocabularies tend to be intrigued with words.  </a:t>
            </a:r>
            <a:endParaRPr lang="en-GB" sz="2400" dirty="0" smtClean="0"/>
          </a:p>
          <a:p>
            <a:endParaRPr lang="en-GB" sz="2400" dirty="0"/>
          </a:p>
          <a:p>
            <a:r>
              <a:rPr lang="en-GB" sz="2400" dirty="0" smtClean="0"/>
              <a:t>As </a:t>
            </a:r>
            <a:r>
              <a:rPr lang="en-GB" sz="2400" dirty="0"/>
              <a:t>such, a major impetus for writing this book is our concern that school vocabulary instruction tends to be dull, rather than of the sort that might instigate </a:t>
            </a:r>
            <a:r>
              <a:rPr lang="en-GB" sz="2400" dirty="0" smtClean="0"/>
              <a:t>students’ </a:t>
            </a:r>
            <a:r>
              <a:rPr lang="en-GB" sz="2400" dirty="0"/>
              <a:t>interest and awareness of words. </a:t>
            </a:r>
            <a:endParaRPr lang="en-GB" sz="2400" dirty="0" smtClean="0"/>
          </a:p>
          <a:p>
            <a:endParaRPr lang="en-GB" sz="2400" dirty="0"/>
          </a:p>
          <a:p>
            <a:r>
              <a:rPr lang="en-GB" sz="2400" dirty="0" smtClean="0"/>
              <a:t>Indeed</a:t>
            </a:r>
            <a:r>
              <a:rPr lang="en-GB" sz="2400" dirty="0"/>
              <a:t>, asking students to look up words in a dictionary and use them in a sentence is a stereotypical example of what students find uninteresting in school.</a:t>
            </a:r>
          </a:p>
          <a:p>
            <a:endParaRPr lang="en-US" sz="2400" dirty="0"/>
          </a:p>
        </p:txBody>
      </p:sp>
      <p:pic>
        <p:nvPicPr>
          <p:cNvPr id="3" name="Picture 2"/>
          <p:cNvPicPr>
            <a:picLocks noChangeAspect="1"/>
          </p:cNvPicPr>
          <p:nvPr/>
        </p:nvPicPr>
        <p:blipFill>
          <a:blip r:embed="rId2"/>
          <a:stretch>
            <a:fillRect/>
          </a:stretch>
        </p:blipFill>
        <p:spPr>
          <a:xfrm>
            <a:off x="562142" y="1229895"/>
            <a:ext cx="2669166" cy="4157579"/>
          </a:xfrm>
          <a:prstGeom prst="rect">
            <a:avLst/>
          </a:prstGeom>
        </p:spPr>
      </p:pic>
    </p:spTree>
    <p:extLst>
      <p:ext uri="{BB962C8B-B14F-4D97-AF65-F5344CB8AC3E}">
        <p14:creationId xmlns:p14="http://schemas.microsoft.com/office/powerpoint/2010/main" val="4657274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025" y="789206"/>
            <a:ext cx="5080000" cy="5461000"/>
          </a:xfrm>
          <a:prstGeom prst="rect">
            <a:avLst/>
          </a:prstGeom>
        </p:spPr>
      </p:pic>
      <p:sp>
        <p:nvSpPr>
          <p:cNvPr id="2" name="Rectangle 1"/>
          <p:cNvSpPr/>
          <p:nvPr/>
        </p:nvSpPr>
        <p:spPr>
          <a:xfrm>
            <a:off x="4424189" y="1657738"/>
            <a:ext cx="4572000" cy="3046988"/>
          </a:xfrm>
          <a:prstGeom prst="rect">
            <a:avLst/>
          </a:prstGeom>
        </p:spPr>
        <p:txBody>
          <a:bodyPr>
            <a:spAutoFit/>
          </a:bodyPr>
          <a:lstStyle/>
          <a:p>
            <a:r>
              <a:rPr lang="en-US" sz="2400" dirty="0" smtClean="0"/>
              <a:t>‘Too often the argument for reading is made by those who have spent their lives as insiders. The pleasures of solitary reading are so obvious, the value of reading so self-evident, that we fail to appreciate how utterly strange reading is to the outsider’ </a:t>
            </a:r>
            <a:endParaRPr lang="en-US" sz="2400" dirty="0">
              <a:latin typeface="Calibri" charset="0"/>
            </a:endParaRPr>
          </a:p>
        </p:txBody>
      </p:sp>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3304229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48548" y="2669000"/>
            <a:ext cx="4120083" cy="1107996"/>
          </a:xfrm>
          <a:prstGeom prst="rect">
            <a:avLst/>
          </a:prstGeom>
          <a:noFill/>
        </p:spPr>
        <p:txBody>
          <a:bodyPr wrap="square" rtlCol="0">
            <a:spAutoFit/>
          </a:bodyPr>
          <a:lstStyle/>
          <a:p>
            <a:r>
              <a:rPr lang="en-US" sz="6600" dirty="0" smtClean="0"/>
              <a:t>Pedagogy</a:t>
            </a:r>
            <a:endParaRPr lang="en-US" sz="6600" dirty="0"/>
          </a:p>
        </p:txBody>
      </p:sp>
      <p:pic>
        <p:nvPicPr>
          <p:cNvPr id="2" name="Picture 1"/>
          <p:cNvPicPr>
            <a:picLocks noChangeAspect="1"/>
          </p:cNvPicPr>
          <p:nvPr/>
        </p:nvPicPr>
        <p:blipFill>
          <a:blip r:embed="rId2"/>
          <a:stretch>
            <a:fillRect/>
          </a:stretch>
        </p:blipFill>
        <p:spPr>
          <a:xfrm>
            <a:off x="-1010653" y="343654"/>
            <a:ext cx="5259202" cy="6858000"/>
          </a:xfrm>
          <a:prstGeom prst="rect">
            <a:avLst/>
          </a:prstGeom>
        </p:spPr>
      </p:pic>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3178584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5-08 at 06.42.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229" y="1155955"/>
            <a:ext cx="2884337" cy="41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19155" y="1039333"/>
            <a:ext cx="4509636" cy="4154983"/>
          </a:xfrm>
          <a:prstGeom prst="rect">
            <a:avLst/>
          </a:prstGeom>
          <a:noFill/>
        </p:spPr>
        <p:txBody>
          <a:bodyPr wrap="square" rtlCol="0">
            <a:spAutoFit/>
          </a:bodyPr>
          <a:lstStyle/>
          <a:p>
            <a:r>
              <a:rPr lang="en-GB" sz="2400" dirty="0"/>
              <a:t>In my experience, teaching is about sensitivity and adaptation. </a:t>
            </a:r>
            <a:r>
              <a:rPr lang="en-GB" sz="2400" dirty="0" smtClean="0"/>
              <a:t>Things </a:t>
            </a:r>
            <a:r>
              <a:rPr lang="en-GB" sz="2400" dirty="0"/>
              <a:t>that work one day may not work the next day. </a:t>
            </a:r>
            <a:endParaRPr lang="en-GB" sz="2400" dirty="0" smtClean="0"/>
          </a:p>
          <a:p>
            <a:endParaRPr lang="en-GB" sz="2400" dirty="0"/>
          </a:p>
          <a:p>
            <a:r>
              <a:rPr lang="en-GB" sz="2400" dirty="0" smtClean="0"/>
              <a:t>In </a:t>
            </a:r>
            <a:r>
              <a:rPr lang="en-GB" sz="2400" dirty="0"/>
              <a:t>order to navigate the complexity of the circumstances in which a teacher works, it is not possible just to follow a recipe. As a teacher, you make adaptations.  You must.</a:t>
            </a:r>
            <a:r>
              <a:rPr lang="en-GB" sz="2400" dirty="0" smtClean="0">
                <a:effectLst/>
              </a:rPr>
              <a:t> </a:t>
            </a:r>
            <a:endParaRPr lang="en-US" sz="2400" dirty="0"/>
          </a:p>
        </p:txBody>
      </p:sp>
      <p:pic>
        <p:nvPicPr>
          <p:cNvPr id="5" name="Picture 4"/>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17409691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9058" y="2005263"/>
            <a:ext cx="5253789" cy="1938992"/>
          </a:xfrm>
          <a:prstGeom prst="rect">
            <a:avLst/>
          </a:prstGeom>
          <a:noFill/>
        </p:spPr>
        <p:txBody>
          <a:bodyPr wrap="square" rtlCol="0">
            <a:spAutoFit/>
          </a:bodyPr>
          <a:lstStyle/>
          <a:p>
            <a:r>
              <a:rPr lang="en-US" sz="2400" dirty="0" smtClean="0"/>
              <a:t>Participants </a:t>
            </a:r>
            <a:r>
              <a:rPr lang="en-US" sz="2400" dirty="0"/>
              <a:t>viewed 6-second silent video clips </a:t>
            </a:r>
            <a:r>
              <a:rPr lang="en-US" sz="2400" dirty="0" smtClean="0"/>
              <a:t>before evaluating </a:t>
            </a:r>
            <a:r>
              <a:rPr lang="en-US" sz="2400" dirty="0"/>
              <a:t>the </a:t>
            </a:r>
            <a:r>
              <a:rPr lang="en-US" sz="2400" dirty="0" smtClean="0"/>
              <a:t>teachers. </a:t>
            </a:r>
          </a:p>
          <a:p>
            <a:endParaRPr lang="en-US" sz="2400" dirty="0"/>
          </a:p>
          <a:p>
            <a:r>
              <a:rPr lang="en-US" sz="2400" dirty="0" smtClean="0"/>
              <a:t>95% correlation</a:t>
            </a:r>
            <a:endParaRPr lang="en-US" sz="2400" dirty="0"/>
          </a:p>
        </p:txBody>
      </p:sp>
      <p:pic>
        <p:nvPicPr>
          <p:cNvPr id="4" name="Picture 3" descr="Screen Shot 2015-05-12 at 08.44.5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449431">
            <a:off x="689380" y="1249673"/>
            <a:ext cx="2245758" cy="344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3332029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44359" y="5031652"/>
            <a:ext cx="1920699" cy="1914937"/>
          </a:xfrm>
          <a:prstGeom prst="rect">
            <a:avLst/>
          </a:prstGeom>
        </p:spPr>
      </p:pic>
      <p:sp>
        <p:nvSpPr>
          <p:cNvPr id="2" name="TextBox 1"/>
          <p:cNvSpPr txBox="1"/>
          <p:nvPr/>
        </p:nvSpPr>
        <p:spPr>
          <a:xfrm>
            <a:off x="3895207" y="1315196"/>
            <a:ext cx="5253789" cy="4524315"/>
          </a:xfrm>
          <a:prstGeom prst="rect">
            <a:avLst/>
          </a:prstGeom>
          <a:noFill/>
        </p:spPr>
        <p:txBody>
          <a:bodyPr wrap="square" rtlCol="0">
            <a:spAutoFit/>
          </a:bodyPr>
          <a:lstStyle/>
          <a:p>
            <a:pPr marL="457200" indent="-457200">
              <a:buFont typeface="+mj-lt"/>
              <a:buAutoNum type="arabicPeriod"/>
            </a:pPr>
            <a:r>
              <a:rPr lang="en-US" sz="2400" b="1" dirty="0" smtClean="0"/>
              <a:t> Content knowledge </a:t>
            </a:r>
            <a:r>
              <a:rPr lang="en-US" sz="2400" dirty="0" smtClean="0"/>
              <a:t>(Strong evidence of impact on student outcomes) </a:t>
            </a:r>
          </a:p>
          <a:p>
            <a:pPr marL="457200" indent="-457200">
              <a:buFont typeface="+mj-lt"/>
              <a:buAutoNum type="arabicPeriod"/>
            </a:pPr>
            <a:r>
              <a:rPr lang="en-US" sz="2400" b="1" dirty="0" smtClean="0"/>
              <a:t> Quality of instruction </a:t>
            </a:r>
            <a:r>
              <a:rPr lang="en-US" sz="2400" dirty="0" smtClean="0"/>
              <a:t>(Strong evidence of impact on student outcomes) </a:t>
            </a:r>
          </a:p>
          <a:p>
            <a:pPr marL="457200" indent="-457200">
              <a:buFont typeface="+mj-lt"/>
              <a:buAutoNum type="arabicPeriod"/>
            </a:pPr>
            <a:r>
              <a:rPr lang="en-US" sz="2400" b="1" dirty="0" smtClean="0"/>
              <a:t> Classroom climate </a:t>
            </a:r>
            <a:r>
              <a:rPr lang="en-US" sz="2400" dirty="0" smtClean="0"/>
              <a:t>(Moderate evidence of impact on student outcomes) </a:t>
            </a:r>
          </a:p>
          <a:p>
            <a:pPr marL="457200" indent="-457200">
              <a:buFont typeface="+mj-lt"/>
              <a:buAutoNum type="arabicPeriod"/>
            </a:pPr>
            <a:r>
              <a:rPr lang="en-US" sz="2400" b="1" dirty="0" smtClean="0"/>
              <a:t> Classroom management </a:t>
            </a:r>
            <a:r>
              <a:rPr lang="en-US" sz="2400" dirty="0" smtClean="0"/>
              <a:t>(Moderate evidence of impact on student outcomes) </a:t>
            </a:r>
          </a:p>
        </p:txBody>
      </p:sp>
      <p:pic>
        <p:nvPicPr>
          <p:cNvPr id="4" name="Picture 3" descr="Screen Shot 2015-05-12 at 08.25.4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169335">
            <a:off x="628295" y="1442699"/>
            <a:ext cx="2601641" cy="365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612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1904633" y="740929"/>
            <a:ext cx="5784439" cy="5433476"/>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902211" y="2107354"/>
            <a:ext cx="4198682" cy="1862048"/>
          </a:xfrm>
          <a:prstGeom prst="rect">
            <a:avLst/>
          </a:prstGeom>
          <a:noFill/>
        </p:spPr>
        <p:txBody>
          <a:bodyPr wrap="square" rtlCol="0">
            <a:spAutoFit/>
          </a:bodyPr>
          <a:lstStyle/>
          <a:p>
            <a:pPr algn="ctr"/>
            <a:r>
              <a:rPr lang="en-GB" sz="11500" dirty="0" smtClean="0"/>
              <a:t>Plan</a:t>
            </a:r>
            <a:endParaRPr lang="en-GB" sz="11500" dirty="0"/>
          </a:p>
        </p:txBody>
      </p:sp>
    </p:spTree>
    <p:extLst>
      <p:ext uri="{BB962C8B-B14F-4D97-AF65-F5344CB8AC3E}">
        <p14:creationId xmlns:p14="http://schemas.microsoft.com/office/powerpoint/2010/main" val="3275111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48548" y="2669000"/>
            <a:ext cx="4120083" cy="1107996"/>
          </a:xfrm>
          <a:prstGeom prst="rect">
            <a:avLst/>
          </a:prstGeom>
          <a:noFill/>
        </p:spPr>
        <p:txBody>
          <a:bodyPr wrap="square" rtlCol="0">
            <a:spAutoFit/>
          </a:bodyPr>
          <a:lstStyle/>
          <a:p>
            <a:r>
              <a:rPr lang="en-US" sz="6600" dirty="0" smtClean="0"/>
              <a:t>Leadership</a:t>
            </a:r>
            <a:endParaRPr lang="en-US" sz="6600" dirty="0"/>
          </a:p>
        </p:txBody>
      </p:sp>
      <p:pic>
        <p:nvPicPr>
          <p:cNvPr id="2" name="Picture 1"/>
          <p:cNvPicPr>
            <a:picLocks noChangeAspect="1"/>
          </p:cNvPicPr>
          <p:nvPr/>
        </p:nvPicPr>
        <p:blipFill>
          <a:blip r:embed="rId2"/>
          <a:stretch>
            <a:fillRect/>
          </a:stretch>
        </p:blipFill>
        <p:spPr>
          <a:xfrm>
            <a:off x="-1010653" y="343654"/>
            <a:ext cx="5259202" cy="6858000"/>
          </a:xfrm>
          <a:prstGeom prst="rect">
            <a:avLst/>
          </a:prstGeom>
        </p:spPr>
      </p:pic>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3755388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24795" y="2079716"/>
            <a:ext cx="5253789" cy="2308324"/>
          </a:xfrm>
          <a:prstGeom prst="rect">
            <a:avLst/>
          </a:prstGeom>
          <a:noFill/>
        </p:spPr>
        <p:txBody>
          <a:bodyPr wrap="square" rtlCol="0">
            <a:spAutoFit/>
          </a:bodyPr>
          <a:lstStyle/>
          <a:p>
            <a:r>
              <a:rPr lang="en-GB" sz="2400" dirty="0" smtClean="0">
                <a:solidFill>
                  <a:srgbClr val="000000"/>
                </a:solidFill>
              </a:rPr>
              <a:t>Three-quarters of teachers who demonstrated sustained commitment said that good leadership helped them sustain their commitment over time.  </a:t>
            </a:r>
          </a:p>
          <a:p>
            <a:endParaRPr lang="en-GB" sz="2400" dirty="0">
              <a:solidFill>
                <a:srgbClr val="000000"/>
              </a:solidFill>
            </a:endParaRPr>
          </a:p>
          <a:p>
            <a:r>
              <a:rPr lang="en-GB" sz="2400" dirty="0" smtClean="0">
                <a:solidFill>
                  <a:srgbClr val="000000"/>
                </a:solidFill>
              </a:rPr>
              <a:t>Better leaders produce better teachers.</a:t>
            </a:r>
            <a:endParaRPr lang="en-US" sz="2400" dirty="0" smtClean="0"/>
          </a:p>
        </p:txBody>
      </p:sp>
      <p:pic>
        <p:nvPicPr>
          <p:cNvPr id="5" name="Picture 2" descr="Screen Shot 2015-11-10 at 07.21.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932" y="847110"/>
            <a:ext cx="3343275"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2869927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951456" y="568378"/>
            <a:ext cx="3805715" cy="5836253"/>
          </a:xfrm>
          <a:prstGeom prst="rect">
            <a:avLst/>
          </a:prstGeom>
          <a:effectLst/>
        </p:spPr>
      </p:pic>
      <p:sp>
        <p:nvSpPr>
          <p:cNvPr id="4" name="TextBox 3"/>
          <p:cNvSpPr txBox="1"/>
          <p:nvPr/>
        </p:nvSpPr>
        <p:spPr>
          <a:xfrm>
            <a:off x="4626263" y="1943695"/>
            <a:ext cx="4211587" cy="2554545"/>
          </a:xfrm>
          <a:prstGeom prst="rect">
            <a:avLst/>
          </a:prstGeom>
          <a:noFill/>
        </p:spPr>
        <p:txBody>
          <a:bodyPr wrap="square" rtlCol="0">
            <a:spAutoFit/>
          </a:bodyPr>
          <a:lstStyle/>
          <a:p>
            <a:r>
              <a:rPr lang="en-US" sz="3200" dirty="0" smtClean="0"/>
              <a:t>‘Habits</a:t>
            </a:r>
            <a:r>
              <a:rPr lang="en-US" sz="3200" dirty="0"/>
              <a:t>, scientists say, emerge because the brain is constantly looking for ways to save effort’ </a:t>
            </a:r>
          </a:p>
        </p:txBody>
      </p:sp>
      <p:pic>
        <p:nvPicPr>
          <p:cNvPr id="5" name="Picture 4"/>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35814448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390407">
            <a:off x="262158" y="984335"/>
            <a:ext cx="3530579" cy="5431660"/>
          </a:xfrm>
          <a:prstGeom prst="rect">
            <a:avLst/>
          </a:prstGeom>
        </p:spPr>
      </p:pic>
      <p:sp>
        <p:nvSpPr>
          <p:cNvPr id="5" name="TextBox 4"/>
          <p:cNvSpPr txBox="1"/>
          <p:nvPr/>
        </p:nvSpPr>
        <p:spPr>
          <a:xfrm>
            <a:off x="4354130" y="249719"/>
            <a:ext cx="4665197" cy="6124754"/>
          </a:xfrm>
          <a:prstGeom prst="rect">
            <a:avLst/>
          </a:prstGeom>
          <a:noFill/>
        </p:spPr>
        <p:txBody>
          <a:bodyPr wrap="square" rtlCol="0">
            <a:spAutoFit/>
          </a:bodyPr>
          <a:lstStyle/>
          <a:p>
            <a:pPr marL="457200" lvl="0" indent="-457200">
              <a:buFont typeface="+mj-lt"/>
              <a:buAutoNum type="arabicPeriod"/>
            </a:pPr>
            <a:r>
              <a:rPr lang="en-GB" sz="2800" dirty="0" smtClean="0"/>
              <a:t>All </a:t>
            </a:r>
            <a:r>
              <a:rPr lang="en-GB" sz="2800" dirty="0"/>
              <a:t>change is making people behave </a:t>
            </a:r>
            <a:r>
              <a:rPr lang="en-GB" sz="2800" dirty="0" smtClean="0"/>
              <a:t>differently</a:t>
            </a:r>
            <a:endParaRPr lang="en-GB" sz="2800" dirty="0"/>
          </a:p>
          <a:p>
            <a:pPr marL="457200" lvl="0" indent="-457200">
              <a:buFont typeface="+mj-lt"/>
              <a:buAutoNum type="arabicPeriod"/>
            </a:pPr>
            <a:r>
              <a:rPr lang="en-GB" sz="2800" dirty="0"/>
              <a:t>What looks like resistance can be lack of </a:t>
            </a:r>
            <a:r>
              <a:rPr lang="en-GB" sz="2800" dirty="0" smtClean="0"/>
              <a:t>clarity</a:t>
            </a:r>
            <a:endParaRPr lang="en-GB" sz="2800" dirty="0"/>
          </a:p>
          <a:p>
            <a:pPr marL="457200" lvl="0" indent="-457200">
              <a:buFont typeface="+mj-lt"/>
              <a:buAutoNum type="arabicPeriod"/>
            </a:pPr>
            <a:r>
              <a:rPr lang="en-GB" sz="2800" dirty="0"/>
              <a:t>I</a:t>
            </a:r>
            <a:r>
              <a:rPr lang="en-GB" sz="2800" dirty="0" smtClean="0"/>
              <a:t>mportance </a:t>
            </a:r>
            <a:r>
              <a:rPr lang="en-GB" sz="2800" dirty="0"/>
              <a:t>of “bright spots</a:t>
            </a:r>
            <a:r>
              <a:rPr lang="en-GB" sz="2800" dirty="0" smtClean="0"/>
              <a:t>” - </a:t>
            </a:r>
            <a:r>
              <a:rPr lang="en-GB" sz="2800" dirty="0"/>
              <a:t>showcasing positive examples</a:t>
            </a:r>
          </a:p>
          <a:p>
            <a:pPr marL="457200" lvl="0" indent="-457200">
              <a:buFont typeface="+mj-lt"/>
              <a:buAutoNum type="arabicPeriod"/>
            </a:pPr>
            <a:r>
              <a:rPr lang="en-GB" sz="2800" dirty="0"/>
              <a:t>Big problems are often solved with a sequence of small solutions</a:t>
            </a:r>
          </a:p>
          <a:p>
            <a:pPr marL="457200" lvl="0" indent="-457200">
              <a:buFont typeface="+mj-lt"/>
              <a:buAutoNum type="arabicPeriod"/>
            </a:pPr>
            <a:r>
              <a:rPr lang="en-GB" sz="2800" dirty="0" smtClean="0"/>
              <a:t>Intrinsic motivation: </a:t>
            </a:r>
            <a:r>
              <a:rPr lang="en-GB" sz="2800" dirty="0"/>
              <a:t>m</a:t>
            </a:r>
            <a:r>
              <a:rPr lang="en-GB" sz="2800" dirty="0" smtClean="0"/>
              <a:t>ake first </a:t>
            </a:r>
            <a:r>
              <a:rPr lang="en-GB" sz="2800" dirty="0"/>
              <a:t>grades aspire to be </a:t>
            </a:r>
            <a:r>
              <a:rPr lang="en-GB" sz="2800" dirty="0" smtClean="0"/>
              <a:t>third graders</a:t>
            </a:r>
            <a:endParaRPr lang="en-GB" sz="2800" dirty="0"/>
          </a:p>
          <a:p>
            <a:endParaRPr lang="en-GB" sz="2800" dirty="0"/>
          </a:p>
        </p:txBody>
      </p:sp>
    </p:spTree>
    <p:extLst>
      <p:ext uri="{BB962C8B-B14F-4D97-AF65-F5344CB8AC3E}">
        <p14:creationId xmlns:p14="http://schemas.microsoft.com/office/powerpoint/2010/main" val="36791324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27330" y="2112385"/>
            <a:ext cx="4665197" cy="3139321"/>
          </a:xfrm>
          <a:prstGeom prst="rect">
            <a:avLst/>
          </a:prstGeom>
          <a:noFill/>
        </p:spPr>
        <p:txBody>
          <a:bodyPr wrap="square" rtlCol="0">
            <a:spAutoFit/>
          </a:bodyPr>
          <a:lstStyle/>
          <a:p>
            <a:pPr lvl="0"/>
            <a:r>
              <a:rPr lang="en-GB" sz="6600" dirty="0" smtClean="0"/>
              <a:t>What</a:t>
            </a:r>
          </a:p>
          <a:p>
            <a:pPr lvl="0"/>
            <a:r>
              <a:rPr lang="en-GB" sz="6600" dirty="0" smtClean="0"/>
              <a:t>How</a:t>
            </a:r>
          </a:p>
          <a:p>
            <a:pPr lvl="0"/>
            <a:r>
              <a:rPr lang="en-GB" sz="6600" dirty="0" smtClean="0"/>
              <a:t>Why</a:t>
            </a:r>
            <a:endParaRPr lang="en-GB" sz="6600" dirty="0"/>
          </a:p>
        </p:txBody>
      </p:sp>
      <p:pic>
        <p:nvPicPr>
          <p:cNvPr id="2" name="Picture 1"/>
          <p:cNvPicPr>
            <a:picLocks noChangeAspect="1"/>
          </p:cNvPicPr>
          <p:nvPr/>
        </p:nvPicPr>
        <p:blipFill>
          <a:blip r:embed="rId2"/>
          <a:stretch>
            <a:fillRect/>
          </a:stretch>
        </p:blipFill>
        <p:spPr>
          <a:xfrm rot="20504723">
            <a:off x="1476752" y="795866"/>
            <a:ext cx="3578696" cy="5503333"/>
          </a:xfrm>
          <a:prstGeom prst="rect">
            <a:avLst/>
          </a:prstGeom>
        </p:spPr>
      </p:pic>
    </p:spTree>
    <p:extLst>
      <p:ext uri="{BB962C8B-B14F-4D97-AF65-F5344CB8AC3E}">
        <p14:creationId xmlns:p14="http://schemas.microsoft.com/office/powerpoint/2010/main" val="3387831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60" y="3717032"/>
            <a:ext cx="4176464" cy="2952238"/>
          </a:xfrm>
          <a:prstGeom prst="rect">
            <a:avLst/>
          </a:prstGeom>
        </p:spPr>
      </p:pic>
      <p:sp>
        <p:nvSpPr>
          <p:cNvPr id="4" name="Cloud Callout 3"/>
          <p:cNvSpPr/>
          <p:nvPr/>
        </p:nvSpPr>
        <p:spPr>
          <a:xfrm>
            <a:off x="1979712" y="38214"/>
            <a:ext cx="6336704" cy="4104456"/>
          </a:xfrm>
          <a:prstGeom prst="cloudCallout">
            <a:avLst>
              <a:gd name="adj1" fmla="val 58182"/>
              <a:gd name="adj2" fmla="val 111994"/>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457200" indent="-457200" algn="ctr">
              <a:buFont typeface="+mj-lt"/>
              <a:buAutoNum type="arabicPeriod"/>
            </a:pPr>
            <a:r>
              <a:rPr lang="en-US" sz="3200" dirty="0" smtClean="0">
                <a:solidFill>
                  <a:schemeClr val="bg1"/>
                </a:solidFill>
              </a:rPr>
              <a:t>What are you thinking?</a:t>
            </a:r>
          </a:p>
          <a:p>
            <a:pPr marL="457200" indent="-457200" algn="ctr">
              <a:buFont typeface="+mj-lt"/>
              <a:buAutoNum type="arabicPeriod"/>
            </a:pPr>
            <a:r>
              <a:rPr lang="en-US" sz="3200" dirty="0" smtClean="0">
                <a:solidFill>
                  <a:schemeClr val="bg1"/>
                </a:solidFill>
              </a:rPr>
              <a:t>What have you learnt so far?</a:t>
            </a:r>
          </a:p>
          <a:p>
            <a:pPr marL="457200" indent="-457200" algn="ctr">
              <a:buFont typeface="+mj-lt"/>
              <a:buAutoNum type="arabicPeriod"/>
            </a:pPr>
            <a:r>
              <a:rPr lang="en-US" sz="3200" dirty="0" smtClean="0">
                <a:solidFill>
                  <a:schemeClr val="bg1"/>
                </a:solidFill>
              </a:rPr>
              <a:t>Implications for you and your role?</a:t>
            </a:r>
            <a:endParaRPr lang="en-US" sz="3200" dirty="0">
              <a:solidFill>
                <a:schemeClr val="bg1"/>
              </a:solidFill>
            </a:endParaRPr>
          </a:p>
        </p:txBody>
      </p:sp>
    </p:spTree>
    <p:extLst>
      <p:ext uri="{BB962C8B-B14F-4D97-AF65-F5344CB8AC3E}">
        <p14:creationId xmlns:p14="http://schemas.microsoft.com/office/powerpoint/2010/main" val="41295263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2053" y="1240532"/>
            <a:ext cx="7810500" cy="5194300"/>
          </a:xfrm>
          <a:prstGeom prst="rect">
            <a:avLst/>
          </a:prstGeom>
        </p:spPr>
      </p:pic>
      <p:sp>
        <p:nvSpPr>
          <p:cNvPr id="12" name="TextBox 11"/>
          <p:cNvSpPr txBox="1">
            <a:spLocks noChangeArrowheads="1"/>
          </p:cNvSpPr>
          <p:nvPr/>
        </p:nvSpPr>
        <p:spPr bwMode="auto">
          <a:xfrm>
            <a:off x="1139401" y="5054208"/>
            <a:ext cx="6760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GB" sz="3600" dirty="0" smtClean="0"/>
              <a:t>The Changing Face of Literacy</a:t>
            </a:r>
            <a:endParaRPr lang="en-US" sz="3600" dirty="0"/>
          </a:p>
        </p:txBody>
      </p:sp>
    </p:spTree>
    <p:extLst>
      <p:ext uri="{BB962C8B-B14F-4D97-AF65-F5344CB8AC3E}">
        <p14:creationId xmlns:p14="http://schemas.microsoft.com/office/powerpoint/2010/main" val="1547569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731691" y="2593738"/>
            <a:ext cx="792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GB" sz="3600" dirty="0" smtClean="0"/>
              <a:t>How do you react to these rooms?</a:t>
            </a:r>
            <a:endParaRPr lang="en-US" sz="3600" dirty="0"/>
          </a:p>
        </p:txBody>
      </p:sp>
    </p:spTree>
    <p:extLst>
      <p:ext uri="{BB962C8B-B14F-4D97-AF65-F5344CB8AC3E}">
        <p14:creationId xmlns:p14="http://schemas.microsoft.com/office/powerpoint/2010/main" val="24516627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7 at 05.08.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6169"/>
            <a:ext cx="9144000" cy="5254198"/>
          </a:xfrm>
          <a:prstGeom prst="rect">
            <a:avLst/>
          </a:prstGeom>
        </p:spPr>
      </p:pic>
      <p:sp>
        <p:nvSpPr>
          <p:cNvPr id="5" name="Rectangle 4"/>
          <p:cNvSpPr/>
          <p:nvPr/>
        </p:nvSpPr>
        <p:spPr>
          <a:xfrm>
            <a:off x="1834573" y="2450087"/>
            <a:ext cx="1244431" cy="3206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3804219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6-03-17 at 05.24.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9192">
            <a:off x="2660133" y="846828"/>
            <a:ext cx="3985928" cy="54329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2174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744650" y="845569"/>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2400" dirty="0"/>
              <a:t>10 to 11</a:t>
            </a:r>
            <a:r>
              <a:rPr lang="en-US" sz="2400" dirty="0" smtClean="0"/>
              <a:t>:30 </a:t>
            </a:r>
            <a:r>
              <a:rPr lang="en-US" sz="2400" dirty="0"/>
              <a:t>am: </a:t>
            </a:r>
            <a:endParaRPr lang="en-US" sz="2400" dirty="0" smtClean="0"/>
          </a:p>
          <a:p>
            <a:pPr marL="342900" indent="-342900">
              <a:buFont typeface="Arial"/>
              <a:buChar char="•"/>
            </a:pPr>
            <a:r>
              <a:rPr lang="en-GB" sz="2400" dirty="0" smtClean="0"/>
              <a:t>Reaffirming the case for whole-school literacy </a:t>
            </a:r>
            <a:endParaRPr lang="en-GB" sz="2400" dirty="0"/>
          </a:p>
        </p:txBody>
      </p:sp>
      <p:sp>
        <p:nvSpPr>
          <p:cNvPr id="3" name="TextBox 2"/>
          <p:cNvSpPr txBox="1">
            <a:spLocks noChangeArrowheads="1"/>
          </p:cNvSpPr>
          <p:nvPr/>
        </p:nvSpPr>
        <p:spPr bwMode="auto">
          <a:xfrm>
            <a:off x="744650" y="2533582"/>
            <a:ext cx="792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2400" dirty="0" smtClean="0"/>
              <a:t>11:45 </a:t>
            </a:r>
            <a:r>
              <a:rPr lang="en-US" sz="2400" dirty="0"/>
              <a:t>to 13</a:t>
            </a:r>
            <a:r>
              <a:rPr lang="en-US" sz="2400" dirty="0" smtClean="0"/>
              <a:t>:15: </a:t>
            </a:r>
          </a:p>
          <a:p>
            <a:pPr marL="342900" indent="-342900">
              <a:buFont typeface="Arial"/>
              <a:buChar char="•"/>
            </a:pPr>
            <a:r>
              <a:rPr lang="en-US" sz="2400" dirty="0" smtClean="0"/>
              <a:t>Literacy </a:t>
            </a:r>
            <a:r>
              <a:rPr lang="en-US" sz="2400" dirty="0"/>
              <a:t>in practice </a:t>
            </a:r>
            <a:endParaRPr lang="en-GB" sz="2400" dirty="0"/>
          </a:p>
          <a:p>
            <a:pPr marL="342900" lvl="0" indent="-342900">
              <a:buFont typeface="Arial"/>
              <a:buChar char="•"/>
            </a:pPr>
            <a:r>
              <a:rPr lang="en-GB" sz="2400" dirty="0"/>
              <a:t>Focus on speaking &amp; listening</a:t>
            </a:r>
          </a:p>
          <a:p>
            <a:pPr marL="342900" lvl="0" indent="-342900">
              <a:buFont typeface="Arial"/>
              <a:buChar char="•"/>
            </a:pPr>
            <a:r>
              <a:rPr lang="en-GB" sz="2400" dirty="0"/>
              <a:t>Focus on reading</a:t>
            </a:r>
          </a:p>
          <a:p>
            <a:pPr marL="342900" lvl="0" indent="-342900">
              <a:buFont typeface="Arial"/>
              <a:buChar char="•"/>
            </a:pPr>
            <a:r>
              <a:rPr lang="en-GB" sz="2400" dirty="0"/>
              <a:t>Focus on </a:t>
            </a:r>
            <a:r>
              <a:rPr lang="en-GB" sz="2400" dirty="0" smtClean="0"/>
              <a:t>writing</a:t>
            </a:r>
            <a:endParaRPr lang="en-GB" sz="2400" dirty="0"/>
          </a:p>
        </p:txBody>
      </p:sp>
      <p:sp>
        <p:nvSpPr>
          <p:cNvPr id="4" name="TextBox 3"/>
          <p:cNvSpPr txBox="1">
            <a:spLocks noChangeArrowheads="1"/>
          </p:cNvSpPr>
          <p:nvPr/>
        </p:nvSpPr>
        <p:spPr bwMode="auto">
          <a:xfrm>
            <a:off x="744650" y="1676566"/>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GB" sz="2400" dirty="0" smtClean="0"/>
              <a:t>11:30 to 11:45</a:t>
            </a:r>
          </a:p>
          <a:p>
            <a:pPr marL="342900" indent="-342900">
              <a:buFont typeface="Arial"/>
              <a:buChar char="•"/>
            </a:pPr>
            <a:r>
              <a:rPr lang="en-GB" sz="2400" dirty="0" smtClean="0"/>
              <a:t>Break</a:t>
            </a:r>
            <a:endParaRPr lang="en-GB" sz="2400" dirty="0"/>
          </a:p>
        </p:txBody>
      </p:sp>
      <p:pic>
        <p:nvPicPr>
          <p:cNvPr id="5" name="Picture 4"/>
          <p:cNvPicPr>
            <a:picLocks noChangeAspect="1"/>
          </p:cNvPicPr>
          <p:nvPr/>
        </p:nvPicPr>
        <p:blipFill>
          <a:blip r:embed="rId2"/>
          <a:stretch>
            <a:fillRect/>
          </a:stretch>
        </p:blipFill>
        <p:spPr>
          <a:xfrm>
            <a:off x="7244359" y="5031652"/>
            <a:ext cx="1920699" cy="1914937"/>
          </a:xfrm>
          <a:prstGeom prst="rect">
            <a:avLst/>
          </a:prstGeom>
        </p:spPr>
      </p:pic>
      <p:sp>
        <p:nvSpPr>
          <p:cNvPr id="6" name="TextBox 5"/>
          <p:cNvSpPr txBox="1">
            <a:spLocks noChangeArrowheads="1"/>
          </p:cNvSpPr>
          <p:nvPr/>
        </p:nvSpPr>
        <p:spPr bwMode="auto">
          <a:xfrm>
            <a:off x="637875" y="331652"/>
            <a:ext cx="792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GB" sz="2400" dirty="0" smtClean="0"/>
              <a:t>SHAPE OF THE DAY</a:t>
            </a:r>
            <a:endParaRPr lang="en-GB" sz="2400" dirty="0"/>
          </a:p>
        </p:txBody>
      </p:sp>
      <p:sp>
        <p:nvSpPr>
          <p:cNvPr id="7" name="TextBox 6"/>
          <p:cNvSpPr txBox="1">
            <a:spLocks noChangeArrowheads="1"/>
          </p:cNvSpPr>
          <p:nvPr/>
        </p:nvSpPr>
        <p:spPr bwMode="auto">
          <a:xfrm>
            <a:off x="744650" y="4472574"/>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GB" sz="2400" dirty="0" smtClean="0"/>
              <a:t>13:15 to 14:00</a:t>
            </a:r>
          </a:p>
          <a:p>
            <a:pPr marL="342900" indent="-342900">
              <a:buFont typeface="Arial"/>
              <a:buChar char="•"/>
            </a:pPr>
            <a:r>
              <a:rPr lang="en-GB" sz="2400" dirty="0" smtClean="0"/>
              <a:t>Lunch</a:t>
            </a:r>
            <a:endParaRPr lang="en-GB" sz="2400" dirty="0"/>
          </a:p>
        </p:txBody>
      </p:sp>
      <p:sp>
        <p:nvSpPr>
          <p:cNvPr id="8" name="TextBox 7"/>
          <p:cNvSpPr txBox="1">
            <a:spLocks noChangeArrowheads="1"/>
          </p:cNvSpPr>
          <p:nvPr/>
        </p:nvSpPr>
        <p:spPr bwMode="auto">
          <a:xfrm>
            <a:off x="744650" y="5340875"/>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GB" sz="2400" dirty="0" smtClean="0"/>
              <a:t>14:00 to 15:15</a:t>
            </a:r>
          </a:p>
          <a:p>
            <a:pPr marL="342900" indent="-342900">
              <a:buFont typeface="Arial"/>
              <a:buChar char="•"/>
            </a:pPr>
            <a:r>
              <a:rPr lang="en-GB" sz="2400" dirty="0" smtClean="0"/>
              <a:t>Making it happen</a:t>
            </a:r>
            <a:endParaRPr lang="en-GB" sz="2400" dirty="0"/>
          </a:p>
        </p:txBody>
      </p:sp>
      <p:cxnSp>
        <p:nvCxnSpPr>
          <p:cNvPr id="9" name="Straight Connector 8"/>
          <p:cNvCxnSpPr/>
          <p:nvPr/>
        </p:nvCxnSpPr>
        <p:spPr>
          <a:xfrm>
            <a:off x="744650" y="793317"/>
            <a:ext cx="781802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575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6-10-12 at 17.30.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78" y="2191998"/>
            <a:ext cx="8216900" cy="2120900"/>
          </a:xfrm>
          <a:prstGeom prst="rect">
            <a:avLst/>
          </a:prstGeom>
        </p:spPr>
      </p:pic>
    </p:spTree>
    <p:extLst>
      <p:ext uri="{BB962C8B-B14F-4D97-AF65-F5344CB8AC3E}">
        <p14:creationId xmlns:p14="http://schemas.microsoft.com/office/powerpoint/2010/main" val="4073344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02141" y="2864206"/>
            <a:ext cx="3195052" cy="1107996"/>
          </a:xfrm>
          <a:prstGeom prst="rect">
            <a:avLst/>
          </a:prstGeom>
          <a:noFill/>
        </p:spPr>
        <p:txBody>
          <a:bodyPr wrap="square" rtlCol="0">
            <a:spAutoFit/>
          </a:bodyPr>
          <a:lstStyle/>
          <a:p>
            <a:r>
              <a:rPr lang="en-US" sz="6600" dirty="0" smtClean="0"/>
              <a:t>FUTURE</a:t>
            </a:r>
            <a:endParaRPr lang="en-US" sz="66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2363270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79" y="1671577"/>
            <a:ext cx="3809921" cy="3785652"/>
          </a:xfrm>
          <a:prstGeom prst="rect">
            <a:avLst/>
          </a:prstGeom>
          <a:noFill/>
        </p:spPr>
        <p:txBody>
          <a:bodyPr wrap="square" rtlCol="0">
            <a:spAutoFit/>
          </a:bodyPr>
          <a:lstStyle/>
          <a:p>
            <a:r>
              <a:rPr lang="en-US" sz="4000" dirty="0"/>
              <a:t>Books are no more threatened by Kindle than stairs by elevators. </a:t>
            </a:r>
            <a:endParaRPr lang="en-GB" sz="4000" dirty="0"/>
          </a:p>
          <a:p>
            <a:r>
              <a:rPr lang="en-US" sz="4000" dirty="0"/>
              <a:t>STEPHEN FRY</a:t>
            </a:r>
            <a:endParaRPr lang="en-GB" sz="4000" dirty="0"/>
          </a:p>
        </p:txBody>
      </p:sp>
      <p:pic>
        <p:nvPicPr>
          <p:cNvPr id="3" name="Picture 2" descr="aba6e21f930e31993fc7166d576dd9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5" y="0"/>
            <a:ext cx="4586111" cy="6858000"/>
          </a:xfrm>
          <a:prstGeom prst="rect">
            <a:avLst/>
          </a:prstGeom>
        </p:spPr>
      </p:pic>
    </p:spTree>
    <p:extLst>
      <p:ext uri="{BB962C8B-B14F-4D97-AF65-F5344CB8AC3E}">
        <p14:creationId xmlns:p14="http://schemas.microsoft.com/office/powerpoint/2010/main" val="3772193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6-26 at 03.45.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72"/>
            <a:ext cx="9144000" cy="6360637"/>
          </a:xfrm>
          <a:prstGeom prst="rect">
            <a:avLst/>
          </a:prstGeom>
        </p:spPr>
      </p:pic>
    </p:spTree>
    <p:extLst>
      <p:ext uri="{BB962C8B-B14F-4D97-AF65-F5344CB8AC3E}">
        <p14:creationId xmlns:p14="http://schemas.microsoft.com/office/powerpoint/2010/main" val="37554792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26 at 03.46.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94548">
            <a:off x="1218120" y="1994117"/>
            <a:ext cx="7302500" cy="2413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02556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3 at 08.23.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452" y="0"/>
            <a:ext cx="6585296" cy="6858000"/>
          </a:xfrm>
          <a:prstGeom prst="rect">
            <a:avLst/>
          </a:prstGeom>
        </p:spPr>
      </p:pic>
    </p:spTree>
    <p:extLst>
      <p:ext uri="{BB962C8B-B14F-4D97-AF65-F5344CB8AC3E}">
        <p14:creationId xmlns:p14="http://schemas.microsoft.com/office/powerpoint/2010/main" val="2646624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8 at 07.13.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392" y="0"/>
            <a:ext cx="5376974" cy="6858000"/>
          </a:xfrm>
          <a:prstGeom prst="rect">
            <a:avLst/>
          </a:prstGeom>
        </p:spPr>
      </p:pic>
    </p:spTree>
    <p:extLst>
      <p:ext uri="{BB962C8B-B14F-4D97-AF65-F5344CB8AC3E}">
        <p14:creationId xmlns:p14="http://schemas.microsoft.com/office/powerpoint/2010/main" val="1429589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17 at 22.1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89756"/>
          </a:xfrm>
          <a:prstGeom prst="rect">
            <a:avLst/>
          </a:prstGeom>
        </p:spPr>
      </p:pic>
      <p:pic>
        <p:nvPicPr>
          <p:cNvPr id="4" name="Picture 3" descr="Screen Shot 2016-11-17 at 22.1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89755"/>
            <a:ext cx="9177183" cy="1422819"/>
          </a:xfrm>
          <a:prstGeom prst="rect">
            <a:avLst/>
          </a:prstGeom>
        </p:spPr>
      </p:pic>
    </p:spTree>
    <p:extLst>
      <p:ext uri="{BB962C8B-B14F-4D97-AF65-F5344CB8AC3E}">
        <p14:creationId xmlns:p14="http://schemas.microsoft.com/office/powerpoint/2010/main" val="3020267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02141" y="2864206"/>
            <a:ext cx="3195052" cy="1107996"/>
          </a:xfrm>
          <a:prstGeom prst="rect">
            <a:avLst/>
          </a:prstGeom>
          <a:noFill/>
        </p:spPr>
        <p:txBody>
          <a:bodyPr wrap="square" rtlCol="0">
            <a:spAutoFit/>
          </a:bodyPr>
          <a:lstStyle/>
          <a:p>
            <a:r>
              <a:rPr lang="en-US" sz="6600" dirty="0" smtClean="0"/>
              <a:t>PAST</a:t>
            </a:r>
            <a:endParaRPr lang="en-US" sz="66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4453348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38.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36" y="159173"/>
            <a:ext cx="8212413" cy="5820300"/>
          </a:xfrm>
          <a:prstGeom prst="rect">
            <a:avLst/>
          </a:prstGeom>
        </p:spPr>
      </p:pic>
      <p:sp>
        <p:nvSpPr>
          <p:cNvPr id="3" name="Rectangle 2"/>
          <p:cNvSpPr/>
          <p:nvPr/>
        </p:nvSpPr>
        <p:spPr>
          <a:xfrm>
            <a:off x="0" y="2601330"/>
            <a:ext cx="8934150" cy="35887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386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770" y="69557"/>
            <a:ext cx="8097326" cy="923330"/>
          </a:xfrm>
          <a:prstGeom prst="rect">
            <a:avLst/>
          </a:prstGeom>
          <a:noFill/>
        </p:spPr>
        <p:txBody>
          <a:bodyPr wrap="square" rtlCol="0">
            <a:spAutoFit/>
          </a:bodyPr>
          <a:lstStyle/>
          <a:p>
            <a:pPr algn="ctr"/>
            <a:r>
              <a:rPr lang="en-GB" sz="5400" dirty="0" smtClean="0"/>
              <a:t>Compare and contrast:</a:t>
            </a:r>
            <a:endParaRPr lang="en-GB" sz="5400" dirty="0"/>
          </a:p>
        </p:txBody>
      </p:sp>
      <p:sp>
        <p:nvSpPr>
          <p:cNvPr id="4" name="TextBox 3"/>
          <p:cNvSpPr txBox="1"/>
          <p:nvPr/>
        </p:nvSpPr>
        <p:spPr>
          <a:xfrm>
            <a:off x="338296" y="1167401"/>
            <a:ext cx="4276037" cy="5355313"/>
          </a:xfrm>
          <a:prstGeom prst="rect">
            <a:avLst/>
          </a:prstGeom>
          <a:noFill/>
        </p:spPr>
        <p:txBody>
          <a:bodyPr wrap="square" rtlCol="0">
            <a:spAutoFit/>
          </a:bodyPr>
          <a:lstStyle/>
          <a:p>
            <a:pPr algn="ctr"/>
            <a:r>
              <a:rPr lang="en-US" dirty="0" smtClean="0"/>
              <a:t>A</a:t>
            </a:r>
          </a:p>
          <a:p>
            <a:r>
              <a:rPr lang="en-US" dirty="0" smtClean="0"/>
              <a:t>The </a:t>
            </a:r>
            <a:r>
              <a:rPr lang="en-US" dirty="0"/>
              <a:t>Global Positioning System (GPS) is a network of about 30 satellites orbiting the Earth at an altitude of 20,000 km. The system was originally developed by the US government for military navigation but now anyone with a GPS device, be it a </a:t>
            </a:r>
            <a:r>
              <a:rPr lang="en-US" dirty="0" err="1"/>
              <a:t>SatNav</a:t>
            </a:r>
            <a:r>
              <a:rPr lang="en-US" dirty="0"/>
              <a:t>, mobile phone or handheld GPS unit, can receive the radio signals that the satellites broadcast.</a:t>
            </a:r>
          </a:p>
          <a:p>
            <a:r>
              <a:rPr lang="en-US" dirty="0"/>
              <a:t>Wherever you are on the planet, at least four GPS satellites are ‘visible’ at any time. Each one transmits information about its position and the current time at regular intervals. These signals, travelling at the speed of light, are intercepted by your GPS receiver, which calculates how far away each satellite is based on how long it took for the messages to arrive.</a:t>
            </a:r>
            <a:endParaRPr lang="en-GB" dirty="0"/>
          </a:p>
        </p:txBody>
      </p:sp>
      <p:sp>
        <p:nvSpPr>
          <p:cNvPr id="5" name="TextBox 4"/>
          <p:cNvSpPr txBox="1"/>
          <p:nvPr/>
        </p:nvSpPr>
        <p:spPr>
          <a:xfrm>
            <a:off x="4597399" y="1167401"/>
            <a:ext cx="4276037" cy="5632312"/>
          </a:xfrm>
          <a:prstGeom prst="rect">
            <a:avLst/>
          </a:prstGeom>
          <a:noFill/>
        </p:spPr>
        <p:txBody>
          <a:bodyPr wrap="square" rtlCol="0">
            <a:spAutoFit/>
          </a:bodyPr>
          <a:lstStyle/>
          <a:p>
            <a:pPr algn="ctr"/>
            <a:r>
              <a:rPr lang="en-US" dirty="0"/>
              <a:t>B</a:t>
            </a:r>
            <a:endParaRPr lang="en-US" dirty="0" smtClean="0"/>
          </a:p>
          <a:p>
            <a:r>
              <a:rPr lang="en-US" b="1" dirty="0"/>
              <a:t>GPS</a:t>
            </a:r>
            <a:r>
              <a:rPr lang="en-US" dirty="0"/>
              <a:t> (global positioning system) can be defined as a collection of satellites and </a:t>
            </a:r>
            <a:r>
              <a:rPr lang="en-US" b="1" dirty="0"/>
              <a:t>ground stations</a:t>
            </a:r>
            <a:r>
              <a:rPr lang="en-US" dirty="0"/>
              <a:t> that allow users with specifically designed radio equipment to obtain position, distance and velocity data. Mariners at one time used constellations and the stars (such as Polaris in the Little Dipper or Alpha </a:t>
            </a:r>
            <a:r>
              <a:rPr lang="en-US" dirty="0" err="1"/>
              <a:t>Ursae</a:t>
            </a:r>
            <a:r>
              <a:rPr lang="en-US" dirty="0"/>
              <a:t> </a:t>
            </a:r>
            <a:r>
              <a:rPr lang="en-US" dirty="0" err="1"/>
              <a:t>Minoris</a:t>
            </a:r>
            <a:r>
              <a:rPr lang="en-US" dirty="0"/>
              <a:t>) as landmarks at night to determine their position and direction at sea. The distance from a satellite is calculated by the “time of flight” of a radio signal from the satellite. Suppose it takes 0.06 seconds for a radio signal traveling at 186000 miles per second to reach the receiver from the satellite. Knowing this, the distance from the satellite can be calculated as follows:</a:t>
            </a:r>
          </a:p>
          <a:p>
            <a:r>
              <a:rPr lang="en-US" dirty="0"/>
              <a:t>Velocity (186000 mi/s) x Time (.06 s) = Distance (11160 miles)</a:t>
            </a:r>
            <a:endParaRPr lang="en-GB" b="1" dirty="0"/>
          </a:p>
        </p:txBody>
      </p:sp>
    </p:spTree>
    <p:extLst>
      <p:ext uri="{BB962C8B-B14F-4D97-AF65-F5344CB8AC3E}">
        <p14:creationId xmlns:p14="http://schemas.microsoft.com/office/powerpoint/2010/main" val="33671143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39.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846" y="0"/>
            <a:ext cx="5775158" cy="6858000"/>
          </a:xfrm>
          <a:prstGeom prst="rect">
            <a:avLst/>
          </a:prstGeom>
        </p:spPr>
      </p:pic>
      <p:sp>
        <p:nvSpPr>
          <p:cNvPr id="3" name="Rectangle 2"/>
          <p:cNvSpPr/>
          <p:nvPr/>
        </p:nvSpPr>
        <p:spPr>
          <a:xfrm>
            <a:off x="885214" y="3463474"/>
            <a:ext cx="7582047" cy="3394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765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60" y="3717032"/>
            <a:ext cx="4176464" cy="2952238"/>
          </a:xfrm>
          <a:prstGeom prst="rect">
            <a:avLst/>
          </a:prstGeom>
        </p:spPr>
      </p:pic>
      <p:sp>
        <p:nvSpPr>
          <p:cNvPr id="4" name="Cloud Callout 3"/>
          <p:cNvSpPr/>
          <p:nvPr/>
        </p:nvSpPr>
        <p:spPr>
          <a:xfrm>
            <a:off x="1979712" y="38214"/>
            <a:ext cx="6336704" cy="4104456"/>
          </a:xfrm>
          <a:prstGeom prst="cloudCallout">
            <a:avLst>
              <a:gd name="adj1" fmla="val 58182"/>
              <a:gd name="adj2" fmla="val 111994"/>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457200" indent="-457200" algn="ctr">
              <a:buFont typeface="+mj-lt"/>
              <a:buAutoNum type="arabicPeriod"/>
            </a:pPr>
            <a:r>
              <a:rPr lang="en-US" sz="3200" dirty="0" smtClean="0">
                <a:solidFill>
                  <a:schemeClr val="bg1"/>
                </a:solidFill>
              </a:rPr>
              <a:t>What are you thinking?</a:t>
            </a:r>
          </a:p>
          <a:p>
            <a:pPr marL="457200" indent="-457200" algn="ctr">
              <a:buFont typeface="+mj-lt"/>
              <a:buAutoNum type="arabicPeriod"/>
            </a:pPr>
            <a:r>
              <a:rPr lang="en-US" sz="3200" dirty="0" smtClean="0">
                <a:solidFill>
                  <a:schemeClr val="bg1"/>
                </a:solidFill>
              </a:rPr>
              <a:t>What have you learnt so far?</a:t>
            </a:r>
          </a:p>
          <a:p>
            <a:pPr marL="457200" indent="-457200" algn="ctr">
              <a:buFont typeface="+mj-lt"/>
              <a:buAutoNum type="arabicPeriod"/>
            </a:pPr>
            <a:r>
              <a:rPr lang="en-US" sz="3200" dirty="0" smtClean="0">
                <a:solidFill>
                  <a:schemeClr val="bg1"/>
                </a:solidFill>
              </a:rPr>
              <a:t>Implications for you and your role?</a:t>
            </a:r>
            <a:endParaRPr lang="en-US" sz="3200" dirty="0">
              <a:solidFill>
                <a:schemeClr val="bg1"/>
              </a:solidFill>
            </a:endParaRPr>
          </a:p>
        </p:txBody>
      </p:sp>
    </p:spTree>
    <p:extLst>
      <p:ext uri="{BB962C8B-B14F-4D97-AF65-F5344CB8AC3E}">
        <p14:creationId xmlns:p14="http://schemas.microsoft.com/office/powerpoint/2010/main" val="2440304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973834" y="2773156"/>
            <a:ext cx="4170166" cy="4157655"/>
          </a:xfrm>
          <a:prstGeom prst="rect">
            <a:avLst/>
          </a:prstGeom>
        </p:spPr>
      </p:pic>
      <p:sp>
        <p:nvSpPr>
          <p:cNvPr id="7" name="TextBox 6"/>
          <p:cNvSpPr txBox="1"/>
          <p:nvPr/>
        </p:nvSpPr>
        <p:spPr>
          <a:xfrm>
            <a:off x="2976394" y="2792981"/>
            <a:ext cx="3195052" cy="1107996"/>
          </a:xfrm>
          <a:prstGeom prst="rect">
            <a:avLst/>
          </a:prstGeom>
          <a:noFill/>
        </p:spPr>
        <p:txBody>
          <a:bodyPr wrap="square" rtlCol="0">
            <a:spAutoFit/>
          </a:bodyPr>
          <a:lstStyle/>
          <a:p>
            <a:r>
              <a:rPr lang="en-US" sz="6600" dirty="0" smtClean="0"/>
              <a:t>WHAT</a:t>
            </a:r>
            <a:endParaRPr lang="en-US" sz="6600" dirty="0"/>
          </a:p>
        </p:txBody>
      </p:sp>
    </p:spTree>
    <p:extLst>
      <p:ext uri="{BB962C8B-B14F-4D97-AF65-F5344CB8AC3E}">
        <p14:creationId xmlns:p14="http://schemas.microsoft.com/office/powerpoint/2010/main" val="2842969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924" y="1398805"/>
            <a:ext cx="5238478" cy="3499303"/>
          </a:xfrm>
          <a:prstGeom prst="rect">
            <a:avLst/>
          </a:prstGeom>
        </p:spPr>
      </p:pic>
      <p:sp>
        <p:nvSpPr>
          <p:cNvPr id="3" name="TextBox 2"/>
          <p:cNvSpPr txBox="1"/>
          <p:nvPr/>
        </p:nvSpPr>
        <p:spPr>
          <a:xfrm>
            <a:off x="4250462" y="609024"/>
            <a:ext cx="4893538" cy="5693867"/>
          </a:xfrm>
          <a:prstGeom prst="rect">
            <a:avLst/>
          </a:prstGeom>
          <a:noFill/>
        </p:spPr>
        <p:txBody>
          <a:bodyPr wrap="square" rtlCol="0">
            <a:spAutoFit/>
          </a:bodyPr>
          <a:lstStyle/>
          <a:p>
            <a:pPr marL="742950" indent="-742950">
              <a:buFont typeface="Calibri" charset="0"/>
              <a:buAutoNum type="arabicPeriod"/>
            </a:pPr>
            <a:r>
              <a:rPr lang="en-US" sz="2800" dirty="0" smtClean="0">
                <a:solidFill>
                  <a:srgbClr val="000000"/>
                </a:solidFill>
                <a:latin typeface="Calibri" charset="0"/>
              </a:rPr>
              <a:t>Understand the significance of exploratory talk</a:t>
            </a:r>
          </a:p>
          <a:p>
            <a:pPr marL="742950" indent="-742950">
              <a:buFont typeface="Calibri" charset="0"/>
              <a:buAutoNum type="arabicPeriod"/>
            </a:pPr>
            <a:r>
              <a:rPr lang="en-US" sz="2800" dirty="0" smtClean="0">
                <a:solidFill>
                  <a:srgbClr val="000000"/>
                </a:solidFill>
                <a:latin typeface="Calibri" charset="0"/>
              </a:rPr>
              <a:t>Build extended responses &amp; public speaking</a:t>
            </a:r>
          </a:p>
          <a:p>
            <a:pPr marL="742950" indent="-742950">
              <a:buFont typeface="Calibri" charset="0"/>
              <a:buAutoNum type="arabicPeriod"/>
            </a:pPr>
            <a:r>
              <a:rPr lang="en-US" sz="2800" dirty="0" smtClean="0">
                <a:solidFill>
                  <a:srgbClr val="000000"/>
                </a:solidFill>
                <a:latin typeface="Calibri" charset="0"/>
              </a:rPr>
              <a:t>Model good talk – eg connectives</a:t>
            </a:r>
          </a:p>
          <a:p>
            <a:pPr marL="742950" indent="-742950">
              <a:buFont typeface="Calibri" charset="0"/>
              <a:buAutoNum type="arabicPeriod"/>
            </a:pPr>
            <a:r>
              <a:rPr lang="en-US" sz="2800" dirty="0" smtClean="0">
                <a:solidFill>
                  <a:srgbClr val="000000"/>
                </a:solidFill>
                <a:latin typeface="Calibri" charset="0"/>
              </a:rPr>
              <a:t>Consciously vary groupings</a:t>
            </a:r>
          </a:p>
          <a:p>
            <a:pPr marL="742950" indent="-742950">
              <a:buFont typeface="Calibri" charset="0"/>
              <a:buAutoNum type="arabicPeriod"/>
            </a:pPr>
            <a:r>
              <a:rPr lang="en-US" sz="2800" dirty="0" smtClean="0">
                <a:solidFill>
                  <a:srgbClr val="000000"/>
                </a:solidFill>
                <a:latin typeface="Calibri" charset="0"/>
              </a:rPr>
              <a:t>Re-think questioning – ‘why &amp; how’, thinking time, and kill fatuous praise</a:t>
            </a:r>
          </a:p>
          <a:p>
            <a:endParaRPr lang="en-US" sz="2800" dirty="0">
              <a:solidFill>
                <a:srgbClr val="000000"/>
              </a:solidFill>
            </a:endParaRPr>
          </a:p>
        </p:txBody>
      </p:sp>
    </p:spTree>
    <p:extLst>
      <p:ext uri="{BB962C8B-B14F-4D97-AF65-F5344CB8AC3E}">
        <p14:creationId xmlns:p14="http://schemas.microsoft.com/office/powerpoint/2010/main" val="10244062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60" y="3717032"/>
            <a:ext cx="4176464" cy="2952238"/>
          </a:xfrm>
          <a:prstGeom prst="rect">
            <a:avLst/>
          </a:prstGeom>
        </p:spPr>
      </p:pic>
      <p:sp>
        <p:nvSpPr>
          <p:cNvPr id="4" name="Cloud Callout 3"/>
          <p:cNvSpPr/>
          <p:nvPr/>
        </p:nvSpPr>
        <p:spPr>
          <a:xfrm>
            <a:off x="1979712" y="38214"/>
            <a:ext cx="6336704" cy="4104456"/>
          </a:xfrm>
          <a:prstGeom prst="cloudCallout">
            <a:avLst>
              <a:gd name="adj1" fmla="val 58182"/>
              <a:gd name="adj2" fmla="val 111994"/>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457200" indent="-457200" algn="ctr">
              <a:buFont typeface="+mj-lt"/>
              <a:buAutoNum type="arabicPeriod"/>
            </a:pPr>
            <a:r>
              <a:rPr lang="en-US" sz="3200" dirty="0" smtClean="0">
                <a:solidFill>
                  <a:schemeClr val="bg1"/>
                </a:solidFill>
              </a:rPr>
              <a:t>What are you thinking?</a:t>
            </a:r>
          </a:p>
          <a:p>
            <a:pPr marL="457200" indent="-457200" algn="ctr">
              <a:buFont typeface="+mj-lt"/>
              <a:buAutoNum type="arabicPeriod"/>
            </a:pPr>
            <a:r>
              <a:rPr lang="en-US" sz="3200" dirty="0" smtClean="0">
                <a:solidFill>
                  <a:schemeClr val="bg1"/>
                </a:solidFill>
              </a:rPr>
              <a:t>What have you learnt so far?</a:t>
            </a:r>
          </a:p>
          <a:p>
            <a:pPr marL="457200" indent="-457200" algn="ctr">
              <a:buFont typeface="+mj-lt"/>
              <a:buAutoNum type="arabicPeriod"/>
            </a:pPr>
            <a:r>
              <a:rPr lang="en-US" sz="3200" dirty="0" smtClean="0">
                <a:solidFill>
                  <a:schemeClr val="bg1"/>
                </a:solidFill>
              </a:rPr>
              <a:t>Implications for you and your role?</a:t>
            </a:r>
            <a:endParaRPr lang="en-US" sz="3200" dirty="0">
              <a:solidFill>
                <a:schemeClr val="bg1"/>
              </a:solidFill>
            </a:endParaRPr>
          </a:p>
        </p:txBody>
      </p:sp>
    </p:spTree>
    <p:extLst>
      <p:ext uri="{BB962C8B-B14F-4D97-AF65-F5344CB8AC3E}">
        <p14:creationId xmlns:p14="http://schemas.microsoft.com/office/powerpoint/2010/main" val="2440304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24314" y="1269878"/>
            <a:ext cx="3902185" cy="3539431"/>
          </a:xfrm>
          <a:prstGeom prst="rect">
            <a:avLst/>
          </a:prstGeom>
          <a:noFill/>
        </p:spPr>
        <p:txBody>
          <a:bodyPr wrap="square" rtlCol="0">
            <a:spAutoFit/>
          </a:bodyPr>
          <a:lstStyle/>
          <a:p>
            <a:pPr marL="514350" indent="-514350">
              <a:buFont typeface="+mj-lt"/>
              <a:buAutoNum type="arabicPeriod"/>
            </a:pPr>
            <a:r>
              <a:rPr lang="en-US" sz="2800" dirty="0" smtClean="0">
                <a:solidFill>
                  <a:srgbClr val="000000"/>
                </a:solidFill>
                <a:latin typeface="Calibri" charset="0"/>
              </a:rPr>
              <a:t>Teach and model reading</a:t>
            </a:r>
          </a:p>
          <a:p>
            <a:pPr marL="514350" indent="-514350">
              <a:buFont typeface="+mj-lt"/>
              <a:buAutoNum type="arabicPeriod"/>
            </a:pPr>
            <a:r>
              <a:rPr lang="en-US" sz="2800" dirty="0" err="1" smtClean="0">
                <a:solidFill>
                  <a:srgbClr val="000000"/>
                </a:solidFill>
                <a:latin typeface="Calibri" charset="0"/>
              </a:rPr>
              <a:t>Personalise</a:t>
            </a:r>
            <a:r>
              <a:rPr lang="en-US" sz="2800" dirty="0" smtClean="0">
                <a:solidFill>
                  <a:srgbClr val="000000"/>
                </a:solidFill>
                <a:latin typeface="Calibri" charset="0"/>
              </a:rPr>
              <a:t> reading </a:t>
            </a:r>
          </a:p>
          <a:p>
            <a:pPr marL="514350" indent="-514350">
              <a:buFont typeface="+mj-lt"/>
              <a:buAutoNum type="arabicPeriod"/>
            </a:pPr>
            <a:r>
              <a:rPr lang="en-US" sz="2800" dirty="0" smtClean="0">
                <a:solidFill>
                  <a:srgbClr val="000000"/>
                </a:solidFill>
                <a:latin typeface="Calibri" charset="0"/>
              </a:rPr>
              <a:t>Teach key vocabulary</a:t>
            </a:r>
          </a:p>
          <a:p>
            <a:pPr marL="514350" indent="-514350">
              <a:buFont typeface="+mj-lt"/>
              <a:buAutoNum type="arabicPeriod"/>
            </a:pPr>
            <a:r>
              <a:rPr lang="en-US" sz="2800" dirty="0" smtClean="0">
                <a:solidFill>
                  <a:srgbClr val="000000"/>
                </a:solidFill>
                <a:latin typeface="Calibri" charset="0"/>
              </a:rPr>
              <a:t>Demystify spelling</a:t>
            </a:r>
          </a:p>
          <a:p>
            <a:pPr marL="514350" indent="-514350">
              <a:buFont typeface="+mj-lt"/>
              <a:buAutoNum type="arabicPeriod"/>
            </a:pPr>
            <a:r>
              <a:rPr lang="en-US" sz="2800" dirty="0" smtClean="0">
                <a:solidFill>
                  <a:srgbClr val="000000"/>
                </a:solidFill>
                <a:latin typeface="Calibri" charset="0"/>
              </a:rPr>
              <a:t>Teach research, not FOFO</a:t>
            </a:r>
          </a:p>
          <a:p>
            <a:endParaRPr lang="en-US" sz="2800" dirty="0">
              <a:solidFill>
                <a:srgbClr val="000000"/>
              </a:solidFill>
            </a:endParaRPr>
          </a:p>
        </p:txBody>
      </p:sp>
      <p:pic>
        <p:nvPicPr>
          <p:cNvPr id="2" name="Picture 1"/>
          <p:cNvPicPr>
            <a:picLocks noChangeAspect="1"/>
          </p:cNvPicPr>
          <p:nvPr/>
        </p:nvPicPr>
        <p:blipFill>
          <a:blip r:embed="rId2"/>
          <a:stretch>
            <a:fillRect/>
          </a:stretch>
        </p:blipFill>
        <p:spPr>
          <a:xfrm>
            <a:off x="550048" y="1447800"/>
            <a:ext cx="3991542" cy="3419751"/>
          </a:xfrm>
          <a:prstGeom prst="rect">
            <a:avLst/>
          </a:prstGeom>
        </p:spPr>
      </p:pic>
    </p:spTree>
    <p:extLst>
      <p:ext uri="{BB962C8B-B14F-4D97-AF65-F5344CB8AC3E}">
        <p14:creationId xmlns:p14="http://schemas.microsoft.com/office/powerpoint/2010/main" val="2516032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8916" name="Title 4"/>
          <p:cNvSpPr>
            <a:spLocks noGrp="1"/>
          </p:cNvSpPr>
          <p:nvPr>
            <p:ph type="ctrTitle"/>
          </p:nvPr>
        </p:nvSpPr>
        <p:spPr>
          <a:xfrm>
            <a:off x="762000" y="3097221"/>
            <a:ext cx="7620000" cy="1470025"/>
          </a:xfrm>
          <a:solidFill>
            <a:schemeClr val="bg1"/>
          </a:solidFill>
        </p:spPr>
        <p:txBody>
          <a:bodyPr/>
          <a:lstStyle/>
          <a:p>
            <a:pPr eaLnBrk="1" hangingPunct="1"/>
            <a:r>
              <a:rPr lang="en-US" smtClean="0">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5105400" y="868365"/>
            <a:ext cx="2971800" cy="2228851"/>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9940" name="Text Box 4"/>
          <p:cNvSpPr txBox="1">
            <a:spLocks noChangeArrowheads="1"/>
          </p:cNvSpPr>
          <p:nvPr/>
        </p:nvSpPr>
        <p:spPr bwMode="auto">
          <a:xfrm>
            <a:off x="1371600" y="609601"/>
            <a:ext cx="6705600" cy="6124754"/>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28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pPr fontAlgn="base">
              <a:spcBef>
                <a:spcPct val="0"/>
              </a:spcBef>
              <a:spcAft>
                <a:spcPct val="0"/>
              </a:spcAft>
            </a:pPr>
            <a:r>
              <a:rPr lang="en-GB" sz="2800" dirty="0">
                <a:solidFill>
                  <a:srgbClr val="FFFFFF"/>
                </a:solidFill>
                <a:latin typeface="Comic Sans MS" charset="0"/>
                <a:ea typeface="Comic Sans MS" charset="0"/>
                <a:cs typeface="Comic Sans MS" charset="0"/>
              </a:rPr>
              <a:t> </a:t>
            </a:r>
            <a:endParaRPr lang="en-GB" sz="28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371600" y="1219200"/>
            <a:ext cx="6705600" cy="5078314"/>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36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FFFFFF"/>
                </a:solidFill>
                <a:latin typeface="Comic Sans MS" charset="0"/>
                <a:ea typeface="Comic Sans MS" charset="0"/>
                <a:cs typeface="Comic Sans MS" charset="0"/>
              </a:rPr>
              <a:t> </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600200" y="2971809"/>
            <a:ext cx="6705600" cy="646331"/>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3600" dirty="0" smtClean="0">
                <a:solidFill>
                  <a:srgbClr val="FFFFFF"/>
                </a:solidFill>
                <a:latin typeface="Comic Sans MS" charset="0"/>
                <a:ea typeface="Comic Sans MS" charset="0"/>
                <a:cs typeface="Comic Sans MS" charset="0"/>
              </a:rPr>
              <a:t>Lexical </a:t>
            </a:r>
            <a:r>
              <a:rPr lang="en-GB" sz="3600" dirty="0" err="1" smtClean="0">
                <a:solidFill>
                  <a:srgbClr val="FFFFFF"/>
                </a:solidFill>
                <a:latin typeface="Comic Sans MS" charset="0"/>
                <a:ea typeface="Comic Sans MS" charset="0"/>
                <a:cs typeface="Comic Sans MS" charset="0"/>
              </a:rPr>
              <a:t>v</a:t>
            </a:r>
            <a:r>
              <a:rPr lang="en-GB" sz="3600" dirty="0" smtClean="0">
                <a:solidFill>
                  <a:srgbClr val="FFFFFF"/>
                </a:solidFill>
                <a:latin typeface="Comic Sans MS" charset="0"/>
                <a:ea typeface="Comic Sans MS" charset="0"/>
                <a:cs typeface="Comic Sans MS" charset="0"/>
              </a:rPr>
              <a:t> Grammatical Words</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15937" y="473364"/>
            <a:ext cx="6878636" cy="6858000"/>
          </a:xfrm>
          <a:prstGeom prst="rect">
            <a:avLst/>
          </a:prstGeom>
        </p:spPr>
      </p:pic>
      <p:sp>
        <p:nvSpPr>
          <p:cNvPr id="6" name="TextBox 5"/>
          <p:cNvSpPr txBox="1"/>
          <p:nvPr/>
        </p:nvSpPr>
        <p:spPr>
          <a:xfrm>
            <a:off x="496455" y="4739024"/>
            <a:ext cx="3013363" cy="1446550"/>
          </a:xfrm>
          <a:prstGeom prst="rect">
            <a:avLst/>
          </a:prstGeom>
          <a:noFill/>
        </p:spPr>
        <p:txBody>
          <a:bodyPr wrap="square" rtlCol="0">
            <a:spAutoFit/>
          </a:bodyPr>
          <a:lstStyle/>
          <a:p>
            <a:pPr algn="r"/>
            <a:r>
              <a:rPr lang="en-US" sz="4400" dirty="0" smtClean="0"/>
              <a:t>The </a:t>
            </a:r>
            <a:r>
              <a:rPr lang="en-US" sz="4400" b="1" dirty="0" smtClean="0">
                <a:solidFill>
                  <a:srgbClr val="FF0000"/>
                </a:solidFill>
              </a:rPr>
              <a:t>HABITS</a:t>
            </a:r>
            <a:r>
              <a:rPr lang="en-US" sz="4400" dirty="0" smtClean="0"/>
              <a:t> of </a:t>
            </a:r>
            <a:r>
              <a:rPr lang="en-US" sz="4400" b="1" dirty="0">
                <a:solidFill>
                  <a:srgbClr val="FF0000"/>
                </a:solidFill>
              </a:rPr>
              <a:t>Literacy</a:t>
            </a:r>
            <a:r>
              <a:rPr lang="en-GB" sz="4400" b="1" dirty="0">
                <a:solidFill>
                  <a:srgbClr val="FF0000"/>
                </a:solidFill>
              </a:rPr>
              <a:t> </a:t>
            </a:r>
            <a:endParaRPr lang="en-US" sz="4400" b="1" dirty="0">
              <a:solidFill>
                <a:srgbClr val="FF0000"/>
              </a:solidFill>
            </a:endParaRPr>
          </a:p>
        </p:txBody>
      </p:sp>
    </p:spTree>
    <p:extLst>
      <p:ext uri="{BB962C8B-B14F-4D97-AF65-F5344CB8AC3E}">
        <p14:creationId xmlns:p14="http://schemas.microsoft.com/office/powerpoint/2010/main" val="33644892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3"/>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3"/>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7"/>
            <a:ext cx="4953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1"/>
            <a:ext cx="518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1"/>
            <a:ext cx="1905000" cy="55763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7"/>
            <a:ext cx="2590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2" name="Rectangle 11"/>
          <p:cNvSpPr/>
          <p:nvPr/>
        </p:nvSpPr>
        <p:spPr>
          <a:xfrm>
            <a:off x="3924300" y="2802077"/>
            <a:ext cx="1295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1"/>
            <a:ext cx="4572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7"/>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1"/>
            <a:ext cx="8763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1"/>
            <a:ext cx="4724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1"/>
            <a:ext cx="5257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7"/>
            <a:ext cx="5638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3"/>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3"/>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7"/>
            <a:ext cx="4953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1"/>
            <a:ext cx="518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1"/>
            <a:ext cx="1905000" cy="55763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7"/>
            <a:ext cx="2590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1"/>
            <a:ext cx="4572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7"/>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1"/>
            <a:ext cx="8763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1"/>
            <a:ext cx="4724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1"/>
            <a:ext cx="5257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7"/>
            <a:ext cx="5638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3"/>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3"/>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7"/>
            <a:ext cx="4953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1"/>
            <a:ext cx="518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1"/>
            <a:ext cx="1905000" cy="55763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7"/>
            <a:ext cx="2590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1"/>
            <a:ext cx="4572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7"/>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1"/>
            <a:ext cx="8763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1"/>
            <a:ext cx="4724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1"/>
            <a:ext cx="5257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7"/>
            <a:ext cx="5867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3"/>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7"/>
            <a:ext cx="4953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1"/>
            <a:ext cx="518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7"/>
            <a:ext cx="2590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1"/>
            <a:ext cx="4572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7"/>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1"/>
            <a:ext cx="8763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1"/>
            <a:ext cx="4724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1"/>
            <a:ext cx="5257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7"/>
            <a:ext cx="57912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33968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3012" name="Title 4"/>
          <p:cNvSpPr>
            <a:spLocks noGrp="1"/>
          </p:cNvSpPr>
          <p:nvPr>
            <p:ph type="ctrTitle"/>
          </p:nvPr>
        </p:nvSpPr>
        <p:spPr>
          <a:xfrm>
            <a:off x="762000" y="3097221"/>
            <a:ext cx="7620000" cy="1470025"/>
          </a:xfrm>
          <a:solidFill>
            <a:schemeClr val="bg1"/>
          </a:solidFill>
        </p:spPr>
        <p:txBody>
          <a:bodyPr/>
          <a:lstStyle/>
          <a:p>
            <a:pPr eaLnBrk="1" hangingPunct="1"/>
            <a:r>
              <a:rPr lang="en-US" smtClean="0">
                <a:ea typeface="ＭＳ Ｐゴシック" charset="-128"/>
                <a:cs typeface="ＭＳ Ｐゴシック" charset="-128"/>
              </a:rPr>
              <a:t>SCANNING</a:t>
            </a:r>
          </a:p>
        </p:txBody>
      </p:sp>
      <p:pic>
        <p:nvPicPr>
          <p:cNvPr id="2" name="Picture 1" descr="Screen Shot 2015-08-21 at 06.18.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32" y="954734"/>
            <a:ext cx="2500867" cy="21424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28675" name="Text Box 3"/>
          <p:cNvSpPr txBox="1">
            <a:spLocks noChangeArrowheads="1"/>
          </p:cNvSpPr>
          <p:nvPr/>
        </p:nvSpPr>
        <p:spPr bwMode="auto">
          <a:xfrm>
            <a:off x="1371600" y="1676407"/>
            <a:ext cx="6705600" cy="4031873"/>
          </a:xfrm>
          <a:prstGeom prst="rect">
            <a:avLst/>
          </a:prstGeom>
          <a:noFill/>
          <a:ln w="9525">
            <a:noFill/>
            <a:miter lim="800000"/>
            <a:headEnd/>
            <a:tailEnd/>
          </a:ln>
        </p:spPr>
        <p:txBody>
          <a:bodyPr>
            <a:prstTxWarp prst="textNoShape">
              <a:avLst/>
            </a:prstTxWarp>
            <a:spAutoFit/>
          </a:bodyPr>
          <a:lstStyle/>
          <a:p>
            <a:pPr marL="514350" indent="-514350" fontAlgn="base">
              <a:spcBef>
                <a:spcPct val="0"/>
              </a:spcBef>
              <a:spcAft>
                <a:spcPct val="0"/>
              </a:spcAft>
              <a:buFont typeface="Calibri" charset="0"/>
              <a:buAutoNum type="arabicPeriod"/>
            </a:pPr>
            <a:r>
              <a:rPr lang="en-GB" sz="3200" b="1" dirty="0">
                <a:solidFill>
                  <a:srgbClr val="FFFFFF"/>
                </a:solidFill>
                <a:latin typeface="Comic Sans MS" charset="0"/>
                <a:ea typeface="Times" charset="0"/>
                <a:cs typeface="Times" charset="0"/>
              </a:rPr>
              <a:t>Where </a:t>
            </a:r>
            <a:r>
              <a:rPr lang="en-GB" sz="3200" dirty="0">
                <a:solidFill>
                  <a:srgbClr val="FFFFFF"/>
                </a:solidFill>
                <a:latin typeface="Comic Sans MS" charset="0"/>
                <a:ea typeface="Times" charset="0"/>
                <a:cs typeface="Times" charset="0"/>
              </a:rPr>
              <a:t>did the first cell phones begin?</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Name </a:t>
            </a:r>
            <a:r>
              <a:rPr lang="en-GB" sz="3200" b="1" dirty="0">
                <a:solidFill>
                  <a:srgbClr val="FFFFFF"/>
                </a:solidFill>
                <a:latin typeface="Comic Sans MS" charset="0"/>
                <a:ea typeface="Times" charset="0"/>
                <a:cs typeface="Times" charset="0"/>
              </a:rPr>
              <a:t>2 other features </a:t>
            </a:r>
            <a:r>
              <a:rPr lang="en-GB" sz="3200" dirty="0">
                <a:solidFill>
                  <a:srgbClr val="FFFFFF"/>
                </a:solidFill>
                <a:latin typeface="Comic Sans MS" charset="0"/>
                <a:ea typeface="Times" charset="0"/>
                <a:cs typeface="Times" charset="0"/>
              </a:rPr>
              <a:t>that started to be included in phones</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Why are cell phones especially useful in </a:t>
            </a:r>
            <a:r>
              <a:rPr lang="en-GB" sz="3200" b="1" dirty="0">
                <a:solidFill>
                  <a:srgbClr val="FFFFFF"/>
                </a:solidFill>
                <a:latin typeface="Comic Sans MS" charset="0"/>
                <a:ea typeface="Times" charset="0"/>
                <a:cs typeface="Times" charset="0"/>
              </a:rPr>
              <a:t>some countries</a:t>
            </a:r>
            <a:r>
              <a:rPr lang="en-GB" sz="3200" dirty="0">
                <a:solidFill>
                  <a:srgbClr val="FFFFFF"/>
                </a:solidFill>
                <a:latin typeface="Comic Sans MS" charset="0"/>
                <a:ea typeface="Times" charset="0"/>
                <a:cs typeface="Times" charset="0"/>
              </a:rPr>
              <a:t>?</a:t>
            </a:r>
          </a:p>
          <a:p>
            <a:pPr marL="514350" indent="-514350" fontAlgn="base">
              <a:spcBef>
                <a:spcPct val="0"/>
              </a:spcBef>
              <a:spcAft>
                <a:spcPct val="0"/>
              </a:spcAft>
            </a:pPr>
            <a:endParaRPr lang="en-GB" sz="32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1295400" y="838200"/>
            <a:ext cx="6705600" cy="5016758"/>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000" b="1" dirty="0">
                <a:solidFill>
                  <a:srgbClr val="FFFFFF"/>
                </a:solidFill>
                <a:latin typeface="Calibri" charset="0"/>
                <a:ea typeface="ＭＳ Ｐゴシック" charset="-128"/>
                <a:cs typeface="ＭＳ Ｐゴシック" charset="-128"/>
              </a:rPr>
              <a:t>Cellular telephones</a:t>
            </a:r>
          </a:p>
          <a:p>
            <a:pPr fontAlgn="base">
              <a:spcBef>
                <a:spcPct val="0"/>
              </a:spcBef>
              <a:spcAft>
                <a:spcPct val="0"/>
              </a:spcAft>
            </a:pPr>
            <a:endParaRPr lang="en-US" sz="2000" b="1" dirty="0">
              <a:solidFill>
                <a:srgbClr val="FFFFFF"/>
              </a:solidFill>
              <a:latin typeface="Calibri" charset="0"/>
              <a:ea typeface="ＭＳ Ｐゴシック" charset="-128"/>
              <a:cs typeface="ＭＳ Ｐゴシック" charset="-128"/>
            </a:endParaRPr>
          </a:p>
          <a:p>
            <a:pP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0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553200" y="147648"/>
            <a:ext cx="2209800" cy="1015663"/>
          </a:xfrm>
          <a:prstGeom prst="rect">
            <a:avLst/>
          </a:prstGeom>
          <a:noFill/>
          <a:ln w="38100" cmpd="dbl">
            <a:solidFill>
              <a:schemeClr val="bg2"/>
            </a:solidFill>
            <a:miter lim="800000"/>
            <a:headEnd/>
            <a:tailEnd/>
          </a:ln>
        </p:spPr>
        <p:txBody>
          <a:bodyPr>
            <a:prstTxWarp prst="textNoShape">
              <a:avLst/>
            </a:prstTxWarp>
            <a:spAutoFit/>
          </a:bodyPr>
          <a:lstStyle/>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Where begin?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Two features?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Some countries?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4116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3097221"/>
            <a:ext cx="7620000" cy="1470025"/>
          </a:xfrm>
          <a:solidFill>
            <a:schemeClr val="bg1"/>
          </a:solidFill>
        </p:spPr>
        <p:txBody>
          <a:bodyPr/>
          <a:lstStyle/>
          <a:p>
            <a:pPr eaLnBrk="1" hangingPunct="1"/>
            <a:r>
              <a:rPr lang="en-US" smtClean="0">
                <a:ea typeface="ＭＳ Ｐゴシック" charset="-128"/>
                <a:cs typeface="ＭＳ Ｐゴシック" charset="-128"/>
              </a:rPr>
              <a:t>CLOSE READING</a:t>
            </a:r>
          </a:p>
        </p:txBody>
      </p:sp>
      <p:pic>
        <p:nvPicPr>
          <p:cNvPr id="46084" name="Picture 6"/>
          <p:cNvPicPr>
            <a:picLocks noChangeAspect="1"/>
          </p:cNvPicPr>
          <p:nvPr/>
        </p:nvPicPr>
        <p:blipFill>
          <a:blip r:embed="rId2"/>
          <a:srcRect/>
          <a:stretch>
            <a:fillRect/>
          </a:stretch>
        </p:blipFill>
        <p:spPr bwMode="auto">
          <a:xfrm>
            <a:off x="5105400" y="868365"/>
            <a:ext cx="2971800" cy="2228851"/>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4116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2555354"/>
            <a:ext cx="7620000" cy="1470025"/>
          </a:xfrm>
          <a:solidFill>
            <a:schemeClr val="bg1"/>
          </a:solidFill>
        </p:spPr>
        <p:txBody>
          <a:bodyPr/>
          <a:lstStyle/>
          <a:p>
            <a:pPr eaLnBrk="1" hangingPunct="1"/>
            <a:r>
              <a:rPr lang="en-US" dirty="0" smtClean="0"/>
              <a:t>An underpinning approach to reading</a:t>
            </a:r>
            <a:endParaRPr lang="en-US" dirty="0" smtClean="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of_Mi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70622">
            <a:off x="3392208" y="147052"/>
            <a:ext cx="5299364" cy="6858000"/>
          </a:xfrm>
          <a:prstGeom prst="rect">
            <a:avLst/>
          </a:prstGeom>
          <a:ln>
            <a:solidFill>
              <a:schemeClr val="tx1"/>
            </a:solidFill>
          </a:ln>
        </p:spPr>
      </p:pic>
      <p:sp>
        <p:nvSpPr>
          <p:cNvPr id="3" name="TextBox 2"/>
          <p:cNvSpPr txBox="1"/>
          <p:nvPr/>
        </p:nvSpPr>
        <p:spPr>
          <a:xfrm>
            <a:off x="641684" y="3221789"/>
            <a:ext cx="2526632" cy="1569660"/>
          </a:xfrm>
          <a:prstGeom prst="rect">
            <a:avLst/>
          </a:prstGeom>
          <a:noFill/>
        </p:spPr>
        <p:txBody>
          <a:bodyPr wrap="square" rtlCol="0">
            <a:spAutoFit/>
          </a:bodyPr>
          <a:lstStyle/>
          <a:p>
            <a:r>
              <a:rPr lang="en-US" sz="2400" dirty="0"/>
              <a:t>Arthur L. Costa and </a:t>
            </a:r>
            <a:r>
              <a:rPr lang="en-US" sz="2400" dirty="0" err="1"/>
              <a:t>Bena</a:t>
            </a:r>
            <a:r>
              <a:rPr lang="en-US" sz="2400" dirty="0"/>
              <a:t> </a:t>
            </a:r>
            <a:r>
              <a:rPr lang="en-US" sz="2400" dirty="0" err="1"/>
              <a:t>Kallick</a:t>
            </a:r>
            <a:r>
              <a:rPr lang="en-US" sz="2400" dirty="0"/>
              <a:t>, </a:t>
            </a:r>
            <a:r>
              <a:rPr lang="en-US" sz="2400" i="1" dirty="0"/>
              <a:t>Habits of Mind </a:t>
            </a:r>
            <a:endParaRPr lang="en-US" sz="2400" dirty="0" smtClean="0"/>
          </a:p>
          <a:p>
            <a:endParaRPr lang="en-US" sz="2400" dirty="0"/>
          </a:p>
        </p:txBody>
      </p:sp>
    </p:spTree>
    <p:extLst>
      <p:ext uri="{BB962C8B-B14F-4D97-AF65-F5344CB8AC3E}">
        <p14:creationId xmlns:p14="http://schemas.microsoft.com/office/powerpoint/2010/main" val="3946081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4116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3097221"/>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2" name="Picture 1" descr="Screen Shot 2015-08-21 at 06.17.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92" y="980728"/>
            <a:ext cx="2770349" cy="1833984"/>
          </a:xfrm>
          <a:prstGeom prst="rect">
            <a:avLst/>
          </a:prstGeom>
        </p:spPr>
      </p:pic>
      <p:pic>
        <p:nvPicPr>
          <p:cNvPr id="5" name="Picture 4" descr="C:\Users\tk\AppData\Local\Microsoft\Windows\Temporary Internet Files\Content.Outlook\863WWOE3\Stripling's model of inquiry.PNG"/>
          <p:cNvPicPr/>
          <p:nvPr/>
        </p:nvPicPr>
        <p:blipFill>
          <a:blip r:embed="rId3">
            <a:extLst>
              <a:ext uri="{28A0092B-C50C-407E-A947-70E740481C1C}">
                <a14:useLocalDpi xmlns:a14="http://schemas.microsoft.com/office/drawing/2010/main" val="0"/>
              </a:ext>
            </a:extLst>
          </a:blip>
          <a:srcRect/>
          <a:stretch>
            <a:fillRect/>
          </a:stretch>
        </p:blipFill>
        <p:spPr bwMode="auto">
          <a:xfrm>
            <a:off x="85725" y="215582"/>
            <a:ext cx="8972550" cy="6426835"/>
          </a:xfrm>
          <a:prstGeom prst="rect">
            <a:avLst/>
          </a:prstGeom>
          <a:noFill/>
          <a:ln>
            <a:noFill/>
          </a:ln>
        </p:spPr>
      </p:pic>
    </p:spTree>
    <p:extLst>
      <p:ext uri="{BB962C8B-B14F-4D97-AF65-F5344CB8AC3E}">
        <p14:creationId xmlns:p14="http://schemas.microsoft.com/office/powerpoint/2010/main" val="2404871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4116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3097221"/>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2" name="Picture 1" descr="Screen Shot 2015-08-21 at 06.17.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92" y="980728"/>
            <a:ext cx="2770349" cy="1833984"/>
          </a:xfrm>
          <a:prstGeom prst="rect">
            <a:avLst/>
          </a:prstGeom>
        </p:spPr>
      </p:pic>
    </p:spTree>
    <p:extLst>
      <p:ext uri="{BB962C8B-B14F-4D97-AF65-F5344CB8AC3E}">
        <p14:creationId xmlns:p14="http://schemas.microsoft.com/office/powerpoint/2010/main" val="728148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996962"/>
            <a:ext cx="6172200" cy="1323439"/>
          </a:xfrm>
          <a:prstGeom prst="rect">
            <a:avLst/>
          </a:prstGeom>
          <a:noFill/>
        </p:spPr>
        <p:txBody>
          <a:bodyPr wrap="square" rtlCol="0">
            <a:spAutoFit/>
          </a:bodyPr>
          <a:lstStyle/>
          <a:p>
            <a:pPr algn="ctr" fontAlgn="base">
              <a:spcBef>
                <a:spcPct val="0"/>
              </a:spcBef>
              <a:spcAft>
                <a:spcPct val="0"/>
              </a:spcAft>
            </a:pPr>
            <a:r>
              <a:rPr lang="en-US" sz="4000" dirty="0" smtClean="0">
                <a:solidFill>
                  <a:prstClr val="white"/>
                </a:solidFill>
                <a:latin typeface="Chalkduster"/>
                <a:ea typeface="ＭＳ Ｐゴシック" charset="-128"/>
                <a:cs typeface="Chalkduster"/>
              </a:rPr>
              <a:t>Research the life of</a:t>
            </a:r>
          </a:p>
          <a:p>
            <a:pPr algn="ctr" fontAlgn="base">
              <a:spcBef>
                <a:spcPct val="0"/>
              </a:spcBef>
              <a:spcAft>
                <a:spcPct val="0"/>
              </a:spcAft>
            </a:pPr>
            <a:r>
              <a:rPr lang="en-US" sz="4000" dirty="0" smtClean="0">
                <a:solidFill>
                  <a:prstClr val="white"/>
                </a:solidFill>
                <a:latin typeface="Chalkduster"/>
                <a:ea typeface="ＭＳ Ｐゴシック" charset="-128"/>
                <a:cs typeface="Chalkduster"/>
              </a:rPr>
              <a:t>Martin Luther King</a:t>
            </a:r>
            <a:endParaRPr lang="en-US" sz="4000" dirty="0">
              <a:solidFill>
                <a:prstClr val="white"/>
              </a:solidFill>
              <a:latin typeface="Chalkduster"/>
              <a:ea typeface="ＭＳ Ｐゴシック" charset="-128"/>
              <a:cs typeface="Chalkduste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304800" y="228607"/>
            <a:ext cx="2819400" cy="858839"/>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0" y="7"/>
            <a:ext cx="9144000" cy="678815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1371612" y="381000"/>
            <a:ext cx="603567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228600" y="2209808"/>
            <a:ext cx="9144000"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838209" y="0"/>
            <a:ext cx="66135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3 at 06.05.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26" y="377658"/>
            <a:ext cx="8102600" cy="5905500"/>
          </a:xfrm>
          <a:prstGeom prst="rect">
            <a:avLst/>
          </a:prstGeom>
        </p:spPr>
      </p:pic>
      <p:sp>
        <p:nvSpPr>
          <p:cNvPr id="4" name="Rectangle 3"/>
          <p:cNvSpPr/>
          <p:nvPr/>
        </p:nvSpPr>
        <p:spPr>
          <a:xfrm>
            <a:off x="8007684" y="133684"/>
            <a:ext cx="989263" cy="63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331242" y="133684"/>
            <a:ext cx="989263" cy="1764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7262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1295400" y="762003"/>
            <a:ext cx="7175500" cy="4965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88" y="1241467"/>
            <a:ext cx="4287021" cy="4287021"/>
          </a:xfrm>
          <a:prstGeom prst="rect">
            <a:avLst/>
          </a:prstGeom>
        </p:spPr>
      </p:pic>
      <p:sp>
        <p:nvSpPr>
          <p:cNvPr id="3" name="TextBox 2"/>
          <p:cNvSpPr txBox="1"/>
          <p:nvPr/>
        </p:nvSpPr>
        <p:spPr>
          <a:xfrm>
            <a:off x="4250462" y="1632699"/>
            <a:ext cx="4608445" cy="3970318"/>
          </a:xfrm>
          <a:prstGeom prst="rect">
            <a:avLst/>
          </a:prstGeom>
          <a:noFill/>
        </p:spPr>
        <p:txBody>
          <a:bodyPr wrap="square" rtlCol="0">
            <a:spAutoFit/>
          </a:bodyPr>
          <a:lstStyle/>
          <a:p>
            <a:pPr marL="742950" indent="-742950">
              <a:buFont typeface="Calibri" charset="0"/>
              <a:buAutoNum type="arabicPeriod"/>
            </a:pPr>
            <a:r>
              <a:rPr lang="en-US" sz="2800" dirty="0" smtClean="0">
                <a:solidFill>
                  <a:srgbClr val="000000"/>
                </a:solidFill>
                <a:latin typeface="Calibri" charset="0"/>
              </a:rPr>
              <a:t>Demonstrate writing as a process – including planning</a:t>
            </a:r>
          </a:p>
          <a:p>
            <a:pPr marL="742950" indent="-742950">
              <a:buFont typeface="Calibri" charset="0"/>
              <a:buAutoNum type="arabicPeriod"/>
            </a:pPr>
            <a:r>
              <a:rPr lang="en-US" sz="2800" dirty="0" smtClean="0">
                <a:solidFill>
                  <a:srgbClr val="000000"/>
                </a:solidFill>
                <a:latin typeface="Calibri" charset="0"/>
              </a:rPr>
              <a:t>Teach </a:t>
            </a:r>
            <a:r>
              <a:rPr lang="en-US" sz="2800" dirty="0" err="1" smtClean="0">
                <a:solidFill>
                  <a:srgbClr val="000000"/>
                </a:solidFill>
                <a:latin typeface="Calibri" charset="0"/>
              </a:rPr>
              <a:t>depersonalisation</a:t>
            </a:r>
            <a:r>
              <a:rPr lang="en-US" sz="2800" dirty="0" smtClean="0">
                <a:solidFill>
                  <a:srgbClr val="000000"/>
                </a:solidFill>
                <a:latin typeface="Calibri" charset="0"/>
              </a:rPr>
              <a:t> &amp; self-regulation</a:t>
            </a:r>
          </a:p>
          <a:p>
            <a:pPr marL="742950" indent="-742950">
              <a:buFont typeface="Calibri" charset="0"/>
              <a:buAutoNum type="arabicPeriod"/>
            </a:pPr>
            <a:r>
              <a:rPr lang="en-US" sz="2800" dirty="0" smtClean="0">
                <a:solidFill>
                  <a:srgbClr val="000000"/>
                </a:solidFill>
                <a:latin typeface="Calibri" charset="0"/>
              </a:rPr>
              <a:t>Allow oral rehearsal</a:t>
            </a:r>
          </a:p>
          <a:p>
            <a:pPr marL="742950" indent="-742950">
              <a:buFont typeface="Calibri" charset="0"/>
              <a:buAutoNum type="arabicPeriod"/>
            </a:pPr>
            <a:r>
              <a:rPr lang="en-US" sz="2800" dirty="0" smtClean="0">
                <a:solidFill>
                  <a:srgbClr val="000000"/>
                </a:solidFill>
                <a:latin typeface="Calibri" charset="0"/>
              </a:rPr>
              <a:t>Short &amp; long sentences</a:t>
            </a:r>
          </a:p>
          <a:p>
            <a:pPr marL="742950" indent="-742950">
              <a:buFont typeface="Calibri" charset="0"/>
              <a:buAutoNum type="arabicPeriod"/>
            </a:pPr>
            <a:r>
              <a:rPr lang="en-US" sz="2800" dirty="0" smtClean="0">
                <a:solidFill>
                  <a:srgbClr val="000000"/>
                </a:solidFill>
                <a:latin typeface="Calibri" charset="0"/>
              </a:rPr>
              <a:t>Connectives</a:t>
            </a:r>
          </a:p>
          <a:p>
            <a:endParaRPr lang="en-US" sz="2800" dirty="0">
              <a:solidFill>
                <a:srgbClr val="000000"/>
              </a:solidFill>
            </a:endParaRPr>
          </a:p>
        </p:txBody>
      </p:sp>
    </p:spTree>
    <p:extLst>
      <p:ext uri="{BB962C8B-B14F-4D97-AF65-F5344CB8AC3E}">
        <p14:creationId xmlns:p14="http://schemas.microsoft.com/office/powerpoint/2010/main" val="26840524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544805" y="969328"/>
            <a:ext cx="8077200" cy="541686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latin typeface="Calibri" charset="0"/>
              </a:rPr>
              <a:t>Know your </a:t>
            </a:r>
            <a:r>
              <a:rPr lang="en-US" sz="3600" dirty="0" smtClean="0">
                <a:solidFill>
                  <a:srgbClr val="000000"/>
                </a:solidFill>
                <a:latin typeface="Calibri" charset="0"/>
              </a:rPr>
              <a:t>connectives</a:t>
            </a:r>
            <a:endParaRPr lang="en-US" sz="2000" dirty="0">
              <a:solidFill>
                <a:srgbClr val="000000"/>
              </a:solidFill>
              <a:latin typeface="Calibri" charset="0"/>
            </a:endParaRPr>
          </a:p>
          <a:p>
            <a:pPr>
              <a:spcBef>
                <a:spcPct val="50000"/>
              </a:spcBef>
            </a:pPr>
            <a:r>
              <a:rPr lang="en-US" sz="2000" b="1" dirty="0">
                <a:solidFill>
                  <a:srgbClr val="000000"/>
                </a:solidFill>
                <a:latin typeface="Calibri" charset="0"/>
              </a:rPr>
              <a:t>Adding</a:t>
            </a:r>
            <a:r>
              <a:rPr lang="en-US" sz="2000" dirty="0">
                <a:solidFill>
                  <a:srgbClr val="000000"/>
                </a:solidFill>
                <a:latin typeface="Calibri" charset="0"/>
              </a:rPr>
              <a:t>: and, also, as </a:t>
            </a:r>
            <a:r>
              <a:rPr lang="en-US" sz="2000" dirty="0" smtClean="0">
                <a:solidFill>
                  <a:srgbClr val="000000"/>
                </a:solidFill>
                <a:latin typeface="Calibri" charset="0"/>
              </a:rPr>
              <a:t>well </a:t>
            </a:r>
            <a:r>
              <a:rPr lang="en-US" sz="2000" dirty="0">
                <a:solidFill>
                  <a:srgbClr val="000000"/>
                </a:solidFill>
                <a:latin typeface="Calibri" charset="0"/>
              </a:rPr>
              <a:t>as, moreover, too</a:t>
            </a:r>
          </a:p>
          <a:p>
            <a:pPr>
              <a:spcBef>
                <a:spcPct val="50000"/>
              </a:spcBef>
            </a:pPr>
            <a:r>
              <a:rPr lang="en-US" sz="2000" b="1" dirty="0">
                <a:solidFill>
                  <a:srgbClr val="000000"/>
                </a:solidFill>
                <a:latin typeface="Calibri" charset="0"/>
              </a:rPr>
              <a:t>Cause &amp; effect</a:t>
            </a:r>
            <a:r>
              <a:rPr lang="en-US" sz="2000" dirty="0">
                <a:solidFill>
                  <a:srgbClr val="000000"/>
                </a:solidFill>
                <a:latin typeface="Calibri" charset="0"/>
              </a:rPr>
              <a:t>: because, so, therefore, thus, consequently</a:t>
            </a:r>
          </a:p>
          <a:p>
            <a:pPr>
              <a:spcBef>
                <a:spcPct val="50000"/>
              </a:spcBef>
            </a:pPr>
            <a:r>
              <a:rPr lang="en-US" sz="2000" b="1" dirty="0">
                <a:solidFill>
                  <a:srgbClr val="000000"/>
                </a:solidFill>
                <a:latin typeface="Calibri" charset="0"/>
              </a:rPr>
              <a:t>Sequencing</a:t>
            </a:r>
            <a:r>
              <a:rPr lang="en-US" sz="2000" dirty="0">
                <a:solidFill>
                  <a:srgbClr val="000000"/>
                </a:solidFill>
                <a:latin typeface="Calibri" charset="0"/>
              </a:rPr>
              <a:t>: next, then, first, finally, meanwhile, before, after</a:t>
            </a:r>
          </a:p>
          <a:p>
            <a:pPr>
              <a:spcBef>
                <a:spcPct val="50000"/>
              </a:spcBef>
            </a:pPr>
            <a:r>
              <a:rPr lang="en-US" sz="2000" b="1" dirty="0">
                <a:solidFill>
                  <a:srgbClr val="000000"/>
                </a:solidFill>
                <a:latin typeface="Calibri" charset="0"/>
              </a:rPr>
              <a:t>Qualifying</a:t>
            </a:r>
            <a:r>
              <a:rPr lang="en-US" sz="2000" dirty="0">
                <a:solidFill>
                  <a:srgbClr val="000000"/>
                </a:solidFill>
                <a:latin typeface="Calibri" charset="0"/>
              </a:rPr>
              <a:t>: however, although, unless, except, if, as long as, apart from, yet</a:t>
            </a:r>
          </a:p>
          <a:p>
            <a:pPr>
              <a:spcBef>
                <a:spcPct val="50000"/>
              </a:spcBef>
            </a:pPr>
            <a:r>
              <a:rPr lang="en-US" sz="2000" b="1" dirty="0" err="1">
                <a:solidFill>
                  <a:srgbClr val="000000"/>
                </a:solidFill>
                <a:latin typeface="Calibri" charset="0"/>
              </a:rPr>
              <a:t>Emphasising</a:t>
            </a:r>
            <a:r>
              <a:rPr lang="en-US" sz="2000" dirty="0">
                <a:solidFill>
                  <a:srgbClr val="000000"/>
                </a:solidFill>
                <a:latin typeface="Calibri" charset="0"/>
              </a:rPr>
              <a:t>: above all, in particular, especially, significantly, indeed, notably</a:t>
            </a:r>
          </a:p>
          <a:p>
            <a:pPr>
              <a:spcBef>
                <a:spcPct val="50000"/>
              </a:spcBef>
            </a:pPr>
            <a:r>
              <a:rPr lang="en-US" sz="2000" b="1" dirty="0">
                <a:solidFill>
                  <a:srgbClr val="000000"/>
                </a:solidFill>
                <a:latin typeface="Calibri" charset="0"/>
              </a:rPr>
              <a:t>Illustrating</a:t>
            </a:r>
            <a:r>
              <a:rPr lang="en-US" sz="2000" dirty="0">
                <a:solidFill>
                  <a:srgbClr val="000000"/>
                </a:solidFill>
                <a:latin typeface="Calibri" charset="0"/>
              </a:rPr>
              <a:t>: for example, such as, for instance, as revealed by, in the case of</a:t>
            </a:r>
          </a:p>
          <a:p>
            <a:pPr>
              <a:spcBef>
                <a:spcPct val="50000"/>
              </a:spcBef>
            </a:pPr>
            <a:r>
              <a:rPr lang="en-US" sz="2000" b="1" dirty="0">
                <a:solidFill>
                  <a:srgbClr val="000000"/>
                </a:solidFill>
                <a:latin typeface="Calibri" charset="0"/>
              </a:rPr>
              <a:t>Comparing</a:t>
            </a:r>
            <a:r>
              <a:rPr lang="en-US" sz="2000" dirty="0">
                <a:solidFill>
                  <a:srgbClr val="000000"/>
                </a:solidFill>
                <a:latin typeface="Calibri" charset="0"/>
              </a:rPr>
              <a:t>: equally, in the same way, similarly, likewise, as with, like</a:t>
            </a:r>
          </a:p>
          <a:p>
            <a:pPr>
              <a:spcBef>
                <a:spcPct val="50000"/>
              </a:spcBef>
            </a:pPr>
            <a:r>
              <a:rPr lang="en-US" sz="2000" b="1" dirty="0">
                <a:solidFill>
                  <a:srgbClr val="000000"/>
                </a:solidFill>
                <a:latin typeface="Calibri" charset="0"/>
              </a:rPr>
              <a:t>Contrasting</a:t>
            </a:r>
            <a:r>
              <a:rPr lang="en-US" sz="2000" dirty="0">
                <a:solidFill>
                  <a:srgbClr val="000000"/>
                </a:solidFill>
                <a:latin typeface="Calibri" charset="0"/>
              </a:rPr>
              <a:t>: whereas, instead of, alternatively, otherwise, unlike, on the other hand</a:t>
            </a:r>
          </a:p>
          <a:p>
            <a:pPr>
              <a:spcBef>
                <a:spcPct val="50000"/>
              </a:spcBef>
            </a:pPr>
            <a:r>
              <a:rPr lang="en-US" sz="2000" dirty="0">
                <a:solidFill>
                  <a:srgbClr val="000000"/>
                </a:solidFill>
                <a:latin typeface="Calibri" charset="0"/>
              </a:rPr>
              <a:t>  </a:t>
            </a:r>
          </a:p>
        </p:txBody>
      </p:sp>
    </p:spTree>
    <p:extLst>
      <p:ext uri="{BB962C8B-B14F-4D97-AF65-F5344CB8AC3E}">
        <p14:creationId xmlns:p14="http://schemas.microsoft.com/office/powerpoint/2010/main" val="33041278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973834" y="2773156"/>
            <a:ext cx="4170166" cy="4157655"/>
          </a:xfrm>
          <a:prstGeom prst="rect">
            <a:avLst/>
          </a:prstGeom>
        </p:spPr>
      </p:pic>
      <p:sp>
        <p:nvSpPr>
          <p:cNvPr id="7" name="TextBox 6"/>
          <p:cNvSpPr txBox="1"/>
          <p:nvPr/>
        </p:nvSpPr>
        <p:spPr>
          <a:xfrm>
            <a:off x="958504" y="1875759"/>
            <a:ext cx="4812939" cy="3139321"/>
          </a:xfrm>
          <a:prstGeom prst="rect">
            <a:avLst/>
          </a:prstGeom>
          <a:noFill/>
        </p:spPr>
        <p:txBody>
          <a:bodyPr wrap="square" rtlCol="0">
            <a:spAutoFit/>
          </a:bodyPr>
          <a:lstStyle/>
          <a:p>
            <a:r>
              <a:rPr lang="en-US" sz="6600" dirty="0" smtClean="0"/>
              <a:t>HOW?:</a:t>
            </a:r>
          </a:p>
          <a:p>
            <a:r>
              <a:rPr lang="en-US" sz="6600" dirty="0" smtClean="0"/>
              <a:t>Making it Happen</a:t>
            </a:r>
            <a:endParaRPr lang="en-US" sz="6600" dirty="0"/>
          </a:p>
        </p:txBody>
      </p:sp>
    </p:spTree>
    <p:extLst>
      <p:ext uri="{BB962C8B-B14F-4D97-AF65-F5344CB8AC3E}">
        <p14:creationId xmlns:p14="http://schemas.microsoft.com/office/powerpoint/2010/main" val="36611775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314776"/>
            <a:ext cx="6919959" cy="3154710"/>
          </a:xfrm>
          <a:prstGeom prst="rect">
            <a:avLst/>
          </a:prstGeom>
          <a:noFill/>
        </p:spPr>
        <p:txBody>
          <a:bodyPr wrap="square" rtlCol="0">
            <a:spAutoFit/>
          </a:bodyPr>
          <a:lstStyle/>
          <a:p>
            <a:pPr algn="ctr"/>
            <a:r>
              <a:rPr lang="en-US" sz="19900" dirty="0" smtClean="0"/>
              <a:t>3</a:t>
            </a:r>
            <a:endParaRPr lang="en-US" sz="199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2828048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973834" y="2773156"/>
            <a:ext cx="4170166" cy="4157655"/>
          </a:xfrm>
          <a:prstGeom prst="rect">
            <a:avLst/>
          </a:prstGeom>
        </p:spPr>
      </p:pic>
      <p:sp>
        <p:nvSpPr>
          <p:cNvPr id="7" name="TextBox 6"/>
          <p:cNvSpPr txBox="1"/>
          <p:nvPr/>
        </p:nvSpPr>
        <p:spPr>
          <a:xfrm>
            <a:off x="746838" y="2214426"/>
            <a:ext cx="4812939" cy="3139321"/>
          </a:xfrm>
          <a:prstGeom prst="rect">
            <a:avLst/>
          </a:prstGeom>
          <a:noFill/>
        </p:spPr>
        <p:txBody>
          <a:bodyPr wrap="square" rtlCol="0">
            <a:spAutoFit/>
          </a:bodyPr>
          <a:lstStyle/>
          <a:p>
            <a:pPr algn="ctr"/>
            <a:r>
              <a:rPr lang="en-US" sz="6600" dirty="0" smtClean="0"/>
              <a:t>Leading change</a:t>
            </a:r>
          </a:p>
          <a:p>
            <a:pPr algn="ctr"/>
            <a:r>
              <a:rPr lang="en-US" sz="6600" dirty="0" smtClean="0"/>
              <a:t>(10)</a:t>
            </a:r>
            <a:endParaRPr lang="en-US" sz="6600" dirty="0"/>
          </a:p>
        </p:txBody>
      </p:sp>
    </p:spTree>
    <p:extLst>
      <p:ext uri="{BB962C8B-B14F-4D97-AF65-F5344CB8AC3E}">
        <p14:creationId xmlns:p14="http://schemas.microsoft.com/office/powerpoint/2010/main" val="30712097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032" y="465662"/>
            <a:ext cx="4406969" cy="6247864"/>
          </a:xfrm>
          <a:prstGeom prst="rect">
            <a:avLst/>
          </a:prstGeom>
          <a:noFill/>
        </p:spPr>
        <p:txBody>
          <a:bodyPr wrap="square" rtlCol="0">
            <a:spAutoFit/>
          </a:bodyPr>
          <a:lstStyle/>
          <a:p>
            <a:r>
              <a:rPr lang="en-US" sz="2000" b="1" dirty="0"/>
              <a:t>Directing the rider.</a:t>
            </a:r>
            <a:r>
              <a:rPr lang="en-US" sz="2000" dirty="0"/>
              <a:t> Make sure the rider knows where to go, how others got there, and how you’ll get there.</a:t>
            </a:r>
          </a:p>
          <a:p>
            <a:endParaRPr lang="en-US" sz="2000" b="1" dirty="0" smtClean="0"/>
          </a:p>
          <a:p>
            <a:r>
              <a:rPr lang="en-US" sz="2000" b="1" dirty="0" smtClean="0"/>
              <a:t>Motivating </a:t>
            </a:r>
            <a:r>
              <a:rPr lang="en-US" sz="2000" b="1" dirty="0"/>
              <a:t>the elephant.</a:t>
            </a:r>
            <a:r>
              <a:rPr lang="en-US" sz="2000" dirty="0"/>
              <a:t> Knowing isn’t enough. Make sure the elephant feels drawn to the change. Make the change small (so it’s not intimidating) and encourage a growth mindset (“change is possible”).</a:t>
            </a:r>
          </a:p>
          <a:p>
            <a:endParaRPr lang="en-US" sz="2000" b="1" dirty="0" smtClean="0"/>
          </a:p>
          <a:p>
            <a:r>
              <a:rPr lang="en-US" sz="2000" b="1" dirty="0" smtClean="0"/>
              <a:t>Shaping </a:t>
            </a:r>
            <a:r>
              <a:rPr lang="en-US" sz="2000" b="1" dirty="0"/>
              <a:t>the path.</a:t>
            </a:r>
            <a:r>
              <a:rPr lang="en-US" sz="2000" dirty="0"/>
              <a:t> Change the environment to change the behavior. Build habits. Behavior is contagious: surround yourself with others exhibiting the behavior your want; help is spread.</a:t>
            </a:r>
          </a:p>
          <a:p>
            <a:endParaRPr lang="en-US" sz="2000" dirty="0" smtClean="0"/>
          </a:p>
          <a:p>
            <a:r>
              <a:rPr lang="en-US" sz="2000" dirty="0" smtClean="0"/>
              <a:t>And </a:t>
            </a:r>
            <a:r>
              <a:rPr lang="en-US" sz="2000" dirty="0"/>
              <a:t>are you factoring in the influence of the rider, the elephant, and the environment?</a:t>
            </a:r>
          </a:p>
        </p:txBody>
      </p:sp>
      <p:pic>
        <p:nvPicPr>
          <p:cNvPr id="5" name="Picture 4"/>
          <p:cNvPicPr>
            <a:picLocks noChangeAspect="1"/>
          </p:cNvPicPr>
          <p:nvPr/>
        </p:nvPicPr>
        <p:blipFill>
          <a:blip r:embed="rId2"/>
          <a:stretch>
            <a:fillRect/>
          </a:stretch>
        </p:blipFill>
        <p:spPr>
          <a:xfrm>
            <a:off x="4985456" y="571500"/>
            <a:ext cx="3873500" cy="5715000"/>
          </a:xfrm>
          <a:prstGeom prst="rect">
            <a:avLst/>
          </a:prstGeom>
        </p:spPr>
      </p:pic>
    </p:spTree>
    <p:extLst>
      <p:ext uri="{BB962C8B-B14F-4D97-AF65-F5344CB8AC3E}">
        <p14:creationId xmlns:p14="http://schemas.microsoft.com/office/powerpoint/2010/main" val="32327683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1600200" y="32766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atin typeface="Times" charset="0"/>
            </a:endParaRPr>
          </a:p>
        </p:txBody>
      </p:sp>
      <p:pic>
        <p:nvPicPr>
          <p:cNvPr id="2" name="Picture 1"/>
          <p:cNvPicPr>
            <a:picLocks noChangeAspect="1"/>
          </p:cNvPicPr>
          <p:nvPr/>
        </p:nvPicPr>
        <p:blipFill>
          <a:blip r:embed="rId3"/>
          <a:stretch>
            <a:fillRect/>
          </a:stretch>
        </p:blipFill>
        <p:spPr>
          <a:xfrm>
            <a:off x="686674" y="910030"/>
            <a:ext cx="3608395" cy="5043667"/>
          </a:xfrm>
          <a:prstGeom prst="rect">
            <a:avLst/>
          </a:prstGeom>
        </p:spPr>
      </p:pic>
      <p:pic>
        <p:nvPicPr>
          <p:cNvPr id="5" name="Picture 2" descr="Screen Shot 2015-11-10 at 07.21.5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1154" y="910030"/>
            <a:ext cx="3343275"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614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6-10-12 at 17.3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08" y="2627448"/>
            <a:ext cx="8318500" cy="1765300"/>
          </a:xfrm>
          <a:prstGeom prst="rect">
            <a:avLst/>
          </a:prstGeom>
        </p:spPr>
      </p:pic>
    </p:spTree>
    <p:extLst>
      <p:ext uri="{BB962C8B-B14F-4D97-AF65-F5344CB8AC3E}">
        <p14:creationId xmlns:p14="http://schemas.microsoft.com/office/powerpoint/2010/main" val="28101570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540554"/>
            <a:ext cx="6919959" cy="3416320"/>
          </a:xfrm>
          <a:prstGeom prst="rect">
            <a:avLst/>
          </a:prstGeom>
          <a:noFill/>
        </p:spPr>
        <p:txBody>
          <a:bodyPr wrap="square" rtlCol="0">
            <a:spAutoFit/>
          </a:bodyPr>
          <a:lstStyle/>
          <a:p>
            <a:pPr algn="ctr"/>
            <a:r>
              <a:rPr lang="en-US" sz="7200" dirty="0" smtClean="0"/>
              <a:t>1: Is there a sense of mission around literacy?</a:t>
            </a:r>
            <a:endParaRPr lang="en-US" sz="7200" dirty="0"/>
          </a:p>
        </p:txBody>
      </p:sp>
    </p:spTree>
    <p:extLst>
      <p:ext uri="{BB962C8B-B14F-4D97-AF65-F5344CB8AC3E}">
        <p14:creationId xmlns:p14="http://schemas.microsoft.com/office/powerpoint/2010/main" val="13648957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743658"/>
            <a:ext cx="6919959" cy="2554545"/>
          </a:xfrm>
          <a:prstGeom prst="rect">
            <a:avLst/>
          </a:prstGeom>
          <a:noFill/>
        </p:spPr>
        <p:txBody>
          <a:bodyPr wrap="square" rtlCol="0">
            <a:spAutoFit/>
          </a:bodyPr>
          <a:lstStyle/>
          <a:p>
            <a:pPr algn="ctr"/>
            <a:r>
              <a:rPr lang="en-US" sz="8000" dirty="0" smtClean="0"/>
              <a:t>The view from the lunch queue</a:t>
            </a:r>
            <a:endParaRPr lang="en-US" sz="80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6452060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852553"/>
            <a:ext cx="8636000" cy="4893647"/>
          </a:xfrm>
          <a:prstGeom prst="rect">
            <a:avLst/>
          </a:prstGeom>
          <a:noFill/>
        </p:spPr>
        <p:txBody>
          <a:bodyPr wrap="square" rtlCol="0">
            <a:spAutoFit/>
          </a:bodyPr>
          <a:lstStyle/>
          <a:p>
            <a:r>
              <a:rPr lang="en-US" sz="2400" b="1" dirty="0"/>
              <a:t>The City Academy, Hackney: </a:t>
            </a:r>
            <a:endParaRPr lang="en-US" sz="2400" dirty="0"/>
          </a:p>
          <a:p>
            <a:r>
              <a:rPr lang="en-US" sz="2400" dirty="0" smtClean="0"/>
              <a:t>The </a:t>
            </a:r>
            <a:r>
              <a:rPr lang="en-US" sz="2400" dirty="0"/>
              <a:t>school has established a literacy policy with five strands that guide the work of all teachers. </a:t>
            </a:r>
          </a:p>
          <a:p>
            <a:pPr marL="342900" indent="-342900">
              <a:buFont typeface="Wingdings" charset="0"/>
              <a:buChar char="n"/>
            </a:pPr>
            <a:r>
              <a:rPr lang="en-US" sz="2400" dirty="0" smtClean="0"/>
              <a:t>Pupils </a:t>
            </a:r>
            <a:r>
              <a:rPr lang="en-US" sz="2400" dirty="0"/>
              <a:t>in lessons should always speak in sentences</a:t>
            </a:r>
            <a:r>
              <a:rPr lang="en-US" sz="2400" dirty="0" smtClean="0"/>
              <a:t>.</a:t>
            </a:r>
          </a:p>
          <a:p>
            <a:pPr marL="342900" indent="-342900">
              <a:buFont typeface="Wingdings" charset="0"/>
              <a:buChar char="n"/>
            </a:pPr>
            <a:r>
              <a:rPr lang="en-US" sz="2400" dirty="0" smtClean="0"/>
              <a:t>There </a:t>
            </a:r>
            <a:r>
              <a:rPr lang="en-US" sz="2400" dirty="0"/>
              <a:t>should be a consistent policy on marking and feedback (a ‘green pen’ </a:t>
            </a:r>
            <a:r>
              <a:rPr lang="en-US" sz="2400" dirty="0" smtClean="0"/>
              <a:t>approach</a:t>
            </a:r>
            <a:r>
              <a:rPr lang="en-US" sz="2400" dirty="0"/>
              <a:t>). </a:t>
            </a:r>
            <a:endParaRPr lang="en-US" sz="2400" dirty="0" smtClean="0"/>
          </a:p>
          <a:p>
            <a:pPr marL="342900" indent="-342900">
              <a:buFont typeface="Wingdings" charset="0"/>
              <a:buChar char="n"/>
            </a:pPr>
            <a:endParaRPr lang="en-US" sz="2400" dirty="0"/>
          </a:p>
          <a:p>
            <a:r>
              <a:rPr lang="en-US" sz="2400" b="1" dirty="0"/>
              <a:t>Improving literacy in secondary schools: a shared responsibility April 2013, No. 120363 </a:t>
            </a:r>
            <a:endParaRPr lang="en-US" sz="2400" dirty="0"/>
          </a:p>
          <a:p>
            <a:r>
              <a:rPr lang="en-US" sz="2400" dirty="0">
                <a:latin typeface="Wingdings"/>
              </a:rPr>
              <a:t> </a:t>
            </a:r>
            <a:r>
              <a:rPr lang="en-US" sz="2400" dirty="0"/>
              <a:t>Pupils should always have a ‘book on every table’. </a:t>
            </a:r>
          </a:p>
          <a:p>
            <a:r>
              <a:rPr lang="en-US" sz="2400" dirty="0">
                <a:latin typeface="Wingdings"/>
              </a:rPr>
              <a:t> </a:t>
            </a:r>
            <a:r>
              <a:rPr lang="en-US" sz="2400" dirty="0"/>
              <a:t>Teachers in all subjects should model writing for their pupils. </a:t>
            </a:r>
          </a:p>
          <a:p>
            <a:r>
              <a:rPr lang="en-US" sz="2400" dirty="0">
                <a:latin typeface="Wingdings"/>
              </a:rPr>
              <a:t> </a:t>
            </a:r>
            <a:r>
              <a:rPr lang="en-US" sz="2400" dirty="0"/>
              <a:t>Pupils should be taught to </a:t>
            </a:r>
            <a:r>
              <a:rPr lang="en-US" sz="2400" dirty="0" err="1"/>
              <a:t>organise</a:t>
            </a:r>
            <a:r>
              <a:rPr lang="en-US" sz="2400" dirty="0"/>
              <a:t> their extended writing into well- structured paragraphs. </a:t>
            </a:r>
            <a:endParaRPr lang="en-US" sz="2400" dirty="0">
              <a:effectLst/>
            </a:endParaRPr>
          </a:p>
        </p:txBody>
      </p:sp>
    </p:spTree>
    <p:extLst>
      <p:ext uri="{BB962C8B-B14F-4D97-AF65-F5344CB8AC3E}">
        <p14:creationId xmlns:p14="http://schemas.microsoft.com/office/powerpoint/2010/main" val="1324558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852553"/>
            <a:ext cx="8636000" cy="5632310"/>
          </a:xfrm>
          <a:prstGeom prst="rect">
            <a:avLst/>
          </a:prstGeom>
          <a:noFill/>
        </p:spPr>
        <p:txBody>
          <a:bodyPr wrap="square" rtlCol="0">
            <a:spAutoFit/>
          </a:bodyPr>
          <a:lstStyle/>
          <a:p>
            <a:r>
              <a:rPr lang="en-US" sz="2400" dirty="0"/>
              <a:t>In mathematics and science lessons observed by inspectors, there was considerable emphasis on pupils explaining their answers in detail. Teachers </a:t>
            </a:r>
            <a:r>
              <a:rPr lang="en-US" sz="2400" dirty="0" err="1"/>
              <a:t>modelled</a:t>
            </a:r>
            <a:r>
              <a:rPr lang="en-US" sz="2400" dirty="0"/>
              <a:t> the appropriate language, for example: </a:t>
            </a:r>
          </a:p>
          <a:p>
            <a:r>
              <a:rPr lang="en-US" sz="2400" dirty="0"/>
              <a:t>In full sentences, please. ‘In the first place, we should get rid of fractions and then...</a:t>
            </a:r>
            <a:r>
              <a:rPr lang="en-US" sz="2400" dirty="0" smtClean="0"/>
              <a:t>’</a:t>
            </a:r>
          </a:p>
          <a:p>
            <a:r>
              <a:rPr lang="en-US" sz="2400" dirty="0" smtClean="0"/>
              <a:t> </a:t>
            </a:r>
            <a:endParaRPr lang="en-US" sz="2400" dirty="0"/>
          </a:p>
          <a:p>
            <a:r>
              <a:rPr lang="en-US" sz="2400" dirty="0"/>
              <a:t>Can you explain that in a full sentence? ‘I know that magnesium is more reactive than copper because...’ </a:t>
            </a:r>
          </a:p>
          <a:p>
            <a:endParaRPr lang="en-US" sz="2400" dirty="0" smtClean="0"/>
          </a:p>
          <a:p>
            <a:r>
              <a:rPr lang="en-US" sz="2400" dirty="0" smtClean="0"/>
              <a:t>Marking </a:t>
            </a:r>
            <a:r>
              <a:rPr lang="en-US" sz="2400" dirty="0"/>
              <a:t>in all subjects has a literacy focus, as do success criteria and learning objectives. For example, in a very effective history lesson observed by inspectors, there was an explicit expectation that pupils would answer using full sentences. There was an equally explicit and shared expectation that pupils’ writing would be carefully structured, using paragraphs, capital letters and full stops. </a:t>
            </a:r>
          </a:p>
        </p:txBody>
      </p:sp>
    </p:spTree>
    <p:extLst>
      <p:ext uri="{BB962C8B-B14F-4D97-AF65-F5344CB8AC3E}">
        <p14:creationId xmlns:p14="http://schemas.microsoft.com/office/powerpoint/2010/main" val="11905502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961998"/>
            <a:ext cx="6919959" cy="4524315"/>
          </a:xfrm>
          <a:prstGeom prst="rect">
            <a:avLst/>
          </a:prstGeom>
          <a:noFill/>
        </p:spPr>
        <p:txBody>
          <a:bodyPr wrap="square" rtlCol="0">
            <a:spAutoFit/>
          </a:bodyPr>
          <a:lstStyle/>
          <a:p>
            <a:pPr algn="ctr"/>
            <a:r>
              <a:rPr lang="en-US" sz="7200" dirty="0"/>
              <a:t>2</a:t>
            </a:r>
            <a:r>
              <a:rPr lang="en-US" sz="7200" dirty="0" smtClean="0"/>
              <a:t>: Who are your key players </a:t>
            </a:r>
            <a:r>
              <a:rPr lang="is-IS" sz="7200" dirty="0" smtClean="0"/>
              <a:t>… and what are they doing?</a:t>
            </a:r>
            <a:endParaRPr lang="en-US" sz="7200" dirty="0"/>
          </a:p>
        </p:txBody>
      </p:sp>
    </p:spTree>
    <p:extLst>
      <p:ext uri="{BB962C8B-B14F-4D97-AF65-F5344CB8AC3E}">
        <p14:creationId xmlns:p14="http://schemas.microsoft.com/office/powerpoint/2010/main" val="15958986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533400" y="457200"/>
            <a:ext cx="7391400" cy="457200"/>
          </a:xfrm>
        </p:spPr>
        <p:txBody>
          <a:bodyPr>
            <a:normAutofit fontScale="90000"/>
          </a:bodyPr>
          <a:lstStyle/>
          <a:p>
            <a:pPr algn="l"/>
            <a:r>
              <a:rPr lang="en-US" sz="3600" dirty="0"/>
              <a:t>Literacy </a:t>
            </a:r>
            <a:r>
              <a:rPr lang="en-US" sz="3600" dirty="0" smtClean="0"/>
              <a:t>Impact: </a:t>
            </a:r>
            <a:r>
              <a:rPr lang="en-US" sz="3600" dirty="0"/>
              <a:t>The next phase</a:t>
            </a:r>
            <a:endParaRPr lang="en-US" dirty="0"/>
          </a:p>
        </p:txBody>
      </p:sp>
      <p:sp>
        <p:nvSpPr>
          <p:cNvPr id="82947" name="Line 3"/>
          <p:cNvSpPr>
            <a:spLocks noChangeShapeType="1"/>
          </p:cNvSpPr>
          <p:nvPr/>
        </p:nvSpPr>
        <p:spPr bwMode="auto">
          <a:xfrm>
            <a:off x="685800" y="990600"/>
            <a:ext cx="815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82982" name="Group 38"/>
          <p:cNvGraphicFramePr>
            <a:graphicFrameLocks noGrp="1"/>
          </p:cNvGraphicFramePr>
          <p:nvPr>
            <p:extLst>
              <p:ext uri="{D42A27DB-BD31-4B8C-83A1-F6EECF244321}">
                <p14:modId xmlns:p14="http://schemas.microsoft.com/office/powerpoint/2010/main" val="323136289"/>
              </p:ext>
            </p:extLst>
          </p:nvPr>
        </p:nvGraphicFramePr>
        <p:xfrm>
          <a:off x="1143000" y="1397000"/>
          <a:ext cx="6858000" cy="4185603"/>
        </p:xfrm>
        <a:graphic>
          <a:graphicData uri="http://schemas.openxmlformats.org/drawingml/2006/table">
            <a:tbl>
              <a:tblPr/>
              <a:tblGrid>
                <a:gridCol w="2286000"/>
                <a:gridCol w="2286000"/>
                <a:gridCol w="2286000"/>
              </a:tblGrid>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Key player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Progress rating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Priority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Head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You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333399"/>
                          </a:solidFill>
                          <a:effectLst/>
                          <a:latin typeface="Arial" charset="0"/>
                          <a:ea typeface="ＭＳ Ｐゴシック" charset="0"/>
                          <a:cs typeface="ＭＳ Ｐゴシック" charset="0"/>
                        </a:rPr>
                        <a:t>Librarian</a:t>
                      </a:r>
                      <a:endParaRPr kumimoji="0" lang="en-US" sz="2000" b="0" i="0" u="none" strike="noStrike" cap="none" normalizeH="0" baseline="0" dirty="0">
                        <a:ln>
                          <a:noFill/>
                        </a:ln>
                        <a:solidFill>
                          <a:srgbClr val="333399"/>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Teachers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Teaching assistants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99"/>
                          </a:solidFill>
                          <a:effectLst/>
                          <a:latin typeface="Arial" charset="0"/>
                          <a:ea typeface="ＭＳ Ｐゴシック" charset="0"/>
                          <a:cs typeface="ＭＳ Ｐゴシック" charset="0"/>
                        </a:rPr>
                        <a:t>Governors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98709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afterEffect">
                                  <p:stCondLst>
                                    <p:cond delay="0"/>
                                  </p:stCondLst>
                                  <p:childTnLst>
                                    <p:set>
                                      <p:cBhvr>
                                        <p:cTn id="6" dur="1" fill="hold">
                                          <p:stCondLst>
                                            <p:cond delay="0"/>
                                          </p:stCondLst>
                                        </p:cTn>
                                        <p:tgtEl>
                                          <p:spTgt spid="82982"/>
                                        </p:tgtEl>
                                        <p:attrNameLst>
                                          <p:attrName>style.visibility</p:attrName>
                                        </p:attrNameLst>
                                      </p:cBhvr>
                                      <p:to>
                                        <p:strVal val="visible"/>
                                      </p:to>
                                    </p:set>
                                    <p:animEffect transition="in" filter="checkerboard(down)">
                                      <p:cBhvr>
                                        <p:cTn id="7" dur="500"/>
                                        <p:tgtEl>
                                          <p:spTgt spid="82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540554"/>
            <a:ext cx="6919959" cy="4524315"/>
          </a:xfrm>
          <a:prstGeom prst="rect">
            <a:avLst/>
          </a:prstGeom>
          <a:noFill/>
        </p:spPr>
        <p:txBody>
          <a:bodyPr wrap="square" rtlCol="0">
            <a:spAutoFit/>
          </a:bodyPr>
          <a:lstStyle/>
          <a:p>
            <a:pPr algn="ctr"/>
            <a:r>
              <a:rPr lang="en-US" sz="7200" dirty="0" smtClean="0"/>
              <a:t>3: What are the literacy non-</a:t>
            </a:r>
            <a:r>
              <a:rPr lang="en-US" sz="7200" dirty="0" err="1" smtClean="0"/>
              <a:t>negotiables</a:t>
            </a:r>
            <a:r>
              <a:rPr lang="en-US" sz="7200" dirty="0" smtClean="0"/>
              <a:t> in teaching?</a:t>
            </a:r>
            <a:endParaRPr lang="en-US" sz="7200" dirty="0"/>
          </a:p>
        </p:txBody>
      </p:sp>
    </p:spTree>
    <p:extLst>
      <p:ext uri="{BB962C8B-B14F-4D97-AF65-F5344CB8AC3E}">
        <p14:creationId xmlns:p14="http://schemas.microsoft.com/office/powerpoint/2010/main" val="4948950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891" name="Object 2"/>
          <p:cNvGraphicFramePr>
            <a:graphicFrameLocks noChangeAspect="1"/>
          </p:cNvGraphicFramePr>
          <p:nvPr/>
        </p:nvGraphicFramePr>
        <p:xfrm>
          <a:off x="1981200" y="228600"/>
          <a:ext cx="6324600" cy="6303963"/>
        </p:xfrm>
        <a:graphic>
          <a:graphicData uri="http://schemas.openxmlformats.org/presentationml/2006/ole">
            <mc:AlternateContent xmlns:mc="http://schemas.openxmlformats.org/markup-compatibility/2006">
              <mc:Choice xmlns:v="urn:schemas-microsoft-com:vml" Requires="v">
                <p:oleObj spid="_x0000_s1053" name="Document" r:id="rId5" imgW="5745480" imgH="5727192" progId="Word.Document.8">
                  <p:embed/>
                </p:oleObj>
              </mc:Choice>
              <mc:Fallback>
                <p:oleObj name="Document" r:id="rId5" imgW="5745480" imgH="572719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28600"/>
                        <a:ext cx="6324600" cy="630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0659" name="Text Box 4"/>
          <p:cNvSpPr txBox="1">
            <a:spLocks noChangeArrowheads="1"/>
          </p:cNvSpPr>
          <p:nvPr/>
        </p:nvSpPr>
        <p:spPr bwMode="auto">
          <a:xfrm>
            <a:off x="304800" y="685800"/>
            <a:ext cx="16002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Essential literacy rooted in professional development</a:t>
            </a:r>
          </a:p>
          <a:p>
            <a:pPr>
              <a:spcBef>
                <a:spcPct val="50000"/>
              </a:spcBef>
            </a:pPr>
            <a:endParaRPr lang="en-US" sz="1600"/>
          </a:p>
          <a:p>
            <a:pPr>
              <a:spcBef>
                <a:spcPct val="50000"/>
              </a:spcBef>
            </a:pPr>
            <a:r>
              <a:rPr lang="en-US" sz="1600"/>
              <a:t>An example …</a:t>
            </a:r>
          </a:p>
        </p:txBody>
      </p:sp>
    </p:spTree>
    <p:extLst>
      <p:ext uri="{BB962C8B-B14F-4D97-AF65-F5344CB8AC3E}">
        <p14:creationId xmlns:p14="http://schemas.microsoft.com/office/powerpoint/2010/main" val="34159160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1000" fill="hold"/>
                                        <p:tgtEl>
                                          <p:spTgt spid="165891"/>
                                        </p:tgtEl>
                                        <p:attrNameLst>
                                          <p:attrName>ppt_w</p:attrName>
                                        </p:attrNameLst>
                                      </p:cBhvr>
                                      <p:tavLst>
                                        <p:tav tm="0">
                                          <p:val>
                                            <p:strVal val="#ppt_w*0.70"/>
                                          </p:val>
                                        </p:tav>
                                        <p:tav tm="100000">
                                          <p:val>
                                            <p:strVal val="#ppt_w"/>
                                          </p:val>
                                        </p:tav>
                                      </p:tavLst>
                                    </p:anim>
                                    <p:anim calcmode="lin" valueType="num">
                                      <p:cBhvr>
                                        <p:cTn id="8" dur="1000" fill="hold"/>
                                        <p:tgtEl>
                                          <p:spTgt spid="165891"/>
                                        </p:tgtEl>
                                        <p:attrNameLst>
                                          <p:attrName>ppt_h</p:attrName>
                                        </p:attrNameLst>
                                      </p:cBhvr>
                                      <p:tavLst>
                                        <p:tav tm="0">
                                          <p:val>
                                            <p:strVal val="#ppt_h"/>
                                          </p:val>
                                        </p:tav>
                                        <p:tav tm="100000">
                                          <p:val>
                                            <p:strVal val="#ppt_h"/>
                                          </p:val>
                                        </p:tav>
                                      </p:tavLst>
                                    </p:anim>
                                    <p:animEffect transition="in" filter="fade">
                                      <p:cBhvr>
                                        <p:cTn id="9" dur="1000"/>
                                        <p:tgtEl>
                                          <p:spTgt spid="165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01 at 09.43.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1646">
            <a:off x="3237557" y="862657"/>
            <a:ext cx="5719582" cy="5106770"/>
          </a:xfrm>
          <a:prstGeom prst="rect">
            <a:avLst/>
          </a:prstGeom>
        </p:spPr>
      </p:pic>
      <p:sp>
        <p:nvSpPr>
          <p:cNvPr id="3" name="TextBox 2"/>
          <p:cNvSpPr txBox="1"/>
          <p:nvPr/>
        </p:nvSpPr>
        <p:spPr>
          <a:xfrm>
            <a:off x="819171" y="2827196"/>
            <a:ext cx="2457514" cy="1446550"/>
          </a:xfrm>
          <a:prstGeom prst="rect">
            <a:avLst/>
          </a:prstGeom>
          <a:noFill/>
        </p:spPr>
        <p:txBody>
          <a:bodyPr wrap="square" rtlCol="0">
            <a:spAutoFit/>
          </a:bodyPr>
          <a:lstStyle/>
          <a:p>
            <a:r>
              <a:rPr lang="en-US" sz="4400" dirty="0" smtClean="0"/>
              <a:t>Literacy Promises</a:t>
            </a:r>
            <a:endParaRPr lang="en-US" sz="4400" dirty="0"/>
          </a:p>
        </p:txBody>
      </p:sp>
    </p:spTree>
    <p:extLst>
      <p:ext uri="{BB962C8B-B14F-4D97-AF65-F5344CB8AC3E}">
        <p14:creationId xmlns:p14="http://schemas.microsoft.com/office/powerpoint/2010/main" val="37813516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891443"/>
            <a:ext cx="6919959" cy="4524315"/>
          </a:xfrm>
          <a:prstGeom prst="rect">
            <a:avLst/>
          </a:prstGeom>
          <a:noFill/>
        </p:spPr>
        <p:txBody>
          <a:bodyPr wrap="square" rtlCol="0">
            <a:spAutoFit/>
          </a:bodyPr>
          <a:lstStyle/>
          <a:p>
            <a:pPr algn="ctr"/>
            <a:r>
              <a:rPr lang="en-US" sz="7200" dirty="0" smtClean="0"/>
              <a:t>4: Where is literacy in induction, CPD, research?</a:t>
            </a:r>
            <a:endParaRPr lang="en-US" sz="7200" dirty="0"/>
          </a:p>
        </p:txBody>
      </p:sp>
    </p:spTree>
    <p:extLst>
      <p:ext uri="{BB962C8B-B14F-4D97-AF65-F5344CB8AC3E}">
        <p14:creationId xmlns:p14="http://schemas.microsoft.com/office/powerpoint/2010/main" val="9599700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12 at 08.50.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707420">
            <a:off x="1960563" y="296863"/>
            <a:ext cx="50800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184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0 at 08.34.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170" y="0"/>
            <a:ext cx="6955797" cy="6858000"/>
          </a:xfrm>
          <a:prstGeom prst="rect">
            <a:avLst/>
          </a:prstGeom>
        </p:spPr>
      </p:pic>
    </p:spTree>
    <p:extLst>
      <p:ext uri="{BB962C8B-B14F-4D97-AF65-F5344CB8AC3E}">
        <p14:creationId xmlns:p14="http://schemas.microsoft.com/office/powerpoint/2010/main" val="11808874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2417</TotalTime>
  <Words>3156</Words>
  <Application>Microsoft Macintosh PowerPoint</Application>
  <PresentationFormat>On-screen Show (4:3)</PresentationFormat>
  <Paragraphs>338</Paragraphs>
  <Slides>133</Slides>
  <Notes>27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133</vt:i4>
      </vt:variant>
    </vt:vector>
  </HeadingPairs>
  <TitlesOfParts>
    <vt:vector size="136" baseType="lpstr">
      <vt:lpstr>Office Theme</vt:lpstr>
      <vt:lpstr>1_Office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CLOSE READING</vt:lpstr>
      <vt:lpstr>An underpinning approach to reading</vt:lpstr>
      <vt:lpstr>RESEARCH SKILLS</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Literacy Impact: The next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Literacy Impact: The next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138</cp:revision>
  <dcterms:created xsi:type="dcterms:W3CDTF">2015-11-12T17:02:01Z</dcterms:created>
  <dcterms:modified xsi:type="dcterms:W3CDTF">2017-03-02T16:38:50Z</dcterms:modified>
</cp:coreProperties>
</file>